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2018/9/28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2018/9/28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2018/9/28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2018/9/28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2018/9/28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2018/9/28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2018/9/28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2018/9/28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2018/9/28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2018/9/28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2018/9/28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2018/9/28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88bis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de-DE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Chengdu, China, 8 – 12 October 2018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</a:t>
            </a:r>
            <a:r>
              <a:rPr lang="en-US" altLang="zh-CN" sz="4400" dirty="0" smtClean="0">
                <a:latin typeface="Calibri" panose="020F0502020204030204" pitchFamily="34" charset="0"/>
              </a:rPr>
              <a:t>FR2 RRM test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8850" y="62071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R4-1813001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/>
            <a:r>
              <a:rPr lang="en-US" altLang="zh-CN" dirty="0" smtClean="0">
                <a:solidFill>
                  <a:prstClr val="black"/>
                </a:solidFill>
              </a:rPr>
              <a:t>For FR2 RRM tests, the </a:t>
            </a:r>
            <a:r>
              <a:rPr lang="en-US" altLang="zh-CN" dirty="0" err="1" smtClean="0">
                <a:solidFill>
                  <a:prstClr val="black"/>
                </a:solidFill>
              </a:rPr>
              <a:t>AoA</a:t>
            </a:r>
            <a:r>
              <a:rPr lang="en-US" altLang="zh-CN" dirty="0" smtClean="0">
                <a:solidFill>
                  <a:prstClr val="black"/>
                </a:solidFill>
              </a:rPr>
              <a:t>, SNR/SINR side condition and the definition of ideal measurement are open. </a:t>
            </a:r>
          </a:p>
          <a:p>
            <a:pPr lvl="1" eaLnBrk="1" hangingPunct="1"/>
            <a:r>
              <a:rPr lang="en-US" altLang="zh-CN" dirty="0" smtClean="0">
                <a:solidFill>
                  <a:prstClr val="black"/>
                </a:solidFill>
              </a:rPr>
              <a:t>The </a:t>
            </a:r>
            <a:r>
              <a:rPr lang="en-US" altLang="zh-CN" dirty="0">
                <a:solidFill>
                  <a:prstClr val="black"/>
                </a:solidFill>
              </a:rPr>
              <a:t>WF from Testability SI in RAN4#88 on FR2 RRM testing is captured in </a:t>
            </a:r>
            <a:r>
              <a:rPr lang="en-GB" altLang="zh-CN" dirty="0" smtClean="0">
                <a:solidFill>
                  <a:prstClr val="black"/>
                </a:solidFill>
              </a:rPr>
              <a:t>R4-1811890</a:t>
            </a:r>
            <a:endParaRPr lang="en-US" dirty="0" smtClean="0"/>
          </a:p>
          <a:p>
            <a:pPr lvl="1" eaLnBrk="1" hangingPunct="1"/>
            <a:r>
              <a:rPr lang="en-US" dirty="0" smtClean="0"/>
              <a:t>It is agreed in RP-182149</a:t>
            </a:r>
            <a:endParaRPr lang="en-US" dirty="0"/>
          </a:p>
          <a:p>
            <a:pPr marL="457200" lvl="1" indent="0" eaLnBrk="1" hangingPunct="1">
              <a:buNone/>
            </a:pPr>
            <a:endParaRPr lang="en-US" altLang="zh-CN" dirty="0"/>
          </a:p>
          <a:p>
            <a:pPr lvl="1" eaLnBrk="1" hangingPunct="1"/>
            <a:endParaRPr lang="en-US" altLang="zh-CN" dirty="0" smtClean="0"/>
          </a:p>
          <a:p>
            <a:pPr lvl="1" eaLnBrk="1" hangingPunct="1"/>
            <a:endParaRPr lang="en-US" altLang="zh-CN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203488"/>
              </p:ext>
            </p:extLst>
          </p:nvPr>
        </p:nvGraphicFramePr>
        <p:xfrm>
          <a:off x="1403648" y="4483576"/>
          <a:ext cx="6252845" cy="1249680"/>
        </p:xfrm>
        <a:graphic>
          <a:graphicData uri="http://schemas.openxmlformats.org/drawingml/2006/table">
            <a:tbl>
              <a:tblPr firstRow="1" firstCol="1" bandRow="1"/>
              <a:tblGrid>
                <a:gridCol w="6252845"/>
              </a:tblGrid>
              <a:tr h="864095"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"/>
                        <a:tabLst>
                          <a:tab pos="2286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For FR2, only the RRM test cases with the single </a:t>
                      </a:r>
                      <a:r>
                        <a:rPr lang="en-GB" sz="18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AoA</a:t>
                      </a: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test setup will be discussed in Q4 2018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742950" lvl="1" indent="-285750" algn="jus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"/>
                        <a:tabLst>
                          <a:tab pos="6858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The test cases with the two </a:t>
                      </a:r>
                      <a:r>
                        <a:rPr lang="en-GB" sz="18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AoA</a:t>
                      </a: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test setup will be deferred after December to Q1 2019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/>
            <a:r>
              <a:rPr lang="en-US" altLang="zh-CN" sz="2400" dirty="0" smtClean="0">
                <a:solidFill>
                  <a:prstClr val="black"/>
                </a:solidFill>
              </a:rPr>
              <a:t>Below principle are adopted for determining </a:t>
            </a:r>
            <a:r>
              <a:rPr lang="en-US" altLang="zh-CN" sz="2400" dirty="0" err="1" smtClean="0">
                <a:solidFill>
                  <a:prstClr val="black"/>
                </a:solidFill>
              </a:rPr>
              <a:t>AoA</a:t>
            </a:r>
            <a:r>
              <a:rPr lang="en-US" altLang="zh-CN" sz="2400" dirty="0" smtClean="0">
                <a:solidFill>
                  <a:prstClr val="black"/>
                </a:solidFill>
              </a:rPr>
              <a:t> in FR2 RRM test cases in Q4/18</a:t>
            </a:r>
          </a:p>
          <a:p>
            <a:pPr lvl="2" eaLnBrk="1" hangingPunct="1"/>
            <a:r>
              <a:rPr lang="en-US" altLang="zh-CN" sz="1800" dirty="0"/>
              <a:t>For RRM test cases involving two cells, RAN4 should develop FR2 test cases with single </a:t>
            </a:r>
            <a:r>
              <a:rPr lang="en-US" altLang="zh-CN" sz="1800" dirty="0" err="1"/>
              <a:t>AoA</a:t>
            </a:r>
            <a:r>
              <a:rPr lang="en-US" altLang="zh-CN" sz="1800" dirty="0"/>
              <a:t> in Q4/18. </a:t>
            </a:r>
            <a:endParaRPr lang="en-US" altLang="zh-CN" sz="1800" dirty="0" smtClean="0"/>
          </a:p>
          <a:p>
            <a:pPr lvl="3" eaLnBrk="1" hangingPunct="1"/>
            <a:r>
              <a:rPr lang="en-US" altLang="zh-CN" sz="1800" dirty="0" smtClean="0"/>
              <a:t>The </a:t>
            </a:r>
            <a:r>
              <a:rPr lang="en-US" altLang="zh-CN" sz="1800" dirty="0"/>
              <a:t>development and applicability of these test cases with two </a:t>
            </a:r>
            <a:r>
              <a:rPr lang="en-US" altLang="zh-CN" sz="1800" dirty="0" err="1"/>
              <a:t>AoA</a:t>
            </a:r>
            <a:r>
              <a:rPr lang="en-US" altLang="zh-CN" sz="1800" dirty="0"/>
              <a:t> could be discussed in Q1/19.</a:t>
            </a:r>
          </a:p>
          <a:p>
            <a:pPr lvl="2" eaLnBrk="1" hangingPunct="1"/>
            <a:r>
              <a:rPr lang="en-US" altLang="zh-CN" sz="1800" dirty="0" smtClean="0"/>
              <a:t>Serving </a:t>
            </a:r>
            <a:r>
              <a:rPr lang="en-US" altLang="zh-CN" sz="1800" dirty="0"/>
              <a:t>cell and target cell are both transmitted from the Rx beam peak direction. </a:t>
            </a:r>
          </a:p>
          <a:p>
            <a:pPr lvl="2" eaLnBrk="1" hangingPunct="1"/>
            <a:r>
              <a:rPr lang="en-US" altLang="zh-CN" sz="1800" dirty="0" smtClean="0"/>
              <a:t>UE </a:t>
            </a:r>
            <a:r>
              <a:rPr lang="en-US" altLang="zh-CN" sz="1800" dirty="0"/>
              <a:t>rotation is not considered in the FR2 RRM </a:t>
            </a:r>
            <a:r>
              <a:rPr lang="en-US" altLang="zh-CN" sz="1800" dirty="0" smtClean="0"/>
              <a:t>test</a:t>
            </a:r>
            <a:endParaRPr lang="en-US" altLang="zh-CN" sz="1800" dirty="0"/>
          </a:p>
          <a:p>
            <a:pPr lvl="1" eaLnBrk="1" hangingPunct="1"/>
            <a:endParaRPr lang="en-US" altLang="zh-CN" dirty="0" smtClean="0"/>
          </a:p>
          <a:p>
            <a:pPr lvl="1" eaLnBrk="1" hangingPunct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43120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/>
            <a:r>
              <a:rPr lang="en-US" altLang="zh-CN" sz="2400" dirty="0" smtClean="0">
                <a:solidFill>
                  <a:prstClr val="black"/>
                </a:solidFill>
              </a:rPr>
              <a:t>For cases where serving and target cell are on the same frequency in the test, the methodology in setting the power and noise is</a:t>
            </a:r>
          </a:p>
          <a:p>
            <a:pPr lvl="2" eaLnBrk="1" hangingPunct="1"/>
            <a:r>
              <a:rPr lang="en-GB" altLang="zh-CN" sz="2000" dirty="0" smtClean="0"/>
              <a:t>Wanted noise is transmitted from the serving cell only</a:t>
            </a:r>
          </a:p>
          <a:p>
            <a:pPr lvl="2" eaLnBrk="1" hangingPunct="1"/>
            <a:r>
              <a:rPr lang="en-GB" altLang="zh-CN" sz="2000" dirty="0"/>
              <a:t>W</a:t>
            </a:r>
            <a:r>
              <a:rPr lang="en-GB" altLang="zh-CN" sz="2000" dirty="0" smtClean="0"/>
              <a:t>anted </a:t>
            </a:r>
            <a:r>
              <a:rPr lang="en-GB" altLang="zh-CN" sz="2000" dirty="0"/>
              <a:t>noise </a:t>
            </a:r>
            <a:r>
              <a:rPr lang="en-GB" altLang="zh-CN" sz="2000" dirty="0" smtClean="0"/>
              <a:t>is set to give </a:t>
            </a:r>
            <a:r>
              <a:rPr lang="en-GB" altLang="zh-CN" sz="2000" dirty="0"/>
              <a:t>1dB difference between Reference point SNR and Baseband </a:t>
            </a:r>
            <a:r>
              <a:rPr lang="en-GB" altLang="zh-CN" sz="2000" dirty="0" smtClean="0"/>
              <a:t>SNR for the serving cell and the target cell, </a:t>
            </a:r>
            <a:r>
              <a:rPr lang="en-GB" altLang="zh-CN" sz="2000" dirty="0"/>
              <a:t>using </a:t>
            </a:r>
            <a:r>
              <a:rPr lang="en-GB" altLang="zh-CN" sz="2000" dirty="0" smtClean="0"/>
              <a:t>the same UE parameters as in R4-1811892. </a:t>
            </a:r>
            <a:endParaRPr lang="en-US" altLang="zh-CN" sz="2000" dirty="0"/>
          </a:p>
          <a:p>
            <a:pPr lvl="2"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This gives </a:t>
            </a:r>
            <a:r>
              <a:rPr lang="en-US" altLang="zh-CN" sz="2000" dirty="0" err="1" smtClean="0">
                <a:solidFill>
                  <a:prstClr val="black"/>
                </a:solidFill>
              </a:rPr>
              <a:t>Noc</a:t>
            </a:r>
            <a:r>
              <a:rPr lang="en-US" altLang="zh-CN" sz="2000" dirty="0" smtClean="0">
                <a:solidFill>
                  <a:prstClr val="black"/>
                </a:solidFill>
              </a:rPr>
              <a:t> level -153dBm/Hz for wanted noise </a:t>
            </a:r>
          </a:p>
          <a:p>
            <a:pPr lvl="1" eaLnBrk="1" hangingPunct="1"/>
            <a:endParaRPr lang="en-US" altLang="zh-CN" dirty="0" smtClean="0"/>
          </a:p>
          <a:p>
            <a:pPr lvl="1" eaLnBrk="1" hangingPunct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22710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/>
            <a:r>
              <a:rPr lang="en-US" altLang="zh-CN" sz="2400" dirty="0" smtClean="0">
                <a:solidFill>
                  <a:prstClr val="black"/>
                </a:solidFill>
              </a:rPr>
              <a:t>For test cases verifying the absolute measurement accuracy, the ideal measurement result is determined based on</a:t>
            </a:r>
          </a:p>
          <a:p>
            <a:pPr lvl="2" eaLnBrk="1" hangingPunct="1"/>
            <a:r>
              <a:rPr lang="en-US" altLang="zh-CN" sz="2000" dirty="0" smtClean="0"/>
              <a:t>The ideal measurement result at the reference point assuming </a:t>
            </a:r>
            <a:r>
              <a:rPr lang="en-US" altLang="zh-CN" sz="2000" dirty="0" err="1" smtClean="0"/>
              <a:t>omni</a:t>
            </a:r>
            <a:r>
              <a:rPr lang="en-US" altLang="zh-CN" sz="2000" dirty="0" smtClean="0"/>
              <a:t> directional with 0dBi antenna gain </a:t>
            </a:r>
          </a:p>
          <a:p>
            <a:pPr lvl="2" eaLnBrk="1" hangingPunct="1"/>
            <a:r>
              <a:rPr lang="en-US" altLang="zh-CN" sz="2000" dirty="0" smtClean="0"/>
              <a:t>The limits on the maximum and minimum effective antenna gain in the UE Rx beam peak direction</a:t>
            </a:r>
          </a:p>
          <a:p>
            <a:pPr lvl="3" eaLnBrk="1" hangingPunct="1"/>
            <a:r>
              <a:rPr lang="en-US" altLang="zh-CN" sz="1600" dirty="0" smtClean="0"/>
              <a:t>This includes the effective array gain and total implementation loss</a:t>
            </a:r>
          </a:p>
          <a:p>
            <a:pPr lvl="1" eaLnBrk="1" hangingPunct="1"/>
            <a:r>
              <a:rPr lang="en-US" altLang="zh-CN" dirty="0" smtClean="0"/>
              <a:t>Companies are encouraged to provide inputs on the </a:t>
            </a:r>
            <a:r>
              <a:rPr lang="en-US" altLang="zh-CN" dirty="0"/>
              <a:t>maximum and minimum effective </a:t>
            </a:r>
            <a:r>
              <a:rPr lang="en-US" altLang="zh-CN" dirty="0" smtClean="0"/>
              <a:t>antenna </a:t>
            </a:r>
            <a:r>
              <a:rPr lang="en-US" altLang="zh-CN" dirty="0"/>
              <a:t>gain in the UE Rx beam peak </a:t>
            </a:r>
            <a:r>
              <a:rPr lang="en-US" altLang="zh-CN" dirty="0" smtClean="0"/>
              <a:t>direction</a:t>
            </a:r>
          </a:p>
          <a:p>
            <a:pPr lvl="1" eaLnBrk="1" hangingPunct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00840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1060</TotalTime>
  <Words>332</Words>
  <Application>Microsoft Office PowerPoint</Application>
  <PresentationFormat>全屏显示(4:3)</PresentationFormat>
  <Paragraphs>28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 Unicode MS</vt:lpstr>
      <vt:lpstr>MS Mincho</vt:lpstr>
      <vt:lpstr>宋体</vt:lpstr>
      <vt:lpstr>Arial</vt:lpstr>
      <vt:lpstr>Calibri</vt:lpstr>
      <vt:lpstr>Times New Roman</vt:lpstr>
      <vt:lpstr>Wingdings</vt:lpstr>
      <vt:lpstr>Office 主题</vt:lpstr>
      <vt:lpstr>3GPP TSG-RAN WG4 Meeting #88bis Chengdu, China, 8 – 12 October 2018</vt:lpstr>
      <vt:lpstr>Background</vt:lpstr>
      <vt:lpstr>Way forward</vt:lpstr>
      <vt:lpstr>Way forward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90</cp:revision>
  <dcterms:created xsi:type="dcterms:W3CDTF">2016-01-12T08:39:50Z</dcterms:created>
  <dcterms:modified xsi:type="dcterms:W3CDTF">2018-09-28T14:01:35Z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(3)LF6chdxiqS9kOhOtT3Nuudk6CgslnMYJxd9SqTpOGeKfwPmAowYnIoPAq27CVw5qYyjMhOmQ
AlFm6gl1gah+7mg+/qG1pTD8VHQX+U9aF+Or3+1CrPrA1kpBmSCrh6FIgdhjnySbm2QmvDpV
0rXf78KNIFxcXvQt4W6gzXoQavIh5c6hR0GbWgdBCsVQ6XqvAuy+GSidsCi67axN9r2lAkz+
drONCuET/ZeA2AKYbT</vt:lpwstr>
  </property>
  <property fmtid="{D5CDD505-2E9C-101B-9397-08002B2CF9AE}" pid="3" name="_2015_ms_pID_7253431">
    <vt:lpwstr>2EokeyKxXf/5H2qNT1xKsC+2rxN0uBWlHh3HK6xLxZ9Na8GYxFtgvk
+j5l8v3jWra0l9JTPm+7W/n6Yd/gGxJjd6jK4FSYU4TPsgY27n1z8WqIb80bBJpdah2JO47u
8Uqq9ru542NgZsjSMiKJUuvGDOdWivWjFf7XqqINebGSN8YyKck6JCylaNkHve/aZqaJ+mrm
LiFGE1/o+Z9QEVZCclspMpkLRTqkcnvoWhLk</vt:lpwstr>
  </property>
  <property fmtid="{D5CDD505-2E9C-101B-9397-08002B2CF9AE}" pid="4" name="_2015_ms_pID_7253432">
    <vt:lpwstr>1FnEws632CQ+5AeFNitW+fmiATjzgWfjNtGv
Ck8tmOJcm28CSZytrFdHixSCGoJu7fhpigWDkzzVXXAJjmdNQu0=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</Properties>
</file>