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61" r:id="rId4"/>
    <p:sldId id="262" r:id="rId5"/>
    <p:sldId id="263" r:id="rId6"/>
  </p:sldIdLst>
  <p:sldSz cx="12192000" cy="6858000"/>
  <p:notesSz cx="6858000" cy="9144000"/>
  <p:custDataLst>
    <p:tags r:id="rId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724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3FA853-54F4-4B05-B611-1D673AB176D5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0B4E84-5236-4CC7-8A00-4C9C76A989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1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1811522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FABC9E-F5BC-4622-9884-C2A5B6DAA54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946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CDBF8F-FAD2-4B90-B636-57C48E43F6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83423E4-ECCD-4C98-9C27-3E1E0F5B99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2E471-3200-4491-9E75-090FB55404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E80DD-FA9E-4025-8155-D3DE71E595EB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B0B457-F8E8-4228-91E8-8E9E77D64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85A5AE-BDE2-4478-A9AA-1B0E22BC0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E8625-D0CB-46C7-89A7-F58941B85E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9590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BEE888-5396-406C-B7ED-3375A00EE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D4B960-F1F6-427F-BAC3-2413588831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275790-94F0-4D85-B0FB-E80801EF7E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E80DD-FA9E-4025-8155-D3DE71E595EB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9DE316-A268-4466-8FDD-3F350AA756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90EFC3-B50D-4F3C-AC9D-08B8A25B74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E8625-D0CB-46C7-89A7-F58941B85E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7452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05F0972-D0E1-4D8D-9A88-64C73F84E78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58C3CE3-31B7-4FC6-A5B6-7E49E15427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46D372-3D88-4FFA-B36B-39ED327949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E80DD-FA9E-4025-8155-D3DE71E595EB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460F0-9277-4F2A-B2CF-CB8E17AD94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BD1CD4-384F-4E00-A65D-F86FA2CCC8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E8625-D0CB-46C7-89A7-F58941B85E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927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EE9D9F-5B05-4B1B-9853-390238F11A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6546CC-236E-4F8A-8126-0C42589C8D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344DB4-AF73-4C46-AC63-DD02158619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E80DD-FA9E-4025-8155-D3DE71E595EB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CB5898-1386-46CC-A52E-61FBE673C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2C3F85-133D-464D-99C4-FC8AF70CCA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E8625-D0CB-46C7-89A7-F58941B85E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652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E8E8E2-37F5-4292-95C5-EC83E6AAC9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6A8360-DBF6-4044-8AFF-8D52328AD4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8C0C6C-E1D4-47A8-A968-54CFD18E4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E80DD-FA9E-4025-8155-D3DE71E595EB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7AEB09-352B-4DB0-9E93-AB04DE735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379ED7-4F27-4902-973B-DC0B75FC7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E8625-D0CB-46C7-89A7-F58941B85E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3383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7B63EC-EE67-4BF6-A8B5-196F696B43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9661F5-F130-4506-8FF8-BE8ABDC2A3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6452BB-0D7A-4524-8FB5-F6A57CE936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20C64D0-92A6-4ABE-9E62-71AEB5711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E80DD-FA9E-4025-8155-D3DE71E595EB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C9FAF3-9457-400B-97CE-4EF975F123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2B66F4-1B69-4844-BE77-628DF59E8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E8625-D0CB-46C7-89A7-F58941B85E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7243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9E2EAC-304C-4EA2-8C9D-0F58BAFC0F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14595F-058C-4729-993C-77DA9AC95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5444C1-160D-4927-9BAF-2DB20F732E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9577D9-A54F-46F9-AFC6-F19B1E5CF3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D146D8D-6FAC-459C-AEDF-0C29D44BF7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C51CE0D-26D9-48BB-8A02-32391CAD4C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E80DD-FA9E-4025-8155-D3DE71E595EB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D2EB25-74F1-474D-9692-4FD0978062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70A48C-7100-4F4D-B3CD-F330A2180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E8625-D0CB-46C7-89A7-F58941B85E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9487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2561D2-ADAF-4CBF-8BE8-83CE24963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CCBE-A3B2-4B2B-ADCB-48AED58307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E80DD-FA9E-4025-8155-D3DE71E595EB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658E7D5-A0E8-4810-877D-1B9D0BCE2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96A408-6AE6-4969-BC83-09A33BE06F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E8625-D0CB-46C7-89A7-F58941B85E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36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5DC70A9-D5C1-4F9D-9B31-088B30191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E80DD-FA9E-4025-8155-D3DE71E595EB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308992E-B5C1-413C-8AF0-E07D909E25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1128E3-BA9F-46C2-928C-C1A692575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E8625-D0CB-46C7-89A7-F58941B85E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234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343FF8-699C-46A9-9575-81CA2921DA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25AFEF-A504-4DBC-A087-B79C5F25E3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565471-3AB0-49B5-B072-3398372CD0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4BA64C-C277-4D25-AF19-FBE9B65DFC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E80DD-FA9E-4025-8155-D3DE71E595EB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18EAB7-D4CB-49EA-8BF5-030563EE8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CDCACA-6A72-498A-A862-0E9D6813B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E8625-D0CB-46C7-89A7-F58941B85E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562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CD820E-0492-4726-A5EC-7AD625A299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CDABC4D-F0F8-444E-81D2-B0DF33DB93A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622158-54D2-49DC-B105-3F3843F3CD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6932F8-EC46-49A8-8A55-2791A45A29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E80DD-FA9E-4025-8155-D3DE71E595EB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D48460-3DD3-47F6-9461-F4F607D66D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84EB49-3BF9-4891-9C53-3D04B87D1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E8625-D0CB-46C7-89A7-F58941B85E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127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D25CA37-8A81-4AFB-AB14-472A2FBF39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9500F4-84AB-4668-AD18-30ADA310B5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DC0C09-9F76-43EA-BAD7-3D262BD5DB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BE80DD-FA9E-4025-8155-D3DE71E595EB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23CDF8-7FEF-408D-A646-DF98A158B7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A68051-50B9-4C8D-A902-B685F855E4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9E8625-D0CB-46C7-89A7-F58941B85E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364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272CFA1-07D4-4830-A354-B6D9E4CE62A7}"/>
              </a:ext>
            </a:extLst>
          </p:cNvPr>
          <p:cNvSpPr/>
          <p:nvPr/>
        </p:nvSpPr>
        <p:spPr>
          <a:xfrm>
            <a:off x="436372" y="440753"/>
            <a:ext cx="113192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/>
              <a:t>3GPP TSG-RAN WG4 Meeting #88                                    					           R4-1811781</a:t>
            </a:r>
            <a:endParaRPr lang="en-US" b="1" dirty="0"/>
          </a:p>
          <a:p>
            <a:r>
              <a:rPr lang="de-DE" b="1" dirty="0"/>
              <a:t>Gothenburg, SE, 20</a:t>
            </a:r>
            <a:r>
              <a:rPr lang="de-DE" b="1" baseline="30000" dirty="0"/>
              <a:t>th</a:t>
            </a:r>
            <a:r>
              <a:rPr lang="de-DE" b="1" dirty="0"/>
              <a:t> – 24</a:t>
            </a:r>
            <a:r>
              <a:rPr lang="de-DE" b="1" baseline="30000" dirty="0"/>
              <a:t>th</a:t>
            </a:r>
            <a:r>
              <a:rPr lang="de-DE" b="1" dirty="0"/>
              <a:t> Aug, 2018</a:t>
            </a:r>
            <a:endParaRPr lang="en-US" b="1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6627967-093D-45D7-ABF2-CE8F68A27B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5237" y="1727758"/>
            <a:ext cx="9747294" cy="2387600"/>
          </a:xfrm>
        </p:spPr>
        <p:txBody>
          <a:bodyPr>
            <a:normAutofit/>
          </a:bodyPr>
          <a:lstStyle/>
          <a:p>
            <a:r>
              <a:rPr lang="en-GB" sz="4800" dirty="0"/>
              <a:t>WF on remaining issues for RRM </a:t>
            </a:r>
            <a:r>
              <a:rPr lang="en-US" altLang="zh-CN" sz="4800" dirty="0"/>
              <a:t>testing methodology</a:t>
            </a:r>
            <a:endParaRPr lang="en-GB" sz="48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032DE25-45FA-419C-90D5-4F7809FB57BF}"/>
              </a:ext>
            </a:extLst>
          </p:cNvPr>
          <p:cNvSpPr txBox="1"/>
          <p:nvPr/>
        </p:nvSpPr>
        <p:spPr>
          <a:xfrm>
            <a:off x="1958009" y="4875589"/>
            <a:ext cx="31917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/>
              <a:t>Qualcomm Incorporated</a:t>
            </a:r>
            <a:r>
              <a:rPr lang="en-US" sz="2000"/>
              <a:t>, </a:t>
            </a:r>
            <a:r>
              <a:rPr lang="en-US" sz="2000" dirty="0"/>
              <a:t>[…]</a:t>
            </a:r>
          </a:p>
        </p:txBody>
      </p:sp>
      <p:sp>
        <p:nvSpPr>
          <p:cNvPr id="7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496568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72B0D-F7C3-4E76-A4F0-AE6627DD86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939" y="176282"/>
            <a:ext cx="10515600" cy="1325563"/>
          </a:xfrm>
        </p:spPr>
        <p:txBody>
          <a:bodyPr/>
          <a:lstStyle/>
          <a:p>
            <a:r>
              <a:rPr lang="en-US" dirty="0"/>
              <a:t>Methodology </a:t>
            </a:r>
            <a:r>
              <a:rPr lang="en-US"/>
              <a:t>to d</a:t>
            </a:r>
            <a:r>
              <a:rPr lang="en-US" altLang="zh-CN"/>
              <a:t>e</a:t>
            </a:r>
            <a:r>
              <a:rPr lang="en-US"/>
              <a:t>rive </a:t>
            </a:r>
            <a:r>
              <a:rPr lang="en-US" dirty="0"/>
              <a:t>SNR/SINR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EEE4BE-091C-4110-81B0-A0F735EF79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0939" y="1270347"/>
            <a:ext cx="10515600" cy="3114123"/>
          </a:xfrm>
        </p:spPr>
        <p:txBody>
          <a:bodyPr>
            <a:normAutofit/>
          </a:bodyPr>
          <a:lstStyle/>
          <a:p>
            <a:r>
              <a:rPr lang="en-US" sz="2400" dirty="0"/>
              <a:t>Agreement from the Ad-hoc for RRM:</a:t>
            </a:r>
          </a:p>
          <a:p>
            <a:pPr lvl="1" hangingPunct="0"/>
            <a:r>
              <a:rPr lang="en-US" sz="2200" dirty="0"/>
              <a:t>Case of 1 </a:t>
            </a:r>
            <a:r>
              <a:rPr lang="en-US" sz="2200" dirty="0" err="1"/>
              <a:t>AoA</a:t>
            </a:r>
            <a:r>
              <a:rPr lang="en-US" sz="2200" dirty="0"/>
              <a:t> (signal and noise are transmitted from the same probe): </a:t>
            </a:r>
          </a:p>
          <a:p>
            <a:pPr lvl="2" hangingPunct="0"/>
            <a:r>
              <a:rPr lang="en-US" sz="1800" dirty="0"/>
              <a:t>Reuse methodology to derive the SNR </a:t>
            </a:r>
            <a:r>
              <a:rPr lang="en-GB" sz="1800" dirty="0"/>
              <a:t>at Reference point from UE Baseband SNR</a:t>
            </a:r>
            <a:r>
              <a:rPr lang="en-US" sz="1800" dirty="0"/>
              <a:t> defined for UE demodulation test methodology under assumption that the testing is done under RX beam peak direction.</a:t>
            </a:r>
          </a:p>
          <a:p>
            <a:pPr lvl="2" hangingPunct="0"/>
            <a:r>
              <a:rPr lang="en-US" sz="1800" dirty="0"/>
              <a:t>Further discuss how to handle the case when the test is done not in RX beam peak direction</a:t>
            </a:r>
          </a:p>
          <a:p>
            <a:pPr lvl="1" hangingPunct="0"/>
            <a:r>
              <a:rPr lang="en-US" sz="2200" dirty="0"/>
              <a:t>Case of 2 </a:t>
            </a:r>
            <a:r>
              <a:rPr lang="en-US" sz="2200" dirty="0" err="1"/>
              <a:t>AoAs</a:t>
            </a:r>
            <a:r>
              <a:rPr lang="en-US" sz="2200" dirty="0"/>
              <a:t>: </a:t>
            </a:r>
          </a:p>
          <a:p>
            <a:pPr lvl="2" hangingPunct="0"/>
            <a:r>
              <a:rPr lang="en-US" sz="1800" dirty="0"/>
              <a:t>Further discuss the methodology to derive the SNR </a:t>
            </a:r>
            <a:r>
              <a:rPr lang="en-GB" sz="1800" dirty="0"/>
              <a:t>at Reference point from UE Baseband SNR</a:t>
            </a:r>
            <a:endParaRPr lang="en-US" sz="18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5822C74-01FA-4A52-ACAE-DFEBF55C3B79}"/>
              </a:ext>
            </a:extLst>
          </p:cNvPr>
          <p:cNvSpPr/>
          <p:nvPr/>
        </p:nvSpPr>
        <p:spPr>
          <a:xfrm>
            <a:off x="507724" y="3745321"/>
            <a:ext cx="1117655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/>
              <a:t>Proposals: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6"/>
                </a:solidFill>
              </a:rPr>
              <a:t>For case of 1 AoA, RAN4#88Bis will define the methodology to derive </a:t>
            </a:r>
            <a:r>
              <a:rPr lang="en-US" dirty="0">
                <a:solidFill>
                  <a:schemeClr val="accent6"/>
                </a:solidFill>
              </a:rPr>
              <a:t>the SNR </a:t>
            </a:r>
            <a:r>
              <a:rPr lang="en-GB" dirty="0">
                <a:solidFill>
                  <a:schemeClr val="accent6"/>
                </a:solidFill>
              </a:rPr>
              <a:t>at Reference point from UE BB SNR </a:t>
            </a:r>
            <a:r>
              <a:rPr lang="de-DE" dirty="0">
                <a:solidFill>
                  <a:schemeClr val="accent6"/>
                </a:solidFill>
              </a:rPr>
              <a:t>under non-RX beam </a:t>
            </a:r>
            <a:r>
              <a:rPr lang="en-US" altLang="zh-CN" dirty="0">
                <a:solidFill>
                  <a:srgbClr val="FF0000"/>
                </a:solidFill>
              </a:rPr>
              <a:t>peak </a:t>
            </a:r>
            <a:r>
              <a:rPr lang="de-DE" dirty="0">
                <a:solidFill>
                  <a:schemeClr val="accent6"/>
                </a:solidFill>
              </a:rPr>
              <a:t>direction assumptions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6"/>
                </a:solidFill>
              </a:rPr>
              <a:t>Signal and noise are transmitted from the same probe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FF0000"/>
                </a:solidFill>
              </a:rPr>
              <a:t>C</a:t>
            </a:r>
            <a:r>
              <a:rPr lang="en-US" dirty="0">
                <a:solidFill>
                  <a:srgbClr val="FF0000"/>
                </a:solidFill>
              </a:rPr>
              <a:t>onsider the spherical coverage and antenna gain assumptions for non-Rx beam peak.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6"/>
                </a:solidFill>
              </a:rPr>
              <a:t>For case of 2 AoAs, RAN4#88Bis will define the methdology to </a:t>
            </a:r>
            <a:r>
              <a:rPr lang="de-DE" strike="sngStrike" dirty="0">
                <a:solidFill>
                  <a:schemeClr val="accent6"/>
                </a:solidFill>
              </a:rPr>
              <a:t>derive</a:t>
            </a:r>
            <a:r>
              <a:rPr lang="de-DE" dirty="0">
                <a:solidFill>
                  <a:schemeClr val="accent6"/>
                </a:solidFill>
              </a:rPr>
              <a:t> </a:t>
            </a:r>
            <a:r>
              <a:rPr lang="de-DE" dirty="0">
                <a:solidFill>
                  <a:srgbClr val="FFC000"/>
                </a:solidFill>
              </a:rPr>
              <a:t>specify </a:t>
            </a:r>
            <a:r>
              <a:rPr lang="de-DE" dirty="0">
                <a:solidFill>
                  <a:schemeClr val="accent6"/>
                </a:solidFill>
              </a:rPr>
              <a:t>the SNR/SINR at Reference point from UE BB SNR/SINR.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6"/>
                </a:solidFill>
              </a:rPr>
              <a:t>Signal and noise can be transmitted from </a:t>
            </a:r>
            <a:r>
              <a:rPr lang="de-DE" strike="sngStrike" dirty="0">
                <a:solidFill>
                  <a:schemeClr val="accent6"/>
                </a:solidFill>
              </a:rPr>
              <a:t>2 probes </a:t>
            </a:r>
            <a:r>
              <a:rPr lang="en-US" dirty="0">
                <a:solidFill>
                  <a:schemeClr val="accent1"/>
                </a:solidFill>
              </a:rPr>
              <a:t>one or both active probes. Test description will define the exact signal/noise/SNR/</a:t>
            </a:r>
            <a:r>
              <a:rPr lang="en-US" dirty="0">
                <a:solidFill>
                  <a:srgbClr val="7030A0"/>
                </a:solidFill>
              </a:rPr>
              <a:t>SINR</a:t>
            </a:r>
            <a:r>
              <a:rPr lang="en-US" dirty="0">
                <a:solidFill>
                  <a:schemeClr val="accent1"/>
                </a:solidFill>
              </a:rPr>
              <a:t> level per </a:t>
            </a:r>
            <a:r>
              <a:rPr lang="en-US" dirty="0" err="1">
                <a:solidFill>
                  <a:schemeClr val="accent1"/>
                </a:solidFill>
              </a:rPr>
              <a:t>TRxP</a:t>
            </a:r>
            <a:r>
              <a:rPr lang="en-US" dirty="0">
                <a:solidFill>
                  <a:schemeClr val="accent1"/>
                </a:solidFill>
              </a:rPr>
              <a:t> at the reference point. </a:t>
            </a:r>
            <a:endParaRPr lang="de-DE" dirty="0">
              <a:solidFill>
                <a:schemeClr val="accent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FF0000"/>
                </a:solidFill>
              </a:rPr>
              <a:t>C</a:t>
            </a:r>
            <a:r>
              <a:rPr lang="en-US" dirty="0">
                <a:solidFill>
                  <a:srgbClr val="FF0000"/>
                </a:solidFill>
              </a:rPr>
              <a:t>onsider the spherical coverage and antenna gain assumptions for 2 </a:t>
            </a:r>
            <a:r>
              <a:rPr lang="en-US" dirty="0" err="1">
                <a:solidFill>
                  <a:srgbClr val="FF0000"/>
                </a:solidFill>
              </a:rPr>
              <a:t>AoAs</a:t>
            </a:r>
            <a:r>
              <a:rPr lang="en-US" dirty="0">
                <a:solidFill>
                  <a:srgbClr val="FF0000"/>
                </a:solidFill>
              </a:rPr>
              <a:t>.</a:t>
            </a:r>
            <a:endParaRPr lang="de-DE" dirty="0">
              <a:solidFill>
                <a:schemeClr val="accent6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6"/>
                </a:solidFill>
              </a:rPr>
              <a:t>Capture the methodology how to </a:t>
            </a:r>
            <a:r>
              <a:rPr lang="de-DE" dirty="0">
                <a:solidFill>
                  <a:srgbClr val="FF0000"/>
                </a:solidFill>
              </a:rPr>
              <a:t>derive</a:t>
            </a:r>
            <a:r>
              <a:rPr lang="de-DE" dirty="0">
                <a:solidFill>
                  <a:schemeClr val="accent6"/>
                </a:solidFill>
              </a:rPr>
              <a:t> and control the SNR/SINR </a:t>
            </a:r>
            <a:r>
              <a:rPr lang="en-US" altLang="zh-CN" dirty="0">
                <a:solidFill>
                  <a:schemeClr val="accent6"/>
                </a:solidFill>
              </a:rPr>
              <a:t>at reference point </a:t>
            </a:r>
            <a:r>
              <a:rPr lang="de-DE" dirty="0">
                <a:solidFill>
                  <a:schemeClr val="accent6"/>
                </a:solidFill>
              </a:rPr>
              <a:t>in 1 AoA and 2 AoAs cases in TR.</a:t>
            </a:r>
          </a:p>
        </p:txBody>
      </p:sp>
      <p:sp>
        <p:nvSpPr>
          <p:cNvPr id="6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807196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F80FC6-92E6-4D7A-9423-30A59B5BCA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Power, SNR/SINR Range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638599-10BE-498E-B20B-BE906BAA88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/>
          <a:lstStyle/>
          <a:p>
            <a:r>
              <a:rPr lang="de-DE" sz="2400" dirty="0"/>
              <a:t>Proposals:</a:t>
            </a:r>
          </a:p>
          <a:p>
            <a:pPr lvl="1"/>
            <a:r>
              <a:rPr lang="de-DE" sz="1800" dirty="0">
                <a:solidFill>
                  <a:schemeClr val="accent6"/>
                </a:solidFill>
              </a:rPr>
              <a:t>In RAN4#88Bis: Identify approximate Power, SNR range under the RX beam peak direction and non-RX beam peak direction with 1 AoA </a:t>
            </a:r>
          </a:p>
          <a:p>
            <a:pPr lvl="1"/>
            <a:r>
              <a:rPr lang="de-DE" sz="1800" dirty="0">
                <a:solidFill>
                  <a:schemeClr val="accent6"/>
                </a:solidFill>
              </a:rPr>
              <a:t>In RAN4#88Bis: Identify the approximate Power, SNR/SINR range with 2 AoAs</a:t>
            </a:r>
          </a:p>
          <a:p>
            <a:pPr lvl="1"/>
            <a:r>
              <a:rPr lang="de-DE" sz="1800" strike="sngStrike" dirty="0">
                <a:solidFill>
                  <a:schemeClr val="accent6"/>
                </a:solidFill>
                <a:highlight>
                  <a:srgbClr val="FFFF00"/>
                </a:highlight>
              </a:rPr>
              <a:t>The </a:t>
            </a:r>
            <a:r>
              <a:rPr lang="en-GB" sz="1800" strike="sngStrike" dirty="0">
                <a:solidFill>
                  <a:schemeClr val="accent6"/>
                </a:solidFill>
                <a:highlight>
                  <a:srgbClr val="FFFF00"/>
                </a:highlight>
              </a:rPr>
              <a:t>difference between SNR at reference point and SNR at UE BB is [1]</a:t>
            </a:r>
            <a:r>
              <a:rPr lang="en-GB" sz="1800" strike="sngStrike" dirty="0" err="1">
                <a:solidFill>
                  <a:schemeClr val="accent6"/>
                </a:solidFill>
                <a:highlight>
                  <a:srgbClr val="FFFF00"/>
                </a:highlight>
              </a:rPr>
              <a:t>dB.</a:t>
            </a:r>
            <a:endParaRPr lang="en-GB" sz="1800" strike="sngStrike" dirty="0">
              <a:solidFill>
                <a:schemeClr val="accent6"/>
              </a:solidFill>
              <a:highlight>
                <a:srgbClr val="FFFF00"/>
              </a:highlight>
            </a:endParaRPr>
          </a:p>
          <a:p>
            <a:pPr lvl="2"/>
            <a:r>
              <a:rPr lang="de-DE" sz="1800" dirty="0">
                <a:solidFill>
                  <a:srgbClr val="7030A0"/>
                </a:solidFill>
              </a:rPr>
              <a:t>Consider [1]dB of difference between </a:t>
            </a:r>
            <a:r>
              <a:rPr lang="en-US" altLang="zh-CN" sz="1800" dirty="0">
                <a:solidFill>
                  <a:srgbClr val="7030A0"/>
                </a:solidFill>
              </a:rPr>
              <a:t>SNR at reference point and SNR at UE BB as the </a:t>
            </a:r>
            <a:r>
              <a:rPr lang="en-US" altLang="zh-CN" sz="1800">
                <a:solidFill>
                  <a:srgbClr val="7030A0"/>
                </a:solidFill>
              </a:rPr>
              <a:t>starting point.</a:t>
            </a:r>
            <a:endParaRPr lang="de-DE" sz="1800" dirty="0">
              <a:solidFill>
                <a:srgbClr val="7030A0"/>
              </a:solidFill>
            </a:endParaRPr>
          </a:p>
          <a:p>
            <a:pPr lvl="1"/>
            <a:r>
              <a:rPr lang="de-DE" sz="1800" dirty="0">
                <a:solidFill>
                  <a:schemeClr val="accent6"/>
                </a:solidFill>
              </a:rPr>
              <a:t>Capture the SNR range for both 1 AoA and 2 AoAs cases in the TR.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84557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32137-A26F-453B-B80A-952D3DEA8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904" y="271462"/>
            <a:ext cx="10515600" cy="1325563"/>
          </a:xfrm>
        </p:spPr>
        <p:txBody>
          <a:bodyPr/>
          <a:lstStyle/>
          <a:p>
            <a:r>
              <a:rPr lang="en-US" dirty="0"/>
              <a:t>Testing methodology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09B847-C963-4D71-A139-AAD11DFD07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9904" y="1408182"/>
            <a:ext cx="10515600" cy="4351338"/>
          </a:xfrm>
        </p:spPr>
        <p:txBody>
          <a:bodyPr/>
          <a:lstStyle/>
          <a:p>
            <a:r>
              <a:rPr lang="de-DE" sz="2400" dirty="0"/>
              <a:t>Background:</a:t>
            </a:r>
          </a:p>
          <a:p>
            <a:pPr lvl="1"/>
            <a:r>
              <a:rPr lang="en-US" sz="2000" dirty="0"/>
              <a:t>The testing methodology issues are identified in R4-1810563.</a:t>
            </a:r>
          </a:p>
          <a:p>
            <a:pPr lvl="2"/>
            <a:r>
              <a:rPr lang="en-US" dirty="0"/>
              <a:t>The probes that can be used during the test will depend on the UE position and the actual spherical coverage. </a:t>
            </a:r>
          </a:p>
          <a:p>
            <a:endParaRPr lang="en-US" sz="2400" dirty="0"/>
          </a:p>
          <a:p>
            <a:r>
              <a:rPr lang="en-US" sz="2400" dirty="0"/>
              <a:t>Proposals:</a:t>
            </a:r>
            <a:endParaRPr lang="en-US" altLang="zh-CN" sz="2000" dirty="0">
              <a:solidFill>
                <a:schemeClr val="accent6"/>
              </a:solidFill>
            </a:endParaRPr>
          </a:p>
          <a:p>
            <a:pPr lvl="1"/>
            <a:r>
              <a:rPr lang="en-US" altLang="zh-CN" sz="2000" dirty="0">
                <a:solidFill>
                  <a:schemeClr val="accent6"/>
                </a:solidFill>
              </a:rPr>
              <a:t>RAN4#88Bis will study how to define </a:t>
            </a:r>
            <a:r>
              <a:rPr lang="en-US" sz="2000" dirty="0">
                <a:solidFill>
                  <a:schemeClr val="accent6"/>
                </a:solidFill>
              </a:rPr>
              <a:t>a map of the directions in which the UE </a:t>
            </a:r>
            <a:r>
              <a:rPr lang="en-US" sz="2000" dirty="0">
                <a:solidFill>
                  <a:srgbClr val="FF0000"/>
                </a:solidFill>
              </a:rPr>
              <a:t>RRM test cases will be </a:t>
            </a:r>
            <a:r>
              <a:rPr lang="en-US" sz="2000" dirty="0" err="1">
                <a:solidFill>
                  <a:srgbClr val="FF0000"/>
                </a:solidFill>
              </a:rPr>
              <a:t>defined</a:t>
            </a:r>
            <a:r>
              <a:rPr lang="en-US" sz="2000" strike="sngStrike" dirty="0" err="1">
                <a:solidFill>
                  <a:srgbClr val="FF0000"/>
                </a:solidFill>
              </a:rPr>
              <a:t>meets</a:t>
            </a:r>
            <a:r>
              <a:rPr lang="en-US" sz="2000" strike="sngStrike" dirty="0">
                <a:solidFill>
                  <a:srgbClr val="FF0000"/>
                </a:solidFill>
              </a:rPr>
              <a:t> the spherical coverage requirement</a:t>
            </a:r>
            <a:r>
              <a:rPr lang="en-US" sz="2000" dirty="0">
                <a:solidFill>
                  <a:schemeClr val="accent6"/>
                </a:solidFill>
              </a:rPr>
              <a:t>.</a:t>
            </a:r>
          </a:p>
          <a:p>
            <a:pPr lvl="2"/>
            <a:r>
              <a:rPr lang="en-US" dirty="0">
                <a:solidFill>
                  <a:schemeClr val="accent6"/>
                </a:solidFill>
              </a:rPr>
              <a:t>Input from the TE vendors on whether the construction of the map </a:t>
            </a:r>
            <a:r>
              <a:rPr lang="en-US" dirty="0">
                <a:solidFill>
                  <a:srgbClr val="FF0000"/>
                </a:solidFill>
              </a:rPr>
              <a:t>of the directions </a:t>
            </a:r>
            <a:r>
              <a:rPr lang="en-US" dirty="0">
                <a:solidFill>
                  <a:schemeClr val="accent6"/>
                </a:solidFill>
              </a:rPr>
              <a:t>is feasible is needed.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Companies are encouraged to provide input on how to identify the directions in which the UE RRM test cases </a:t>
            </a:r>
            <a:r>
              <a:rPr lang="en-US" strike="sngStrike" dirty="0">
                <a:solidFill>
                  <a:srgbClr val="FF0000"/>
                </a:solidFill>
              </a:rPr>
              <a:t>will be defined </a:t>
            </a:r>
            <a:r>
              <a:rPr lang="en-US" dirty="0">
                <a:solidFill>
                  <a:srgbClr val="7030A0"/>
                </a:solidFill>
              </a:rPr>
              <a:t>can be performed</a:t>
            </a:r>
            <a:r>
              <a:rPr lang="en-US" dirty="0">
                <a:solidFill>
                  <a:schemeClr val="accent5"/>
                </a:solidFill>
              </a:rPr>
              <a:t>.</a:t>
            </a:r>
            <a:endParaRPr lang="de-DE" dirty="0">
              <a:solidFill>
                <a:schemeClr val="accent5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84118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614D4B-5037-4F1D-A01F-40A8A35341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EIS spherical coverage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C46002-88DF-4E4D-BDFE-E05901A64D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/>
          <a:lstStyle/>
          <a:p>
            <a:r>
              <a:rPr lang="de-DE" sz="2400" dirty="0"/>
              <a:t>Background:</a:t>
            </a:r>
          </a:p>
          <a:p>
            <a:pPr lvl="1"/>
            <a:r>
              <a:rPr lang="en-US" sz="2000" strike="sngStrike" dirty="0">
                <a:solidFill>
                  <a:srgbClr val="FF0000"/>
                </a:solidFill>
              </a:rPr>
              <a:t>The requirements of EIS spherical coverage will be defined in RAN4. But the methodology of how to test the EIS spherical coverage has not been studied in the SI.</a:t>
            </a:r>
          </a:p>
          <a:p>
            <a:pPr lvl="1"/>
            <a:r>
              <a:rPr lang="en-US" sz="2000" dirty="0">
                <a:solidFill>
                  <a:srgbClr val="FF0000"/>
                </a:solidFill>
              </a:rPr>
              <a:t>From UE RF Chairman’s minutes: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Agreement: RAN4 specifies EIS spherical coverage requirement. How to test the requirement for UE with or without beam correspondence will be further discussed</a:t>
            </a:r>
          </a:p>
          <a:p>
            <a:endParaRPr lang="en-US" sz="2400" dirty="0"/>
          </a:p>
          <a:p>
            <a:r>
              <a:rPr lang="en-US" sz="2400" dirty="0"/>
              <a:t>Proposals:</a:t>
            </a:r>
            <a:endParaRPr lang="en-US" altLang="zh-CN" sz="2000" dirty="0">
              <a:solidFill>
                <a:schemeClr val="accent6"/>
              </a:solidFill>
            </a:endParaRPr>
          </a:p>
          <a:p>
            <a:pPr lvl="1"/>
            <a:r>
              <a:rPr lang="en-US" altLang="zh-CN" sz="2000" dirty="0">
                <a:solidFill>
                  <a:schemeClr val="accent6"/>
                </a:solidFill>
              </a:rPr>
              <a:t>The methodology of how to test the EIS spherical coverage </a:t>
            </a:r>
            <a:r>
              <a:rPr lang="en-US" altLang="zh-CN" sz="2000" dirty="0">
                <a:solidFill>
                  <a:srgbClr val="FF0000"/>
                </a:solidFill>
              </a:rPr>
              <a:t>for UE with or without beam correspondence</a:t>
            </a:r>
            <a:r>
              <a:rPr lang="en-US" altLang="zh-CN" sz="2000" dirty="0">
                <a:solidFill>
                  <a:schemeClr val="accent6"/>
                </a:solidFill>
              </a:rPr>
              <a:t> will be discussed from RAN4#88Bis </a:t>
            </a:r>
            <a:r>
              <a:rPr lang="en-US" altLang="zh-CN" sz="2000" dirty="0">
                <a:solidFill>
                  <a:srgbClr val="FF0000"/>
                </a:solidFill>
              </a:rPr>
              <a:t>in the UE RF session</a:t>
            </a:r>
            <a:r>
              <a:rPr lang="en-US" altLang="zh-CN" sz="2000" dirty="0">
                <a:solidFill>
                  <a:schemeClr val="accent6"/>
                </a:solidFill>
              </a:rPr>
              <a:t>. </a:t>
            </a:r>
            <a:r>
              <a:rPr lang="en-US" altLang="zh-CN" sz="2000" strike="sngStrike" dirty="0">
                <a:solidFill>
                  <a:srgbClr val="FF0000"/>
                </a:solidFill>
              </a:rPr>
              <a:t>And the methodology can be used for Rel-15 test cases. </a:t>
            </a:r>
            <a:r>
              <a:rPr lang="en-US" altLang="zh-CN" sz="2000" dirty="0">
                <a:solidFill>
                  <a:srgbClr val="FF0000"/>
                </a:solidFill>
              </a:rPr>
              <a:t>Testability experts are encouraged to contribute to the related discussion.</a:t>
            </a:r>
            <a:endParaRPr lang="en-US" sz="2000" strike="sngStrike" dirty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945310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600</Words>
  <Application>Microsoft Office PowerPoint</Application>
  <PresentationFormat>Widescreen</PresentationFormat>
  <Paragraphs>45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等线</vt:lpstr>
      <vt:lpstr>等线 Light</vt:lpstr>
      <vt:lpstr>Arial</vt:lpstr>
      <vt:lpstr>Calibri</vt:lpstr>
      <vt:lpstr>Calibri Light</vt:lpstr>
      <vt:lpstr>Office Theme</vt:lpstr>
      <vt:lpstr>WF on remaining issues for RRM testing methodology</vt:lpstr>
      <vt:lpstr>Methodology to derive SNR/SINR</vt:lpstr>
      <vt:lpstr>Power, SNR/SINR Range</vt:lpstr>
      <vt:lpstr>Testing methodology</vt:lpstr>
      <vt:lpstr>EIS spherical coverage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Bin Han</dc:creator>
  <cp:lastModifiedBy>Bin Han</cp:lastModifiedBy>
  <cp:revision>42</cp:revision>
  <dcterms:created xsi:type="dcterms:W3CDTF">2018-08-23T17:34:33Z</dcterms:created>
  <dcterms:modified xsi:type="dcterms:W3CDTF">2018-08-24T10:39:31Z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i4>0</vt:i4>
  </property>
</Properties>
</file>