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5" r:id="rId4"/>
    <p:sldId id="263" r:id="rId5"/>
    <p:sldId id="266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25"/>
    <p:restoredTop sz="95642" autoAdjust="0"/>
  </p:normalViewPr>
  <p:slideViewPr>
    <p:cSldViewPr snapToGrid="0" snapToObjects="1">
      <p:cViewPr varScale="1">
        <p:scale>
          <a:sx n="92" d="100"/>
          <a:sy n="92" d="100"/>
        </p:scale>
        <p:origin x="3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00863-40D6-B74A-846E-91C900195F5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F7679-9BEF-0547-8728-E609FD533D7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166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F7679-9BEF-0547-8728-E609FD533D7E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0872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6464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5980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9581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4414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624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7326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1160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34943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3949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7260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9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45648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4888" y="1062052"/>
            <a:ext cx="10442712" cy="2923794"/>
          </a:xfrm>
        </p:spPr>
        <p:txBody>
          <a:bodyPr>
            <a:normAutofit/>
          </a:bodyPr>
          <a:lstStyle/>
          <a:p>
            <a:r>
              <a:rPr kumimoji="1" lang="en-US" altLang="zh-CN" sz="4000" dirty="0" smtClean="0"/>
              <a:t>Way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forward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on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applicability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for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gap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pattern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configuration</a:t>
            </a:r>
            <a:endParaRPr kumimoji="1"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45096" y="4648960"/>
            <a:ext cx="9144000" cy="1655762"/>
          </a:xfrm>
        </p:spPr>
        <p:txBody>
          <a:bodyPr/>
          <a:lstStyle/>
          <a:p>
            <a:r>
              <a:rPr kumimoji="1" lang="en-US" altLang="zh-CN" sz="3200" dirty="0" smtClean="0"/>
              <a:t>CMCC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6592" y="447951"/>
            <a:ext cx="10721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3GPP TSG-RAN WG4 Meeting RAN4#88      </a:t>
            </a:r>
            <a:r>
              <a:rPr lang="en-US" altLang="zh-CN" sz="2000" b="1" dirty="0" smtClean="0"/>
              <a:t>				</a:t>
            </a:r>
            <a:r>
              <a:rPr lang="zh-CN" altLang="en-US" sz="2000" b="1" dirty="0" smtClean="0"/>
              <a:t>         </a:t>
            </a:r>
            <a:r>
              <a:rPr lang="en-US" altLang="zh-CN" sz="2000" b="1" smtClean="0"/>
              <a:t>R4-1811740</a:t>
            </a:r>
            <a:endParaRPr lang="zh-CN" altLang="zh-CN" sz="2000" dirty="0"/>
          </a:p>
          <a:p>
            <a:r>
              <a:rPr lang="en-US" altLang="zh-CN" sz="2000" b="1" dirty="0" err="1" smtClean="0"/>
              <a:t>Gotherburg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,Sweden, 20 -24 Aug, 2018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717003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5012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dirty="0" smtClean="0"/>
              <a:t>According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current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applicability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gap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pattern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configuration,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only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gap</a:t>
            </a:r>
            <a:r>
              <a:rPr kumimoji="1" lang="zh-CN" altLang="en-US" dirty="0"/>
              <a:t> </a:t>
            </a:r>
            <a:r>
              <a:rPr kumimoji="1" lang="en-US" altLang="zh-CN" dirty="0"/>
              <a:t>pattern</a:t>
            </a:r>
            <a:r>
              <a:rPr kumimoji="1" lang="zh-CN" altLang="en-US" dirty="0"/>
              <a:t> </a:t>
            </a:r>
            <a:r>
              <a:rPr kumimoji="1" lang="en-US" altLang="zh-CN" dirty="0"/>
              <a:t>0~3</a:t>
            </a:r>
            <a:r>
              <a:rPr kumimoji="1" lang="zh-CN" altLang="en-US" dirty="0"/>
              <a:t> </a:t>
            </a:r>
            <a:r>
              <a:rPr kumimoji="1" lang="en-US" altLang="zh-CN" dirty="0"/>
              <a:t>can</a:t>
            </a:r>
            <a:r>
              <a:rPr kumimoji="1" lang="zh-CN" altLang="en-US" dirty="0"/>
              <a:t> </a:t>
            </a:r>
            <a:r>
              <a:rPr kumimoji="1" lang="en-US" altLang="zh-CN" dirty="0"/>
              <a:t>be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configured</a:t>
            </a:r>
            <a:r>
              <a:rPr kumimoji="1" lang="zh-CN" altLang="en-US" dirty="0"/>
              <a:t> </a:t>
            </a:r>
            <a:r>
              <a:rPr kumimoji="1" lang="en-US" altLang="zh-CN" dirty="0"/>
              <a:t>if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measurement</a:t>
            </a:r>
            <a:r>
              <a:rPr kumimoji="1" lang="zh-CN" altLang="en-US" dirty="0"/>
              <a:t> </a:t>
            </a:r>
            <a:r>
              <a:rPr kumimoji="1" lang="en-US" altLang="zh-CN" dirty="0"/>
              <a:t>purpose</a:t>
            </a:r>
            <a:r>
              <a:rPr kumimoji="1" lang="zh-CN" altLang="en-US" dirty="0"/>
              <a:t> </a:t>
            </a:r>
            <a:r>
              <a:rPr kumimoji="1" lang="en-US" altLang="zh-CN" dirty="0"/>
              <a:t>includes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E-UTRAN.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In</a:t>
            </a:r>
            <a:r>
              <a:rPr lang="zh-CN" altLang="en-US" dirty="0" smtClean="0"/>
              <a:t> </a:t>
            </a:r>
            <a:r>
              <a:rPr lang="en-US" altLang="zh-CN" dirty="0" smtClean="0"/>
              <a:t>RAN4#87</a:t>
            </a:r>
            <a:r>
              <a:rPr lang="zh-CN" altLang="en-US" dirty="0" smtClean="0"/>
              <a:t> </a:t>
            </a:r>
            <a:r>
              <a:rPr lang="en-US" altLang="zh-CN" dirty="0" smtClean="0"/>
              <a:t>meeting,</a:t>
            </a:r>
            <a:r>
              <a:rPr lang="zh-CN" altLang="en-US" dirty="0" smtClean="0"/>
              <a:t> </a:t>
            </a:r>
            <a:r>
              <a:rPr lang="en-US" altLang="zh-CN" dirty="0" smtClean="0"/>
              <a:t>LS</a:t>
            </a:r>
            <a:r>
              <a:rPr lang="zh-CN" altLang="en-US" dirty="0" smtClean="0"/>
              <a:t> </a:t>
            </a:r>
            <a:r>
              <a:rPr lang="en-US" altLang="zh-CN" dirty="0" smtClean="0"/>
              <a:t>to</a:t>
            </a:r>
            <a:r>
              <a:rPr lang="zh-CN" altLang="en-US" dirty="0" smtClean="0"/>
              <a:t> </a:t>
            </a:r>
            <a:r>
              <a:rPr lang="en-US" altLang="zh-CN" dirty="0" smtClean="0"/>
              <a:t>RAN2</a:t>
            </a:r>
            <a:r>
              <a:rPr lang="zh-CN" altLang="en-US" dirty="0" smtClean="0"/>
              <a:t> </a:t>
            </a:r>
            <a:r>
              <a:rPr lang="en-US" altLang="zh-CN" dirty="0" smtClean="0"/>
              <a:t>on</a:t>
            </a:r>
            <a:r>
              <a:rPr lang="zh-CN" altLang="en-US" dirty="0" smtClean="0"/>
              <a:t> </a:t>
            </a:r>
            <a:r>
              <a:rPr lang="en-US" altLang="zh-CN" dirty="0" smtClean="0"/>
              <a:t>measurement</a:t>
            </a:r>
            <a:r>
              <a:rPr lang="zh-CN" altLang="en-US" dirty="0" smtClean="0"/>
              <a:t> </a:t>
            </a:r>
            <a:r>
              <a:rPr lang="en-US" altLang="zh-CN" dirty="0" smtClean="0"/>
              <a:t>gap</a:t>
            </a:r>
            <a:r>
              <a:rPr lang="zh-CN" altLang="en-US" dirty="0" smtClean="0"/>
              <a:t> </a:t>
            </a:r>
            <a:r>
              <a:rPr lang="en-US" altLang="zh-CN" dirty="0" smtClean="0"/>
              <a:t>applicability</a:t>
            </a:r>
            <a:r>
              <a:rPr lang="zh-CN" altLang="en-US" dirty="0" smtClean="0"/>
              <a:t> </a:t>
            </a:r>
            <a:r>
              <a:rPr lang="en-US" altLang="zh-CN" dirty="0" smtClean="0"/>
              <a:t>(R4-1807971)</a:t>
            </a:r>
            <a:r>
              <a:rPr lang="zh-CN" altLang="en-US" dirty="0" smtClean="0"/>
              <a:t> </a:t>
            </a:r>
            <a:r>
              <a:rPr lang="en-US" altLang="zh-CN" dirty="0" smtClean="0"/>
              <a:t>was</a:t>
            </a:r>
            <a:r>
              <a:rPr lang="zh-CN" altLang="en-US" dirty="0" smtClean="0"/>
              <a:t> </a:t>
            </a:r>
            <a:r>
              <a:rPr lang="en-US" altLang="zh-CN" dirty="0" smtClean="0"/>
              <a:t>approved.</a:t>
            </a:r>
            <a:r>
              <a:rPr lang="zh-CN" altLang="en-US" dirty="0" smtClean="0"/>
              <a:t> </a:t>
            </a:r>
            <a:endParaRPr lang="en-US" altLang="zh-CN" dirty="0" smtClean="0"/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RAN4 respectfully asks RAN2 to confirm if RAN2 has specified the capability indication signaling of supporting or not supporting short measurement gap (pattern #2 and #3)</a:t>
            </a:r>
            <a:r>
              <a:rPr lang="en-GB" altLang="zh-CN" dirty="0" smtClean="0"/>
              <a:t> in NR standalone operation </a:t>
            </a:r>
            <a:r>
              <a:rPr lang="en-US" altLang="zh-CN" dirty="0" smtClean="0"/>
              <a:t>for LTE measurement, and if this signaling hasn’t been specified, RAN4 respectfully ask RAN2 to specify it in R15 specification.</a:t>
            </a:r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pPr lvl="1"/>
            <a:endParaRPr kumimoji="1" lang="en-US" altLang="zh-CN" dirty="0" smtClean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596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625372"/>
            <a:ext cx="4311317" cy="435133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UE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not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supporting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short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measurement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gap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can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only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perform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measurement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within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6ms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MGL,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e.g.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gap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pattern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0,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1,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4,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5.</a:t>
            </a:r>
          </a:p>
          <a:p>
            <a:r>
              <a:rPr lang="en-US" altLang="zh-CN" sz="2400" dirty="0" smtClean="0"/>
              <a:t>UE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supporting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short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measurement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gap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pattern#2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and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#3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is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capable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of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performing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measurement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within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3ms/4ms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MGL,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e.g.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gap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pattern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6~11.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985105"/>
              </p:ext>
            </p:extLst>
          </p:nvPr>
        </p:nvGraphicFramePr>
        <p:xfrm>
          <a:off x="5294052" y="1477082"/>
          <a:ext cx="6353372" cy="42658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5701"/>
                <a:gridCol w="2455374"/>
                <a:gridCol w="2292297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Gap Pattern Id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Measurement Gap Length (MGL, </a:t>
                      </a:r>
                      <a:r>
                        <a:rPr lang="en-GB" sz="1050" dirty="0" err="1">
                          <a:effectLst/>
                        </a:rPr>
                        <a:t>ms</a:t>
                      </a:r>
                      <a:r>
                        <a:rPr lang="en-GB" sz="1050" dirty="0">
                          <a:effectLst/>
                        </a:rPr>
                        <a:t>)</a:t>
                      </a:r>
                      <a:endParaRPr lang="zh-CN" sz="1100" dirty="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Measurement Gap Repetition </a:t>
                      </a:r>
                      <a:r>
                        <a:rPr lang="en-GB" sz="1050" dirty="0" smtClean="0">
                          <a:effectLst/>
                        </a:rPr>
                        <a:t>Period</a:t>
                      </a:r>
                      <a:r>
                        <a:rPr lang="zh-CN" altLang="en-US" sz="1100" baseline="0" dirty="0" smtClean="0">
                          <a:effectLst/>
                        </a:rPr>
                        <a:t> </a:t>
                      </a:r>
                      <a:r>
                        <a:rPr lang="en-GB" sz="1050" dirty="0" smtClean="0">
                          <a:effectLst/>
                        </a:rPr>
                        <a:t>(MGRP</a:t>
                      </a:r>
                      <a:r>
                        <a:rPr lang="en-GB" sz="1050" dirty="0">
                          <a:effectLst/>
                        </a:rPr>
                        <a:t>, </a:t>
                      </a:r>
                      <a:r>
                        <a:rPr lang="en-GB" sz="1050" dirty="0" err="1">
                          <a:effectLst/>
                        </a:rPr>
                        <a:t>ms</a:t>
                      </a:r>
                      <a:r>
                        <a:rPr lang="en-GB" sz="1050" dirty="0">
                          <a:effectLst/>
                        </a:rPr>
                        <a:t>)</a:t>
                      </a:r>
                      <a:endParaRPr lang="zh-CN" sz="1100" dirty="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80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1041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</a:rPr>
                        <a:t>40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80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20</a:t>
                      </a:r>
                      <a:endParaRPr lang="zh-CN" sz="1100" dirty="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5</a:t>
                      </a:r>
                      <a:endParaRPr lang="zh-CN" sz="1100" dirty="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160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40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2577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80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</a:rPr>
                        <a:t>9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160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</a:rPr>
                        <a:t>11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</a:rPr>
                        <a:t>160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12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5.5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20</a:t>
                      </a:r>
                      <a:endParaRPr lang="zh-CN" sz="1100" dirty="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109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13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5.5</a:t>
                      </a:r>
                      <a:endParaRPr lang="zh-CN" sz="1100" dirty="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14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5.5</a:t>
                      </a:r>
                      <a:endParaRPr lang="zh-CN" sz="1100" dirty="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80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15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5.5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160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16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3.5</a:t>
                      </a:r>
                      <a:endParaRPr lang="zh-CN" sz="1100" dirty="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17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3.5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18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3.5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80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3.5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160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1.5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21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1.5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22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1.5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80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23</a:t>
                      </a:r>
                      <a:endParaRPr lang="zh-CN" sz="110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1.5</a:t>
                      </a:r>
                      <a:endParaRPr lang="zh-CN" sz="1100" dirty="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160</a:t>
                      </a:r>
                      <a:endParaRPr lang="zh-CN" sz="1100" dirty="0">
                        <a:effectLst/>
                        <a:latin typeface="Times New Roman" charset="0"/>
                        <a:ea typeface="SimSun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203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Background</a:t>
            </a:r>
            <a:endParaRPr kumimoji="1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1598" y="1690688"/>
            <a:ext cx="1072880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altLang="zh-CN" sz="2800" dirty="0" smtClean="0"/>
              <a:t>Proposed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revision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on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the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applicability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for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gap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pattern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configuration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in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R4-1810291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(CMCC):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altLang="zh-CN" sz="2800" dirty="0" smtClean="0"/>
              <a:t>Apply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gap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pattern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0~11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to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the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case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that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E-UTRA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measurement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purpose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in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included.</a:t>
            </a:r>
            <a:r>
              <a:rPr lang="zh-CN" altLang="en-US" sz="2800" dirty="0" smtClean="0"/>
              <a:t> </a:t>
            </a:r>
            <a:endParaRPr lang="en-US" altLang="zh-CN" sz="2800" dirty="0"/>
          </a:p>
          <a:p>
            <a:pPr marL="742950" lvl="1" indent="-285750">
              <a:buFont typeface="Arial" charset="0"/>
              <a:buChar char="•"/>
            </a:pPr>
            <a:r>
              <a:rPr lang="en-US" altLang="zh-CN" sz="2800" dirty="0" smtClean="0"/>
              <a:t>For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EN-DC</a:t>
            </a:r>
            <a:r>
              <a:rPr lang="zh-CN" altLang="en-US" sz="2800" dirty="0" smtClean="0"/>
              <a:t>，</a:t>
            </a:r>
            <a:r>
              <a:rPr lang="en-US" altLang="zh-CN" sz="2800" dirty="0" smtClean="0"/>
              <a:t>t</a:t>
            </a:r>
            <a:r>
              <a:rPr lang="en-GB" altLang="zh-CN" sz="2800" dirty="0" smtClean="0"/>
              <a:t>he </a:t>
            </a:r>
            <a:r>
              <a:rPr lang="en-GB" altLang="zh-CN" sz="2800" dirty="0"/>
              <a:t>gap pattern </a:t>
            </a:r>
            <a:r>
              <a:rPr lang="en-GB" altLang="zh-CN" sz="2800" dirty="0" smtClean="0"/>
              <a:t>2</a:t>
            </a:r>
            <a:r>
              <a:rPr lang="en-US" altLang="zh-CN" sz="2800" dirty="0" smtClean="0"/>
              <a:t>,</a:t>
            </a:r>
            <a:r>
              <a:rPr lang="zh-CN" altLang="en-US" sz="2800" dirty="0" smtClean="0"/>
              <a:t> </a:t>
            </a:r>
            <a:r>
              <a:rPr lang="en-GB" altLang="zh-CN" sz="2800" dirty="0" smtClean="0"/>
              <a:t>3 </a:t>
            </a:r>
            <a:r>
              <a:rPr lang="en-US" altLang="zh-CN" sz="2800" dirty="0" smtClean="0">
                <a:solidFill>
                  <a:srgbClr val="FF0000"/>
                </a:solidFill>
              </a:rPr>
              <a:t>and</a:t>
            </a:r>
            <a:r>
              <a:rPr lang="zh-CN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</a:rPr>
              <a:t>6~11</a:t>
            </a:r>
            <a:r>
              <a:rPr lang="zh-CN" altLang="en-US" sz="2800" dirty="0" smtClean="0">
                <a:solidFill>
                  <a:srgbClr val="FF0000"/>
                </a:solidFill>
              </a:rPr>
              <a:t> </a:t>
            </a:r>
            <a:r>
              <a:rPr lang="en-GB" altLang="zh-CN" sz="2800" dirty="0" smtClean="0"/>
              <a:t>are </a:t>
            </a:r>
            <a:r>
              <a:rPr lang="en-GB" altLang="zh-CN" sz="2800" dirty="0"/>
              <a:t>supported by UEs which support </a:t>
            </a:r>
            <a:r>
              <a:rPr lang="en-GB" altLang="zh-CN" sz="2800" dirty="0" smtClean="0"/>
              <a:t>shortMeasurementGap-r14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altLang="zh-CN" sz="2800" dirty="0" smtClean="0"/>
              <a:t>For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SA,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the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gap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pattern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2,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 </a:t>
            </a:r>
            <a:r>
              <a:rPr lang="en-US" altLang="zh-CN" sz="2800" dirty="0" smtClean="0">
                <a:solidFill>
                  <a:srgbClr val="FF0000"/>
                </a:solidFill>
              </a:rPr>
              <a:t>and</a:t>
            </a:r>
            <a:r>
              <a:rPr lang="zh-CN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</a:rPr>
              <a:t>6~11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are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supported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only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by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the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UEs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which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have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corresponding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capability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of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short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measurement</a:t>
            </a:r>
            <a:r>
              <a:rPr lang="zh-CN" altLang="en-US" sz="2800" dirty="0" smtClean="0"/>
              <a:t> </a:t>
            </a:r>
            <a:r>
              <a:rPr lang="en-US" altLang="zh-CN" sz="2800" dirty="0" smtClean="0"/>
              <a:t>gap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4870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Way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kumimoji="1" lang="en-US" altLang="zh-CN" sz="3200" dirty="0" smtClean="0"/>
              <a:t>Discuss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whether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and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how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to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apply</a:t>
            </a:r>
            <a:r>
              <a:rPr kumimoji="1" lang="zh-CN" altLang="en-US" sz="3200" dirty="0"/>
              <a:t> </a:t>
            </a:r>
            <a:r>
              <a:rPr kumimoji="1" lang="en-US" altLang="zh-CN" sz="3200" dirty="0" smtClean="0"/>
              <a:t>additional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gap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patterns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(other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than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pattern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0~3)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to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E-UTRA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measurement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purpose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in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REL-15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TEI.</a:t>
            </a:r>
          </a:p>
          <a:p>
            <a:pPr marL="685800" lvl="2">
              <a:spcBef>
                <a:spcPts val="1000"/>
              </a:spcBef>
            </a:pPr>
            <a:r>
              <a:rPr kumimoji="1" lang="en-US" altLang="zh-CN" sz="2800" dirty="0">
                <a:solidFill>
                  <a:srgbClr val="FF0000"/>
                </a:solidFill>
              </a:rPr>
              <a:t>If </a:t>
            </a:r>
            <a:r>
              <a:rPr kumimoji="1" lang="en-US" altLang="zh-CN" sz="2800" dirty="0" smtClean="0">
                <a:solidFill>
                  <a:srgbClr val="FF0000"/>
                </a:solidFill>
              </a:rPr>
              <a:t>these additional</a:t>
            </a:r>
            <a:r>
              <a:rPr kumimoji="1" lang="zh-CN" altLang="en-US" sz="28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800" dirty="0">
                <a:solidFill>
                  <a:srgbClr val="FF0000"/>
                </a:solidFill>
              </a:rPr>
              <a:t>gap</a:t>
            </a:r>
            <a:r>
              <a:rPr kumimoji="1" lang="zh-CN" altLang="en-US" sz="2800" dirty="0">
                <a:solidFill>
                  <a:srgbClr val="FF0000"/>
                </a:solidFill>
              </a:rPr>
              <a:t> </a:t>
            </a:r>
            <a:r>
              <a:rPr kumimoji="1" lang="en-US" altLang="zh-CN" sz="2800" dirty="0">
                <a:solidFill>
                  <a:srgbClr val="FF0000"/>
                </a:solidFill>
              </a:rPr>
              <a:t>patterns</a:t>
            </a:r>
            <a:r>
              <a:rPr kumimoji="1" lang="zh-CN" altLang="en-US" sz="2800" dirty="0">
                <a:solidFill>
                  <a:srgbClr val="FF0000"/>
                </a:solidFill>
              </a:rPr>
              <a:t> </a:t>
            </a:r>
            <a:r>
              <a:rPr kumimoji="1" lang="en-US" altLang="zh-CN" sz="2800" dirty="0" smtClean="0">
                <a:solidFill>
                  <a:srgbClr val="FF0000"/>
                </a:solidFill>
              </a:rPr>
              <a:t>are agreed to be applied, </a:t>
            </a:r>
          </a:p>
          <a:p>
            <a:pPr marL="1143000" lvl="3">
              <a:spcBef>
                <a:spcPts val="1000"/>
              </a:spcBef>
            </a:pPr>
            <a:r>
              <a:rPr kumimoji="1" lang="en-US" altLang="zh-CN" sz="2400" dirty="0" smtClean="0">
                <a:solidFill>
                  <a:srgbClr val="FF0000"/>
                </a:solidFill>
              </a:rPr>
              <a:t>Discuss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on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whether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new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UE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capability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is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needed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or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existing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signaling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can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be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reused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for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those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gap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patterns</a:t>
            </a:r>
          </a:p>
          <a:p>
            <a:pPr marL="1143000" lvl="3">
              <a:spcBef>
                <a:spcPts val="1000"/>
              </a:spcBef>
            </a:pPr>
            <a:r>
              <a:rPr kumimoji="1" lang="en-US" altLang="zh-CN" sz="2400" dirty="0" smtClean="0"/>
              <a:t>Discuss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whether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to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introduce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new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E-UTRA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measurement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requirements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based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on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the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potential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new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gap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patterns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in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REL-15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TEI.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1286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</TotalTime>
  <Words>404</Words>
  <Application>Microsoft Macintosh PowerPoint</Application>
  <PresentationFormat>宽屏</PresentationFormat>
  <Paragraphs>99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DengXian</vt:lpstr>
      <vt:lpstr>DengXian Light</vt:lpstr>
      <vt:lpstr>SimSun</vt:lpstr>
      <vt:lpstr>Times New Roman</vt:lpstr>
      <vt:lpstr>Arial</vt:lpstr>
      <vt:lpstr>Office 主题</vt:lpstr>
      <vt:lpstr>Way forward on applicability for gap pattern configuration</vt:lpstr>
      <vt:lpstr>Background</vt:lpstr>
      <vt:lpstr>Background</vt:lpstr>
      <vt:lpstr>Background</vt:lpstr>
      <vt:lpstr>Way forward</vt:lpstr>
    </vt:vector>
  </TitlesOfParts>
  <Company/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Microsoft Office User</cp:lastModifiedBy>
  <cp:revision>128</cp:revision>
  <dcterms:created xsi:type="dcterms:W3CDTF">2018-08-16T06:43:36Z</dcterms:created>
  <dcterms:modified xsi:type="dcterms:W3CDTF">2018-08-24T09:04:59Z</dcterms:modified>
</cp:coreProperties>
</file>