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58" r:id="rId5"/>
    <p:sldId id="26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653"/>
    <p:restoredTop sz="94637"/>
  </p:normalViewPr>
  <p:slideViewPr>
    <p:cSldViewPr snapToGrid="0" snapToObjects="1">
      <p:cViewPr varScale="1">
        <p:scale>
          <a:sx n="99" d="100"/>
          <a:sy n="99" d="100"/>
        </p:scale>
        <p:origin x="36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CEDF3D-E455-4C96-8D0B-213771D1D34D}" type="datetimeFigureOut">
              <a:rPr lang="en-US" smtClean="0"/>
              <a:t>8/20/18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3D9F5-1264-4A5A-B62A-777E1ACF27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657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1FB03F-DD35-D241-AC12-5D402BB7DB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8191A3-F7E8-3046-B6C6-D68BE4B646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527776-102F-2A4A-844B-716B58DC0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47A3D1-1CB8-A048-832D-97291CAA3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544F6B-D6CE-F64B-959F-75D246762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805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CF2E16-E64E-F34C-8A95-BB8B317C6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858C93-4E5A-834F-B893-A5D40B6DA4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473874-AEA9-CE4A-BFB3-F0B678AD9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AB6118-6FA3-DB4E-92A5-DF7CB4E3F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91B6C9-1F60-0949-B712-D83393C89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9179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8108503-88AB-0847-88B5-0FE5C3F44A3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F370F3-2A3D-8941-8E8D-975CA0BBBA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E3506E-FA61-094C-85CD-F7E5E430C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01E5A-0147-0A45-9B1D-43217B0C1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1ADA32-108F-9C4B-A851-1536EC1A14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046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D9855B-96FC-7340-B0AE-16D8ADAEDD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72707-0DF8-FB4B-9892-BE042A4449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A1A42E-666E-834E-96F8-2EAEB1DD4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30CCE3-879E-494D-BB86-F0A2853DEA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680A0-9AFA-724E-A6C1-009B61C94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044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7469AE-8A5E-044C-A8E4-E8C328443A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9B93B-DDF7-A047-8FAE-8D30974724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0B4D10-594B-7543-A192-EDAE4D4B6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F2351A-38D0-5141-9574-84D9B0CC9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D35FC0-EECD-D643-8EEE-58017BEED5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675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CB8854-07C8-B749-8E34-9AFB677025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00CA18-6274-2047-9ECE-A1F3CC6D9E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2140DF-EB0B-F942-9BD5-CC63986F19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BC47E8-8FBF-6743-A6B4-083A4557E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1CE81F-B8BE-584D-A8CC-676456066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E442E4-2FEF-BC45-AB00-0726E07F5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576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08C7C6-BDAA-2846-9462-560902506C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526EC1-0973-994D-B8F1-8740A1E6F5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197A91-915C-5542-B750-9C85156F9B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2AFC851-D9C0-A047-8C65-30246DCD99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CD2C46-60C5-554C-8E7E-A3CBDC8254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FB418BF-7D3F-0F45-8E22-A0A8A39433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C9C664D-F518-A348-ACC7-6A1EFAE4C7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81A7A7-B029-6847-9BD7-FE4EA7795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1000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D190EE-4CA4-7C4B-A3BE-B63250350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1513E80-A077-E940-8ED8-CBCCC9FAA5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9B8779-9424-044A-B5E1-382590C23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9722287-A86B-3A4F-AF23-6C4253D7D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54692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4947023-8EDA-0549-BD3F-8C56EE0286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7D8373-BE36-1D4A-89F4-0628FD1185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AE12C4-5B61-A84C-83CD-E864C4ADAF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553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62C79-7519-A34E-BBE3-59DA1EF43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EFE8331-D41D-3843-81AB-6AB4425263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D6D80E9-DF92-144F-B0D3-E9D6CF12AA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407268D-FF84-384D-AA4E-3CBD4ABF81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AC09D6C-B8D2-0346-9EFD-DCDF8D265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33FBD9-EAAF-4E4B-9030-DC3036471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043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BCAEAB-EAC8-084A-9E3C-66917F8B02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0E1484-39D4-DC4A-9A06-FB8C53751E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229EFC9-73CA-2D4E-A07A-42491423A6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A0712-15B5-A944-B1BB-29B6B9AED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676FC2-5A14-E049-8191-A180D22FE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E48C85D-6341-7B4F-BD07-AFCDE4467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548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54219B6-BB83-8D47-9185-55D3FAA5FF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D2ADD2-013F-D04E-A2BF-8B6BE9BA7E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04BC37-CF0E-4F47-865F-D5C011B05D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1E9700-391F-0140-8562-6F15E77CCBDA}" type="datetimeFigureOut">
              <a:rPr lang="en-US" smtClean="0"/>
              <a:t>8/20/18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095238-837B-7948-9959-DF78A8E264B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9791A6-1074-6946-BFD8-194928F287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A6D2EE-1174-824C-9205-6585FECFD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0515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6429FD-534D-5846-9A81-DBA7354861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731963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sz="4800" b="1" dirty="0"/>
              <a:t>Way Forward for</a:t>
            </a:r>
            <a:br>
              <a:rPr lang="en-US" sz="4800" b="1" dirty="0"/>
            </a:br>
            <a:r>
              <a:rPr lang="en-US" sz="4800" b="1" dirty="0"/>
              <a:t>impact analysis on Bluetooth and IEEE 802.11 operation for the new TDD E-UTRA band proposed by </a:t>
            </a:r>
            <a:r>
              <a:rPr lang="en-US" sz="4800" b="1" dirty="0" err="1"/>
              <a:t>GlobalStar</a:t>
            </a:r>
            <a:endParaRPr lang="en-US" sz="48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611E37-7A10-BC41-9F95-4A14BB6E4C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869989" y="4840607"/>
            <a:ext cx="9144000" cy="985603"/>
          </a:xfrm>
        </p:spPr>
        <p:txBody>
          <a:bodyPr/>
          <a:lstStyle/>
          <a:p>
            <a:r>
              <a:rPr lang="en-US" dirty="0"/>
              <a:t>CableLabs, Broadcom</a:t>
            </a:r>
          </a:p>
          <a:p>
            <a:r>
              <a:rPr lang="en-US" dirty="0"/>
              <a:t>08/24/2018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51308" y="129297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R4-1811569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917522A-C12B-8545-9DD2-E42AC4B05D16}"/>
              </a:ext>
            </a:extLst>
          </p:cNvPr>
          <p:cNvSpPr txBox="1"/>
          <p:nvPr/>
        </p:nvSpPr>
        <p:spPr>
          <a:xfrm>
            <a:off x="426612" y="208108"/>
            <a:ext cx="54795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GB" sz="2400" b="1" dirty="0"/>
              <a:t>3GPP TSG RAN4 meeting #88	</a:t>
            </a:r>
            <a:endParaRPr lang="en-US" sz="2400" dirty="0"/>
          </a:p>
          <a:p>
            <a:pPr hangingPunct="0"/>
            <a:r>
              <a:rPr lang="en-GB" sz="2400" b="1" dirty="0"/>
              <a:t>Gothenburg, Sweden, August 20-24, 2018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78528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B0792-5536-184B-BA90-86B9CF7CB2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9563" y="146185"/>
            <a:ext cx="10515600" cy="849078"/>
          </a:xfrm>
        </p:spPr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3D568C-10A7-ED49-920E-5B56A2E5CA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6063" y="995263"/>
            <a:ext cx="11784168" cy="5663113"/>
          </a:xfrm>
        </p:spPr>
        <p:txBody>
          <a:bodyPr>
            <a:normAutofit/>
          </a:bodyPr>
          <a:lstStyle/>
          <a:p>
            <a:r>
              <a:rPr lang="en-US" dirty="0" err="1"/>
              <a:t>GlobalStar</a:t>
            </a:r>
            <a:r>
              <a:rPr lang="en-US" dirty="0"/>
              <a:t> received an allocation for TLPS in 2.4 GHz band by FCC subject to the certain restrictions (FCC 16-181).</a:t>
            </a:r>
          </a:p>
          <a:p>
            <a:endParaRPr lang="en-US" dirty="0"/>
          </a:p>
          <a:p>
            <a:r>
              <a:rPr lang="en-US" dirty="0"/>
              <a:t>Consequently, a work item for a new TDD E-UTRA band was approved in RAN #79 (RP-180583).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work items includes a study phase with the following core objectives</a:t>
            </a:r>
          </a:p>
          <a:p>
            <a:pPr lvl="1"/>
            <a:r>
              <a:rPr lang="en-US" dirty="0"/>
              <a:t>Define impact on 2.4 GHz Bluetooth operations</a:t>
            </a:r>
          </a:p>
          <a:p>
            <a:pPr lvl="1"/>
            <a:r>
              <a:rPr lang="en-US" dirty="0"/>
              <a:t>Define impact on 2.4 GHz 802.11 operations</a:t>
            </a:r>
          </a:p>
          <a:p>
            <a:pPr lvl="1"/>
            <a:r>
              <a:rPr lang="en-US" dirty="0"/>
              <a:t>Address potential BT, BLE and Wi-Fi coexistence issues</a:t>
            </a:r>
          </a:p>
        </p:txBody>
      </p:sp>
    </p:spTree>
    <p:extLst>
      <p:ext uri="{BB962C8B-B14F-4D97-AF65-F5344CB8AC3E}">
        <p14:creationId xmlns:p14="http://schemas.microsoft.com/office/powerpoint/2010/main" val="218234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FD7478-3E22-4246-A495-AA7A4D5221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9833" y="175655"/>
            <a:ext cx="10515600" cy="624226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CA99BE-87D6-9449-A87F-F38EC0DCAF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4813" y="989352"/>
            <a:ext cx="11452485" cy="5471409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Analyze on the impact of the 2483.5-2495 MHz band upon the ISM band WLAN and BT traffic: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The impact on the highest BT channel (2480 MHz), concerning a low level hearing aid device (long life battery life, EIRP = 2.5 </a:t>
            </a:r>
            <a:r>
              <a:rPr lang="en-US" dirty="0" err="1"/>
              <a:t>nW</a:t>
            </a:r>
            <a:r>
              <a:rPr lang="en-US" dirty="0"/>
              <a:t>), located at 1 and 10 m away of a </a:t>
            </a:r>
            <a:r>
              <a:rPr lang="en-US" dirty="0" err="1"/>
              <a:t>GlobalStar</a:t>
            </a:r>
            <a:r>
              <a:rPr lang="en-US" dirty="0"/>
              <a:t> </a:t>
            </a:r>
            <a:r>
              <a:rPr lang="en-US" dirty="0" err="1"/>
              <a:t>eNB</a:t>
            </a:r>
            <a:r>
              <a:rPr lang="en-US" dirty="0"/>
              <a:t> (peak EIRP = 36 dBm)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The impact on a channel 11 STA under two scenarios: </a:t>
            </a:r>
          </a:p>
          <a:p>
            <a:pPr marL="1428750" lvl="2" indent="-514350">
              <a:buFont typeface="+mj-lt"/>
              <a:buAutoNum type="alphaLcPeriod"/>
            </a:pPr>
            <a:r>
              <a:rPr lang="en-US" dirty="0"/>
              <a:t>located at equal distance of a channel 11 AP (EIRP = 23 dBm) and a </a:t>
            </a:r>
            <a:r>
              <a:rPr lang="en-US" dirty="0" err="1"/>
              <a:t>GlobalStar</a:t>
            </a:r>
            <a:r>
              <a:rPr lang="en-US" dirty="0"/>
              <a:t> </a:t>
            </a:r>
            <a:r>
              <a:rPr lang="en-US" dirty="0" err="1"/>
              <a:t>eNB</a:t>
            </a:r>
            <a:r>
              <a:rPr lang="en-US" dirty="0"/>
              <a:t> (EIRP = 36 dBm and a max conducted power spectral density limit of 8 dBm/3 kHz)</a:t>
            </a:r>
          </a:p>
          <a:p>
            <a:pPr marL="1428750" lvl="2" indent="-514350">
              <a:buFont typeface="+mj-lt"/>
              <a:buAutoNum type="alphaLcPeriod"/>
            </a:pPr>
            <a:r>
              <a:rPr lang="en-US" dirty="0"/>
              <a:t>located at distance d of a channel 11 AP (EIRP = 23 dBm) and at distance 0.1d of a </a:t>
            </a:r>
            <a:r>
              <a:rPr lang="en-US" dirty="0" err="1"/>
              <a:t>GlobalStar</a:t>
            </a:r>
            <a:r>
              <a:rPr lang="en-US" dirty="0"/>
              <a:t> </a:t>
            </a:r>
            <a:r>
              <a:rPr lang="en-US" dirty="0" err="1"/>
              <a:t>eNB</a:t>
            </a:r>
            <a:r>
              <a:rPr lang="en-US" dirty="0"/>
              <a:t> (EIRP = 36 dBm and a max conducted power spectral density limit of 8 dBm/3 kHz)</a:t>
            </a:r>
          </a:p>
          <a:p>
            <a:pPr marL="971550" lvl="1" indent="-514350">
              <a:buFont typeface="+mj-lt"/>
              <a:buAutoNum type="alphaLcPeriod"/>
            </a:pPr>
            <a:r>
              <a:rPr lang="en-US" dirty="0"/>
              <a:t>The same impact analysis upon an AP under two scenarios:</a:t>
            </a:r>
          </a:p>
          <a:p>
            <a:pPr marL="1428750" lvl="2" indent="-514350">
              <a:buFont typeface="+mj-lt"/>
              <a:buAutoNum type="alphaLcPeriod"/>
            </a:pPr>
            <a:r>
              <a:rPr lang="en-US" dirty="0"/>
              <a:t>co-located at equal distance between a STA (EIRP = 17 dBm), operating on channel 11 and a </a:t>
            </a:r>
            <a:r>
              <a:rPr lang="en-US" dirty="0" err="1"/>
              <a:t>eNB</a:t>
            </a:r>
            <a:r>
              <a:rPr lang="en-US" dirty="0"/>
              <a:t> operating on a 2483.5 MHz channel edge (AP EIRP = 36 dBm, PSD=8dBm/3kHz). </a:t>
            </a:r>
          </a:p>
          <a:p>
            <a:pPr marL="1428750" lvl="2" indent="-514350">
              <a:buFont typeface="+mj-lt"/>
              <a:buAutoNum type="alphaLcPeriod"/>
            </a:pPr>
            <a:r>
              <a:rPr lang="en-US" dirty="0"/>
              <a:t>co-located at distance d of a STA (EIRP = 17 dBm), operating on channel 11 and at distance 0.1d of a </a:t>
            </a:r>
            <a:r>
              <a:rPr lang="en-US" dirty="0" err="1"/>
              <a:t>eNB</a:t>
            </a:r>
            <a:r>
              <a:rPr lang="en-US" dirty="0"/>
              <a:t> operating on a 2483.5 MHz channel edge (AP EIRP = 36 dBm, PSD=8dBm/3kHz). </a:t>
            </a:r>
          </a:p>
          <a:p>
            <a:pPr marL="0" indent="0">
              <a:buNone/>
            </a:pPr>
            <a:r>
              <a:rPr lang="en-US" dirty="0"/>
              <a:t>2. </a:t>
            </a:r>
            <a:r>
              <a:rPr lang="en-US" dirty="0" err="1"/>
              <a:t>GlobalStar</a:t>
            </a:r>
            <a:r>
              <a:rPr lang="en-US" dirty="0"/>
              <a:t> shall present the results of their self-assessment comprising graphical information on the average co-existence traffic throughput, as a result of distance between WLAN STA/AP and BT (&lt;2483.5 MHz) vs. the LTE </a:t>
            </a:r>
            <a:r>
              <a:rPr lang="en-US" dirty="0" err="1"/>
              <a:t>eNB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dirty="0"/>
              <a:t>3. </a:t>
            </a:r>
            <a:r>
              <a:rPr lang="en-US" dirty="0" err="1"/>
              <a:t>GlobalStar</a:t>
            </a:r>
            <a:r>
              <a:rPr lang="en-US" dirty="0"/>
              <a:t> shall evaluate IDC impact when a LTE TDD UE operating in the 2483.5-2495 MHz is collocated with a BT/BLE/</a:t>
            </a:r>
            <a:r>
              <a:rPr lang="en-US" dirty="0" err="1"/>
              <a:t>WiFi</a:t>
            </a:r>
            <a:r>
              <a:rPr lang="en-US" dirty="0"/>
              <a:t> device. </a:t>
            </a:r>
          </a:p>
          <a:p>
            <a:pPr marL="0" indent="0">
              <a:buNone/>
            </a:pPr>
            <a:r>
              <a:rPr lang="en-US" dirty="0"/>
              <a:t>4. The SI will get completed once the above targets will be achieved.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34491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319303-F057-4D46-A23F-27A73848AA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1595" y="208745"/>
            <a:ext cx="10515600" cy="954009"/>
          </a:xfrm>
        </p:spPr>
        <p:txBody>
          <a:bodyPr/>
          <a:lstStyle/>
          <a:p>
            <a:r>
              <a:rPr lang="en-US" b="1" dirty="0"/>
              <a:t>Specifics of ISM Band Usage in U.S.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8AEE62E9-1CF3-4602-BB11-9B79F15A56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904598" y="1825625"/>
            <a:ext cx="4449202" cy="435133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Channels 12, 13 and 14 are not allowed for Wi-Fi usage</a:t>
            </a:r>
          </a:p>
          <a:p>
            <a:r>
              <a:rPr lang="en-US" dirty="0"/>
              <a:t>Channels 12 and 13 are still used for Bluetooth</a:t>
            </a:r>
          </a:p>
          <a:p>
            <a:r>
              <a:rPr lang="en-US" dirty="0"/>
              <a:t>Guard band between the highest BT channel and the lower edge of the proposed E-UTRA band is 3.5 GHz only</a:t>
            </a:r>
          </a:p>
          <a:p>
            <a:r>
              <a:rPr lang="en-US" dirty="0"/>
              <a:t>Hearing aid devices with long-life batteries may use 2.5 </a:t>
            </a:r>
            <a:r>
              <a:rPr lang="en-US" dirty="0" err="1"/>
              <a:t>nW</a:t>
            </a:r>
            <a:r>
              <a:rPr lang="en-US" dirty="0"/>
              <a:t>    (-26 dBm) EIRP while the max. </a:t>
            </a:r>
            <a:r>
              <a:rPr lang="en-US" dirty="0" err="1"/>
              <a:t>eNB</a:t>
            </a:r>
            <a:r>
              <a:rPr lang="en-US" dirty="0"/>
              <a:t> EIRP is 36 dBm; related power difference is 62 dB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352928-E88F-294B-AE6A-8FC004FC13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466" y="1461081"/>
            <a:ext cx="6707132" cy="5014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908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79087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384</Words>
  <Application>Microsoft Macintosh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Way Forward for impact analysis on Bluetooth and IEEE 802.11 operation for the new TDD E-UTRA band proposed by GlobalStar</vt:lpstr>
      <vt:lpstr>Background</vt:lpstr>
      <vt:lpstr>Way Forward</vt:lpstr>
      <vt:lpstr>Specifics of ISM Band Usage in U.S.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2018-08-09T22:15:11Z</dcterms:created>
  <dcterms:modified xsi:type="dcterms:W3CDTF">2018-08-24T08:13:48Z</dcterms:modified>
</cp:coreProperties>
</file>