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6"/>
  </p:notesMasterIdLst>
  <p:sldIdLst>
    <p:sldId id="256" r:id="rId2"/>
    <p:sldId id="315" r:id="rId3"/>
    <p:sldId id="319" r:id="rId4"/>
    <p:sldId id="320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" clrIdx="0">
    <p:extLst>
      <p:ext uri="{19B8F6BF-5375-455C-9EA6-DF929625EA0E}">
        <p15:presenceInfo xmlns:p15="http://schemas.microsoft.com/office/powerpoint/2012/main" userId="Huawei" providerId="None"/>
      </p:ext>
    </p:extLst>
  </p:cmAuthor>
  <p:cmAuthor id="2" name="Liuyifan (Yifan)" initials="L(" lastIdx="1" clrIdx="1">
    <p:extLst>
      <p:ext uri="{19B8F6BF-5375-455C-9EA6-DF929625EA0E}">
        <p15:presenceInfo xmlns:p15="http://schemas.microsoft.com/office/powerpoint/2012/main" userId="S-1-5-21-147214757-305610072-1517763936-380121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00" autoAdjust="0"/>
    <p:restoredTop sz="94660"/>
  </p:normalViewPr>
  <p:slideViewPr>
    <p:cSldViewPr>
      <p:cViewPr varScale="1">
        <p:scale>
          <a:sx n="70" d="100"/>
          <a:sy n="70" d="100"/>
        </p:scale>
        <p:origin x="151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8/23/2018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7862220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4C9FAF-7930-4CCF-AAA5-CC7359227F00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05048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4C9FAF-7930-4CCF-AAA5-CC7359227F00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36511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4C9FAF-7930-4CCF-AAA5-CC7359227F00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8571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2018/8/23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2018/8/23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2018/8/23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2018/8/23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2018/8/23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2018/8/23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2018/8/23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2018/8/23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2018/8/23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2018/8/23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2018/8/23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2018/8/23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forward on </a:t>
            </a:r>
            <a:r>
              <a:rPr lang="en-US" dirty="0" smtClean="0">
                <a:ea typeface="+mj-ea"/>
              </a:rPr>
              <a:t>PBCH demodulation requirements</a:t>
            </a:r>
            <a:endParaRPr lang="en-US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581128"/>
            <a:ext cx="7993062" cy="158472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>
                <a:solidFill>
                  <a:schemeClr val="tx1"/>
                </a:solidFill>
              </a:rPr>
              <a:t>Huawei, </a:t>
            </a:r>
            <a:r>
              <a:rPr lang="en-US" altLang="en-US" sz="2800" dirty="0" err="1" smtClean="0">
                <a:solidFill>
                  <a:schemeClr val="tx1"/>
                </a:solidFill>
              </a:rPr>
              <a:t>HiSilicon</a:t>
            </a:r>
            <a:r>
              <a:rPr lang="en-US" altLang="en-US" sz="2800" dirty="0" smtClean="0">
                <a:solidFill>
                  <a:schemeClr val="tx1"/>
                </a:solidFill>
              </a:rPr>
              <a:t>, China Telecom, </a:t>
            </a:r>
            <a:r>
              <a:rPr lang="en-US" altLang="en-US" sz="2800" dirty="0" smtClean="0">
                <a:solidFill>
                  <a:schemeClr val="tx1"/>
                </a:solidFill>
              </a:rPr>
              <a:t>CMCC</a:t>
            </a:r>
            <a:r>
              <a:rPr lang="en-US" altLang="en-US" sz="2800" dirty="0" smtClean="0">
                <a:solidFill>
                  <a:schemeClr val="tx1"/>
                </a:solidFill>
              </a:rPr>
              <a:t>, DoCoMo</a:t>
            </a:r>
            <a:endParaRPr lang="en-US" altLang="en-US" sz="2800" dirty="0">
              <a:solidFill>
                <a:schemeClr val="tx1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</a:t>
            </a:r>
            <a:r>
              <a:rPr lang="en-US" altLang="sv-SE" sz="2000" b="1" dirty="0" smtClean="0"/>
              <a:t>88</a:t>
            </a:r>
            <a:r>
              <a:rPr lang="en-US" altLang="sv-SE" sz="2000" b="1" dirty="0"/>
              <a:t>	                                           </a:t>
            </a:r>
            <a:r>
              <a:rPr lang="en-US" altLang="sv-SE" sz="2000" b="1" dirty="0" smtClean="0"/>
              <a:t>R4-1811391</a:t>
            </a:r>
            <a:endParaRPr lang="en-US" altLang="sv-SE" sz="2000" b="1" dirty="0"/>
          </a:p>
          <a:p>
            <a:pPr>
              <a:buNone/>
            </a:pPr>
            <a:r>
              <a:rPr lang="en-US" altLang="zh-CN" sz="2000" b="1" dirty="0" smtClean="0"/>
              <a:t>Gothenburg, Sweden, Aug 20 </a:t>
            </a:r>
            <a:r>
              <a:rPr lang="en-US" altLang="zh-CN" sz="2000" b="1" dirty="0"/>
              <a:t>– </a:t>
            </a:r>
            <a:r>
              <a:rPr lang="en-US" altLang="zh-CN" sz="2000" b="1" dirty="0" smtClean="0"/>
              <a:t>24th</a:t>
            </a:r>
            <a:r>
              <a:rPr lang="en-GB" altLang="zh-CN" sz="2000" b="1" dirty="0"/>
              <a:t>, 2018</a:t>
            </a:r>
            <a:endParaRPr lang="zh-CN" altLang="zh-CN" sz="2000" b="1" dirty="0"/>
          </a:p>
          <a:p>
            <a:pPr>
              <a:buNone/>
            </a:pPr>
            <a:r>
              <a:rPr lang="sv-SE" altLang="sv-SE" sz="2000" b="1" dirty="0"/>
              <a:t>Agenda Item: </a:t>
            </a:r>
            <a:r>
              <a:rPr lang="en-GB" altLang="sv-SE" sz="2000" b="1" dirty="0" smtClean="0"/>
              <a:t>7.13.1.4</a:t>
            </a:r>
            <a:endParaRPr lang="sv-SE" altLang="sv-SE" sz="20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161256"/>
            <a:ext cx="8964488" cy="459432"/>
          </a:xfrm>
        </p:spPr>
        <p:txBody>
          <a:bodyPr/>
          <a:lstStyle/>
          <a:p>
            <a:pPr algn="l"/>
            <a:r>
              <a:rPr lang="en-US" altLang="sv-SE" sz="2800" dirty="0" smtClean="0"/>
              <a:t>Agreements</a:t>
            </a:r>
            <a:endParaRPr lang="en-US" altLang="sv-SE" sz="2800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95536" y="881336"/>
            <a:ext cx="8291513" cy="4347864"/>
          </a:xfrm>
        </p:spPr>
        <p:txBody>
          <a:bodyPr/>
          <a:lstStyle/>
          <a:p>
            <a:r>
              <a:rPr lang="en-US" altLang="zh-CN" sz="2000" dirty="0" smtClean="0"/>
              <a:t>RAN4 </a:t>
            </a:r>
            <a:r>
              <a:rPr lang="en-US" altLang="zh-CN" sz="2000" dirty="0"/>
              <a:t>introduces the PBCH demodulation requirements in Rel-15. </a:t>
            </a:r>
          </a:p>
          <a:p>
            <a:pPr lvl="1"/>
            <a:r>
              <a:rPr lang="en-US" altLang="zh-CN" sz="1800" dirty="0"/>
              <a:t>Note the PBCH demodulation requirements do not need to be tested in RAN5 as same as LTE PBCH demodulation requirements.</a:t>
            </a:r>
          </a:p>
          <a:p>
            <a:r>
              <a:rPr lang="en-US" altLang="zh-CN" sz="2000" dirty="0"/>
              <a:t>Test metric: </a:t>
            </a:r>
          </a:p>
          <a:p>
            <a:pPr lvl="1"/>
            <a:r>
              <a:rPr lang="en-US" altLang="zh-CN" sz="1800" dirty="0"/>
              <a:t>SNR_PBCH@1% Pm-bch. Pm-bch is defined as 1-A/B, where A is the number of correctly decoded MIB PDUs and B is the number of transmitted MIB PDUs. </a:t>
            </a:r>
          </a:p>
          <a:p>
            <a:pPr lvl="1"/>
            <a:r>
              <a:rPr lang="en-US" altLang="zh-CN" sz="1800" dirty="0"/>
              <a:t>UE combines the PBCH symbols of the same SSB index within the MIB TTI (80ms). </a:t>
            </a:r>
          </a:p>
          <a:p>
            <a:r>
              <a:rPr lang="en-US" altLang="zh-CN" sz="2000" dirty="0"/>
              <a:t>Interested companies are encouraged to provide the simulation results in </a:t>
            </a:r>
            <a:r>
              <a:rPr lang="en-US" altLang="zh-CN" sz="2000" dirty="0" smtClean="0"/>
              <a:t>RAN4#88bis.</a:t>
            </a:r>
            <a:endParaRPr lang="en-US" altLang="zh-CN" sz="2000" dirty="0"/>
          </a:p>
          <a:p>
            <a:pPr lvl="1"/>
            <a:r>
              <a:rPr lang="en-US" altLang="zh-CN" sz="1800" dirty="0"/>
              <a:t>Companies may prioritize other physical channel (PDSCH and PDCCH), and CSI reporting.</a:t>
            </a:r>
          </a:p>
        </p:txBody>
      </p:sp>
    </p:spTree>
    <p:extLst>
      <p:ext uri="{BB962C8B-B14F-4D97-AF65-F5344CB8AC3E}">
        <p14:creationId xmlns:p14="http://schemas.microsoft.com/office/powerpoint/2010/main" val="13645012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161256"/>
            <a:ext cx="8964488" cy="459432"/>
          </a:xfrm>
        </p:spPr>
        <p:txBody>
          <a:bodyPr/>
          <a:lstStyle/>
          <a:p>
            <a:pPr algn="l"/>
            <a:r>
              <a:rPr lang="en-US" altLang="sv-SE" sz="2800" dirty="0" smtClean="0"/>
              <a:t>Simulation assumptions</a:t>
            </a:r>
            <a:endParaRPr lang="en-US" altLang="sv-SE" sz="28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6879412"/>
              </p:ext>
            </p:extLst>
          </p:nvPr>
        </p:nvGraphicFramePr>
        <p:xfrm>
          <a:off x="827582" y="2420888"/>
          <a:ext cx="7098085" cy="41218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244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8889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276744"/>
              </a:tblGrid>
              <a:tr h="38628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Parameters</a:t>
                      </a:r>
                      <a:endParaRPr kumimoji="0" lang="zh-CN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Unit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Value</a:t>
                      </a:r>
                      <a:endParaRPr kumimoji="0" lang="zh-CN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4025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Cell ID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0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4025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CP</a:t>
                      </a:r>
                      <a:r>
                        <a:rPr lang="en-US" altLang="zh-CN" sz="1600" baseline="0" dirty="0" smtClean="0"/>
                        <a:t> length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Normal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49765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Number</a:t>
                      </a:r>
                      <a:r>
                        <a:rPr lang="en-US" altLang="zh-CN" sz="1600" baseline="0" dirty="0" smtClean="0"/>
                        <a:t> of SS/PBCH blocks within an SS burst set periodicity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1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34025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SS/PBCH</a:t>
                      </a:r>
                      <a:r>
                        <a:rPr lang="en-US" altLang="zh-CN" sz="1600" baseline="0" dirty="0" smtClean="0"/>
                        <a:t> block index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0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34025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SS burst periodicity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ms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20</a:t>
                      </a:r>
                      <a:endParaRPr lang="zh-CN" altLang="en-US" sz="1600" dirty="0"/>
                    </a:p>
                  </a:txBody>
                  <a:tcPr/>
                </a:tc>
              </a:tr>
              <a:tr h="434025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MIB size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bits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24</a:t>
                      </a:r>
                      <a:endParaRPr lang="zh-CN" altLang="en-US" sz="1600" dirty="0"/>
                    </a:p>
                  </a:txBody>
                  <a:tcPr/>
                </a:tc>
              </a:tr>
              <a:tr h="337634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PBCH payload size (including</a:t>
                      </a:r>
                      <a:r>
                        <a:rPr lang="en-US" altLang="zh-CN" sz="1600" baseline="0" dirty="0" smtClean="0"/>
                        <a:t> 24 bits CRC and 8 bits of SS/PBCH location information</a:t>
                      </a:r>
                      <a:r>
                        <a:rPr lang="en-US" altLang="zh-CN" sz="1600" dirty="0" smtClean="0"/>
                        <a:t>)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bits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56</a:t>
                      </a:r>
                      <a:endParaRPr lang="zh-CN" altLang="en-US" sz="1600" dirty="0"/>
                    </a:p>
                  </a:txBody>
                  <a:tcPr/>
                </a:tc>
              </a:tr>
              <a:tr h="337634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Recei</a:t>
                      </a:r>
                      <a:r>
                        <a:rPr lang="en-US" altLang="zh-CN" sz="1600" baseline="0" dirty="0" smtClean="0"/>
                        <a:t>ver assumption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LMMSE</a:t>
                      </a:r>
                      <a:endParaRPr lang="zh-CN" altLang="en-US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915816" y="2107595"/>
            <a:ext cx="26116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/>
              <a:t>Table 1: common parameters</a:t>
            </a:r>
            <a:endParaRPr lang="zh-CN" altLang="en-US" sz="1600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95534" y="764704"/>
            <a:ext cx="8291513" cy="1368152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900"/>
              </a:spcAft>
            </a:pPr>
            <a:r>
              <a:rPr lang="en-US" altLang="ko-KR" sz="2400" dirty="0">
                <a:solidFill>
                  <a:prstClr val="black"/>
                </a:solidFill>
              </a:rPr>
              <a:t>For </a:t>
            </a:r>
            <a:r>
              <a:rPr lang="en-US" altLang="ko-KR" sz="2400" dirty="0" smtClean="0">
                <a:solidFill>
                  <a:prstClr val="black"/>
                </a:solidFill>
              </a:rPr>
              <a:t>PBCH demodulation requirements</a:t>
            </a:r>
            <a:endParaRPr lang="en-US" altLang="ko-KR" sz="2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800" dirty="0">
                <a:solidFill>
                  <a:prstClr val="black"/>
                </a:solidFill>
              </a:rPr>
              <a:t>The </a:t>
            </a:r>
            <a:r>
              <a:rPr lang="en-US" altLang="ko-KR" sz="1800" dirty="0" smtClean="0">
                <a:solidFill>
                  <a:prstClr val="black"/>
                </a:solidFill>
              </a:rPr>
              <a:t>simulation assumptions in Table 1 are subject to common setup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800" dirty="0" smtClean="0">
                <a:solidFill>
                  <a:prstClr val="black"/>
                </a:solidFill>
              </a:rPr>
              <a:t>The simulation assumptions in Table 2 are subject to alignment purpose </a:t>
            </a:r>
            <a:endParaRPr lang="en-US" altLang="ko-KR" sz="1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7723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161256"/>
            <a:ext cx="8964488" cy="459432"/>
          </a:xfrm>
        </p:spPr>
        <p:txBody>
          <a:bodyPr/>
          <a:lstStyle/>
          <a:p>
            <a:pPr algn="l"/>
            <a:r>
              <a:rPr lang="en-US" altLang="sv-SE" sz="2800" dirty="0" smtClean="0"/>
              <a:t>Simulation assumptions</a:t>
            </a:r>
            <a:endParaRPr lang="en-US" altLang="sv-SE" sz="28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916968"/>
              </p:ext>
            </p:extLst>
          </p:nvPr>
        </p:nvGraphicFramePr>
        <p:xfrm>
          <a:off x="827584" y="1504529"/>
          <a:ext cx="7776864" cy="3322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23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40160"/>
                <a:gridCol w="1440160"/>
                <a:gridCol w="1296144"/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Parameters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Test</a:t>
                      </a:r>
                      <a:r>
                        <a:rPr lang="en-US" altLang="zh-CN" sz="1600" baseline="0" dirty="0" smtClean="0"/>
                        <a:t> 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Test 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Test 3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Test 4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Frequency</a:t>
                      </a:r>
                      <a:r>
                        <a:rPr lang="en-US" altLang="zh-CN" sz="1600" baseline="0" dirty="0" smtClean="0"/>
                        <a:t> Range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FR1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FR1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FR2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FR2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Channel</a:t>
                      </a:r>
                      <a:r>
                        <a:rPr lang="en-US" altLang="zh-CN" sz="1600" baseline="0" dirty="0"/>
                        <a:t> </a:t>
                      </a:r>
                      <a:r>
                        <a:rPr lang="en-US" altLang="zh-CN" sz="1600" baseline="0" dirty="0" smtClean="0"/>
                        <a:t>Bandwidth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10MHz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40MHz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100MHz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100MHz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SS/PBCH SCS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15kHz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30kHz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120kHz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240kHz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SS Block</a:t>
                      </a:r>
                      <a:r>
                        <a:rPr lang="en-US" altLang="zh-CN" sz="1600" baseline="0" dirty="0" smtClean="0"/>
                        <a:t> pattern</a:t>
                      </a:r>
                    </a:p>
                    <a:p>
                      <a:r>
                        <a:rPr lang="en-US" altLang="zh-CN" sz="1600" baseline="0" dirty="0" smtClean="0"/>
                        <a:t>(Note 1)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Case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Case B</a:t>
                      </a:r>
                    </a:p>
                    <a:p>
                      <a:r>
                        <a:rPr lang="en-US" sz="1600" dirty="0"/>
                        <a:t>Case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Case 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Case 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Antenna Configuration</a:t>
                      </a:r>
                    </a:p>
                    <a:p>
                      <a:r>
                        <a:rPr lang="en-US" altLang="zh-CN" sz="1600" dirty="0" smtClean="0"/>
                        <a:t>(Note 2)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1x2</a:t>
                      </a:r>
                    </a:p>
                    <a:p>
                      <a:r>
                        <a:rPr lang="en-US" sz="1600" dirty="0" smtClean="0"/>
                        <a:t>1x4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1x2</a:t>
                      </a:r>
                    </a:p>
                    <a:p>
                      <a:r>
                        <a:rPr lang="en-US" sz="1600" dirty="0" smtClean="0"/>
                        <a:t>1x4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1x2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1x2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Propagation</a:t>
                      </a:r>
                      <a:r>
                        <a:rPr lang="en-US" altLang="zh-CN" sz="1600" baseline="0" dirty="0" smtClean="0"/>
                        <a:t> channel</a:t>
                      </a:r>
                    </a:p>
                    <a:p>
                      <a:r>
                        <a:rPr lang="en-US" altLang="zh-CN" sz="1600" baseline="0" dirty="0" smtClean="0"/>
                        <a:t>(Note 3)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TDL-C</a:t>
                      </a:r>
                    </a:p>
                    <a:p>
                      <a:r>
                        <a:rPr lang="en-US" sz="1600" dirty="0"/>
                        <a:t>RMS DS=300ns</a:t>
                      </a:r>
                    </a:p>
                    <a:p>
                      <a:r>
                        <a:rPr lang="en-US" sz="1600" dirty="0"/>
                        <a:t>Doppler=100Hz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TDL-A</a:t>
                      </a:r>
                    </a:p>
                    <a:p>
                      <a:r>
                        <a:rPr lang="en-US" sz="1600" dirty="0"/>
                        <a:t>RMS DS=30ns,</a:t>
                      </a:r>
                    </a:p>
                    <a:p>
                      <a:r>
                        <a:rPr lang="en-US" sz="1600" dirty="0"/>
                        <a:t>Doppler=10Hz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FFS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FFS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987824" y="944117"/>
            <a:ext cx="32699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/>
              <a:t>Table </a:t>
            </a:r>
            <a:r>
              <a:rPr lang="en-US" altLang="zh-CN" sz="1400" dirty="0" smtClean="0"/>
              <a:t>2: Test cases for PBCH demodulation</a:t>
            </a:r>
            <a:endParaRPr lang="zh-CN" altLang="en-US" sz="1400" dirty="0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xmlns="" id="{39647FDA-12A7-41FA-B63D-EB6FB763EE0B}"/>
              </a:ext>
            </a:extLst>
          </p:cNvPr>
          <p:cNvSpPr txBox="1"/>
          <p:nvPr/>
        </p:nvSpPr>
        <p:spPr>
          <a:xfrm>
            <a:off x="827584" y="4835644"/>
            <a:ext cx="7740352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smtClean="0"/>
              <a:t>Note </a:t>
            </a:r>
            <a:r>
              <a:rPr lang="en-US" sz="1500" dirty="0"/>
              <a:t>1</a:t>
            </a:r>
            <a:r>
              <a:rPr lang="en-US" sz="1500" dirty="0" smtClean="0"/>
              <a:t>: </a:t>
            </a:r>
            <a:r>
              <a:rPr lang="en-US" sz="1500" dirty="0"/>
              <a:t>Depending on the operating band. Refers to TS38.101-1 Table 5.4.3.3-1 for which band uses which </a:t>
            </a:r>
            <a:r>
              <a:rPr lang="en-US" sz="1500" dirty="0" smtClean="0"/>
              <a:t>pattern</a:t>
            </a:r>
          </a:p>
          <a:p>
            <a:r>
              <a:rPr lang="en-US" sz="1500" dirty="0" smtClean="0"/>
              <a:t>Note 2: </a:t>
            </a:r>
            <a:r>
              <a:rPr lang="en-US" altLang="zh-CN" sz="1600" dirty="0"/>
              <a:t>Define two sets of demodulation performance requirements separately for 2Rx and </a:t>
            </a:r>
            <a:r>
              <a:rPr lang="en-US" altLang="zh-CN" sz="1600" dirty="0" smtClean="0"/>
              <a:t>4Rx</a:t>
            </a:r>
            <a:endParaRPr lang="en-US" sz="1500" dirty="0" smtClean="0"/>
          </a:p>
          <a:p>
            <a:r>
              <a:rPr lang="en-US" altLang="zh-CN" sz="1500" dirty="0"/>
              <a:t>Note 3</a:t>
            </a:r>
            <a:r>
              <a:rPr lang="en-US" altLang="zh-CN" sz="1500" dirty="0" smtClean="0"/>
              <a:t>: </a:t>
            </a:r>
            <a:r>
              <a:rPr lang="en-US" altLang="zh-CN" sz="1500" dirty="0"/>
              <a:t>Use PDP specified in </a:t>
            </a:r>
            <a:r>
              <a:rPr lang="en-US" altLang="zh-CN" sz="1500" dirty="0" smtClean="0"/>
              <a:t>TS38.901</a:t>
            </a:r>
            <a:r>
              <a:rPr lang="en-US" sz="1500" dirty="0" smtClean="0"/>
              <a:t> </a:t>
            </a: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17452874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43010</TotalTime>
  <Words>347</Words>
  <Application>Microsoft Office PowerPoint</Application>
  <PresentationFormat>全屏显示(4:3)</PresentationFormat>
  <Paragraphs>94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宋体</vt:lpstr>
      <vt:lpstr>宋体</vt:lpstr>
      <vt:lpstr>Arial</vt:lpstr>
      <vt:lpstr>Calibri</vt:lpstr>
      <vt:lpstr>Office 主题</vt:lpstr>
      <vt:lpstr>Way forward on PBCH demodulation requirements</vt:lpstr>
      <vt:lpstr>Agreements</vt:lpstr>
      <vt:lpstr>Simulation assumptions</vt:lpstr>
      <vt:lpstr>Simulation assumptions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keywords>CTPClassification=CTP_NT</cp:keywords>
  <cp:lastModifiedBy>Liuyifan (Yifan)</cp:lastModifiedBy>
  <cp:revision>741</cp:revision>
  <dcterms:created xsi:type="dcterms:W3CDTF">2014-03-20T14:32:54Z</dcterms:created>
  <dcterms:modified xsi:type="dcterms:W3CDTF">2018-08-23T07:04:29Z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(3)qUbgfdMOPiwNrWi+wCpH/GWkCvPaTHV4aXNO4HtyEjcAkQrev6jxN95gwX2rFwxaoy/eWN8g
2YALfkmpoUmf28635IrMgFha/mhzwKPUsGq73W/2kK050f3kpbfxeXfv0JTVRiQOfgQKTIiq
PhByCq8pm94KeJ1ns32bLhJ9bhlI6QyN4JhIwCzm5jsffMUw6+JerbR+sCvDlOj5ThQlzzZd
P89Hyyc+H5lb/dYyia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mLf15W3k187HmF9rqAhCpbnRwGtxP6AYp+05XHenuxqrRGZFf/oXPl
34CKLRqT/l6d2Nz6zgpaNbvQM9z0mNQbo3blnAWm8QVPHxW3W5eOJiXbpOu2bfoIYQHliNVH
+2IAjkRdPXooX5FifXPuxrHIQdPSb3v6FgTI9xcTKx0t8HXp7wVQrgIZnyeRUmzJqCmk7hok
mLW7g/BdwXcXZJXe0cO4tP2Ku5sTMUiT6VhZ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mDYNDmeVtHNEgUViLNk23chePvRU4+XyLJn0
+S2yu+XGNRL5a5sWoakipFcxeevTpQ==</vt:lpwstr>
  </property>
  <property fmtid="{D5CDD505-2E9C-101B-9397-08002B2CF9AE}" pid="7" name="_2015_ms_pID_7253432_00">
    <vt:lpwstr>_2015_ms_pID_7253432</vt:lpwstr>
  </property>
  <property fmtid="{D5CDD505-2E9C-101B-9397-08002B2CF9AE}" pid="8" name="_NewReviewCycle">
    <vt:lpwstr/>
  </property>
  <property fmtid="{D5CDD505-2E9C-101B-9397-08002B2CF9AE}" pid="9" name="TitusGUID">
    <vt:lpwstr>e69b6800-2d67-4fa1-8076-5bc2d328c7d9</vt:lpwstr>
  </property>
  <property fmtid="{D5CDD505-2E9C-101B-9397-08002B2CF9AE}" pid="10" name="CTP_TimeStamp">
    <vt:lpwstr>2018-04-18 22:18:35Z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_readonly">
    <vt:lpwstr/>
  </property>
  <property fmtid="{D5CDD505-2E9C-101B-9397-08002B2CF9AE}" pid="15" name="_change">
    <vt:lpwstr/>
  </property>
  <property fmtid="{D5CDD505-2E9C-101B-9397-08002B2CF9AE}" pid="16" name="_full-control">
    <vt:lpwstr/>
  </property>
  <property fmtid="{D5CDD505-2E9C-101B-9397-08002B2CF9AE}" pid="17" name="sflag">
    <vt:lpwstr>1524038777</vt:lpwstr>
  </property>
  <property fmtid="{D5CDD505-2E9C-101B-9397-08002B2CF9AE}" pid="18" name="CTPClassification">
    <vt:lpwstr>CTP_NT</vt:lpwstr>
  </property>
</Properties>
</file>