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76" r:id="rId3"/>
    <p:sldId id="285" r:id="rId4"/>
    <p:sldId id="293" r:id="rId5"/>
    <p:sldId id="280" r:id="rId6"/>
    <p:sldId id="272" r:id="rId7"/>
    <p:sldId id="273" r:id="rId8"/>
    <p:sldId id="278" r:id="rId9"/>
    <p:sldId id="257" r:id="rId10"/>
    <p:sldId id="281" r:id="rId11"/>
    <p:sldId id="294" r:id="rId12"/>
    <p:sldId id="295" r:id="rId13"/>
    <p:sldId id="29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BD721-9C39-45DE-A1A1-F793B070E28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833BB2-F662-4C2D-9906-B125113105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7857166-BDD4-4B4A-8D44-47ED19B9EAC6}"/>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F8350B2D-D5FB-4DBB-8AAE-E9A6EFC7B2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7962E6-A125-421F-AA74-CE5CA337E52B}"/>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312465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07560-D018-439D-8DE4-0BCA33916D7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F347F0-FB26-43B5-89DE-84CEC7C8CD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DD813B-DAB6-480B-8A15-6BB5CAB9E7A0}"/>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8BC87C14-01ED-4022-9D99-C0F7F49B7F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24D4F7-4960-4EBF-921D-802112F45AFF}"/>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1725959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B27491D-37AF-4BB4-BF4A-E9F1974BF0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EE211A-C4C9-4040-9E3D-27FC5F36BE8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D5A935-C3BE-4B8A-B613-37D2E11956AD}"/>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453AE5EF-BD10-431E-93B4-47A2EBA79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929B1C-C608-46BD-BAA9-F8C689880EA7}"/>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3485321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hank You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cxnSp>
        <p:nvCxnSpPr>
          <p:cNvPr id="11" name="Straight Connector 10"/>
          <p:cNvCxnSpPr/>
          <p:nvPr userDrawn="1"/>
        </p:nvCxnSpPr>
        <p:spPr>
          <a:xfrm>
            <a:off x="374905" y="502920"/>
            <a:ext cx="11429999"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balloon"/>
          <p:cNvGrpSpPr/>
          <p:nvPr userDrawn="1"/>
        </p:nvGrpSpPr>
        <p:grpSpPr bwMode="black">
          <a:xfrm>
            <a:off x="10136809" y="4128224"/>
            <a:ext cx="547686" cy="1101725"/>
            <a:chOff x="9654651" y="4161470"/>
            <a:chExt cx="547687" cy="1101725"/>
          </a:xfrm>
        </p:grpSpPr>
        <p:sp>
          <p:nvSpPr>
            <p:cNvPr id="13"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14"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15"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16"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17"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grpSp>
      <p:sp>
        <p:nvSpPr>
          <p:cNvPr id="18" name="Freeform 17"/>
          <p:cNvSpPr>
            <a:spLocks noEditPoints="1"/>
          </p:cNvSpPr>
          <p:nvPr userDrawn="1"/>
        </p:nvSpPr>
        <p:spPr bwMode="black">
          <a:xfrm>
            <a:off x="10774982" y="4016661"/>
            <a:ext cx="752476"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89006" tIns="44504" rIns="89006" bIns="44504" numCol="1" anchor="t" anchorCtr="0" compatLnSpc="1">
            <a:prstTxWarp prst="textNoShape">
              <a:avLst/>
            </a:prstTxWarp>
          </a:bodyPr>
          <a:lstStyle/>
          <a:p>
            <a:endParaRPr lang="en-US" sz="1752" dirty="0"/>
          </a:p>
        </p:txBody>
      </p:sp>
      <p:grpSp>
        <p:nvGrpSpPr>
          <p:cNvPr id="19" name="sun"/>
          <p:cNvGrpSpPr/>
          <p:nvPr userDrawn="1"/>
        </p:nvGrpSpPr>
        <p:grpSpPr bwMode="black">
          <a:xfrm>
            <a:off x="10894044" y="3518186"/>
            <a:ext cx="352425" cy="349250"/>
            <a:chOff x="6678613" y="2182813"/>
            <a:chExt cx="352425" cy="349250"/>
          </a:xfrm>
          <a:solidFill>
            <a:schemeClr val="accent5"/>
          </a:solidFill>
        </p:grpSpPr>
        <p:sp>
          <p:nvSpPr>
            <p:cNvPr id="20"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1"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2"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3"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4"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5"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6"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7"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8"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29"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0"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1"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2"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3"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4"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5"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6"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grpSp>
      <p:grpSp>
        <p:nvGrpSpPr>
          <p:cNvPr id="37" name="Group 36"/>
          <p:cNvGrpSpPr/>
          <p:nvPr userDrawn="1"/>
        </p:nvGrpSpPr>
        <p:grpSpPr bwMode="black">
          <a:xfrm>
            <a:off x="9096994" y="3611849"/>
            <a:ext cx="1620836" cy="842963"/>
            <a:chOff x="8614838" y="3645100"/>
            <a:chExt cx="1620837" cy="842963"/>
          </a:xfrm>
        </p:grpSpPr>
        <p:sp>
          <p:nvSpPr>
            <p:cNvPr id="38"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39"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752" dirty="0"/>
            </a:p>
          </p:txBody>
        </p:sp>
      </p:grpSp>
      <p:grpSp>
        <p:nvGrpSpPr>
          <p:cNvPr id="40" name="compass"/>
          <p:cNvGrpSpPr/>
          <p:nvPr userDrawn="1"/>
        </p:nvGrpSpPr>
        <p:grpSpPr bwMode="black">
          <a:xfrm>
            <a:off x="9929654" y="5150433"/>
            <a:ext cx="985964" cy="985962"/>
            <a:chOff x="7363812" y="1203877"/>
            <a:chExt cx="985962" cy="985962"/>
          </a:xfrm>
        </p:grpSpPr>
        <p:grpSp>
          <p:nvGrpSpPr>
            <p:cNvPr id="41" name="Group 40"/>
            <p:cNvGrpSpPr/>
            <p:nvPr userDrawn="1"/>
          </p:nvGrpSpPr>
          <p:grpSpPr bwMode="black">
            <a:xfrm>
              <a:off x="7388481" y="1278552"/>
              <a:ext cx="936625" cy="836612"/>
              <a:chOff x="9475263" y="5255258"/>
              <a:chExt cx="936625" cy="836612"/>
            </a:xfrm>
          </p:grpSpPr>
          <p:sp>
            <p:nvSpPr>
              <p:cNvPr id="4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44"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45"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sp>
            <p:nvSpPr>
              <p:cNvPr id="46"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52" dirty="0"/>
              </a:p>
            </p:txBody>
          </p:sp>
        </p:grpSp>
        <p:sp>
          <p:nvSpPr>
            <p:cNvPr id="42" name="Rectangle 41"/>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752" dirty="0"/>
            </a:p>
          </p:txBody>
        </p:sp>
      </p:grpSp>
      <p:cxnSp>
        <p:nvCxnSpPr>
          <p:cNvPr id="47" name="Straight Connector 46"/>
          <p:cNvCxnSpPr/>
          <p:nvPr userDrawn="1"/>
        </p:nvCxnSpPr>
        <p:spPr>
          <a:xfrm>
            <a:off x="374905" y="502920"/>
            <a:ext cx="11429999"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userDrawn="1"/>
        </p:nvSpPr>
        <p:spPr>
          <a:xfrm>
            <a:off x="384766" y="3881296"/>
            <a:ext cx="9347308" cy="704143"/>
          </a:xfrm>
          <a:prstGeom prst="rect">
            <a:avLst/>
          </a:prstGeom>
          <a:noFill/>
        </p:spPr>
        <p:txBody>
          <a:bodyPr wrap="square" lIns="0" bIns="0" rtlCol="0" anchor="b" anchorCtr="0">
            <a:noAutofit/>
          </a:bodyPr>
          <a:lstStyle/>
          <a:p>
            <a:pPr marL="0" marR="0" lvl="1" indent="0" algn="l" defTabSz="890032" rtl="0" eaLnBrk="1" fontAlgn="auto" latinLnBrk="0" hangingPunct="1">
              <a:lnSpc>
                <a:spcPct val="90000"/>
              </a:lnSpc>
              <a:spcBef>
                <a:spcPts val="0"/>
              </a:spcBef>
              <a:spcAft>
                <a:spcPts val="0"/>
              </a:spcAft>
              <a:buClr>
                <a:schemeClr val="accent1"/>
              </a:buClr>
              <a:buSzPct val="110000"/>
              <a:buFontTx/>
              <a:buNone/>
              <a:tabLst/>
              <a:defRPr/>
            </a:pPr>
            <a:r>
              <a:rPr lang="en-US" sz="1947" b="0" kern="1200" baseline="0" dirty="0">
                <a:solidFill>
                  <a:schemeClr val="bg1"/>
                </a:solidFill>
                <a:latin typeface="Qualcomm Office Regular" pitchFamily="34" charset="0"/>
                <a:ea typeface="+mn-ea"/>
                <a:cs typeface="Arial" pitchFamily="34" charset="0"/>
              </a:rPr>
              <a:t>For more information, visit us at: </a:t>
            </a:r>
            <a:br>
              <a:rPr lang="en-US" sz="1947" b="0" kern="1200" baseline="0" dirty="0">
                <a:solidFill>
                  <a:schemeClr val="bg1"/>
                </a:solidFill>
                <a:latin typeface="Qualcomm Office Regular" pitchFamily="34" charset="0"/>
                <a:ea typeface="+mn-ea"/>
                <a:cs typeface="Arial" pitchFamily="34" charset="0"/>
              </a:rPr>
            </a:br>
            <a:r>
              <a:rPr lang="en-US" sz="1947" b="0" kern="1200" baseline="0" dirty="0">
                <a:solidFill>
                  <a:schemeClr val="bg1"/>
                </a:solidFill>
                <a:latin typeface="Qualcomm Office Regular" pitchFamily="34" charset="0"/>
                <a:ea typeface="+mn-ea"/>
                <a:cs typeface="Arial" pitchFamily="34" charset="0"/>
              </a:rPr>
              <a:t>www.qualcomm.com &amp; www.qualcomm.com/blog </a:t>
            </a:r>
          </a:p>
        </p:txBody>
      </p:sp>
      <p:sp>
        <p:nvSpPr>
          <p:cNvPr id="49" name="Subtitle 2"/>
          <p:cNvSpPr txBox="1">
            <a:spLocks/>
          </p:cNvSpPr>
          <p:nvPr userDrawn="1"/>
        </p:nvSpPr>
        <p:spPr bwMode="black">
          <a:xfrm>
            <a:off x="262172" y="4760119"/>
            <a:ext cx="8690100" cy="2040456"/>
          </a:xfrm>
          <a:prstGeom prst="rect">
            <a:avLst/>
          </a:prstGeom>
        </p:spPr>
        <p:txBody>
          <a:bodyPr vert="horz" lIns="89006" tIns="44504" rIns="89006" bIns="44504"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890032" rtl="0" eaLnBrk="1" fontAlgn="auto" latinLnBrk="0" hangingPunct="1">
              <a:lnSpc>
                <a:spcPct val="95000"/>
              </a:lnSpc>
              <a:spcBef>
                <a:spcPts val="0"/>
              </a:spcBef>
              <a:spcAft>
                <a:spcPts val="0"/>
              </a:spcAft>
              <a:buClrTx/>
              <a:buSzTx/>
              <a:buFontTx/>
              <a:buNone/>
              <a:tabLst/>
              <a:defRPr/>
            </a:pPr>
            <a:r>
              <a:rPr lang="en-US" sz="973" spc="9" baseline="0" dirty="0">
                <a:solidFill>
                  <a:schemeClr val="bg1"/>
                </a:solidFill>
                <a:latin typeface="Qualcomm Office Light" pitchFamily="34" charset="0"/>
              </a:rPr>
              <a:t>© 2013-2015 Qualcomm Technologies, Inc. and/or its affiliated companies. All Rights Reserved.</a:t>
            </a:r>
          </a:p>
          <a:p>
            <a:pPr marL="0" marR="0" lvl="1" indent="0" algn="l" defTabSz="890032" rtl="0" eaLnBrk="1" fontAlgn="auto" latinLnBrk="0" hangingPunct="1">
              <a:lnSpc>
                <a:spcPct val="95000"/>
              </a:lnSpc>
              <a:spcBef>
                <a:spcPts val="0"/>
              </a:spcBef>
              <a:spcAft>
                <a:spcPts val="0"/>
              </a:spcAft>
              <a:buClrTx/>
              <a:buSzTx/>
              <a:buFontTx/>
              <a:buNone/>
              <a:tabLst/>
              <a:defRPr/>
            </a:pPr>
            <a:endParaRPr lang="en-US" sz="973" spc="9" baseline="0" dirty="0">
              <a:solidFill>
                <a:schemeClr val="bg1"/>
              </a:solidFill>
              <a:latin typeface="Qualcomm Office Light" pitchFamily="34" charset="0"/>
            </a:endParaRPr>
          </a:p>
          <a:p>
            <a:pPr marL="0" marR="0" lvl="1" indent="0" algn="l" defTabSz="890032" rtl="0" eaLnBrk="1" fontAlgn="auto" latinLnBrk="0" hangingPunct="1">
              <a:lnSpc>
                <a:spcPct val="95000"/>
              </a:lnSpc>
              <a:spcBef>
                <a:spcPts val="0"/>
              </a:spcBef>
              <a:spcAft>
                <a:spcPts val="0"/>
              </a:spcAft>
              <a:buClrTx/>
              <a:buSzTx/>
              <a:buFontTx/>
              <a:buNone/>
              <a:tabLst/>
              <a:defRPr/>
            </a:pPr>
            <a:r>
              <a:rPr lang="en-US" sz="973" spc="9" baseline="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marR="0" lvl="1" indent="0" algn="l" defTabSz="890032" rtl="0" eaLnBrk="1" fontAlgn="auto" latinLnBrk="0" hangingPunct="1">
              <a:lnSpc>
                <a:spcPct val="95000"/>
              </a:lnSpc>
              <a:spcBef>
                <a:spcPts val="0"/>
              </a:spcBef>
              <a:spcAft>
                <a:spcPts val="0"/>
              </a:spcAft>
              <a:buClrTx/>
              <a:buSzTx/>
              <a:buFontTx/>
              <a:buNone/>
              <a:tabLst/>
              <a:defRPr/>
            </a:pPr>
            <a:endParaRPr lang="en-US" sz="973" spc="9" baseline="0" dirty="0">
              <a:solidFill>
                <a:schemeClr val="bg1"/>
              </a:solidFill>
              <a:latin typeface="Qualcomm Office Light" pitchFamily="34" charset="0"/>
            </a:endParaRPr>
          </a:p>
          <a:p>
            <a:pPr marL="0" marR="0" lvl="1" indent="0" algn="l" defTabSz="890032" rtl="0" eaLnBrk="1" fontAlgn="auto" latinLnBrk="0" hangingPunct="1">
              <a:lnSpc>
                <a:spcPct val="95000"/>
              </a:lnSpc>
              <a:spcBef>
                <a:spcPts val="0"/>
              </a:spcBef>
              <a:spcAft>
                <a:spcPts val="0"/>
              </a:spcAft>
              <a:buClrTx/>
              <a:buSzTx/>
              <a:buFontTx/>
              <a:buNone/>
              <a:tabLst/>
              <a:defRPr/>
            </a:pPr>
            <a:r>
              <a:rPr lang="en-US" sz="973" spc="9" baseline="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applicable.</a:t>
            </a:r>
          </a:p>
          <a:p>
            <a:pPr marL="0" marR="0" lvl="1" indent="0" algn="l" defTabSz="890032" rtl="0" eaLnBrk="1" fontAlgn="auto" latinLnBrk="0" hangingPunct="1">
              <a:lnSpc>
                <a:spcPct val="95000"/>
              </a:lnSpc>
              <a:spcBef>
                <a:spcPts val="0"/>
              </a:spcBef>
              <a:spcAft>
                <a:spcPts val="0"/>
              </a:spcAft>
              <a:buClrTx/>
              <a:buSzTx/>
              <a:buFontTx/>
              <a:buNone/>
              <a:tabLst/>
              <a:defRPr/>
            </a:pPr>
            <a:endParaRPr lang="en-US" sz="973" spc="9" baseline="0" dirty="0">
              <a:solidFill>
                <a:schemeClr val="bg1"/>
              </a:solidFill>
              <a:latin typeface="Qualcomm Office Light" pitchFamily="34" charset="0"/>
            </a:endParaRPr>
          </a:p>
          <a:p>
            <a:pPr marL="0" marR="0" lvl="1" indent="0" algn="l" defTabSz="890032" rtl="0" eaLnBrk="1" fontAlgn="auto" latinLnBrk="0" hangingPunct="1">
              <a:lnSpc>
                <a:spcPct val="95000"/>
              </a:lnSpc>
              <a:spcBef>
                <a:spcPts val="0"/>
              </a:spcBef>
              <a:spcAft>
                <a:spcPts val="0"/>
              </a:spcAft>
              <a:buClrTx/>
              <a:buSzTx/>
              <a:buFontTx/>
              <a:buNone/>
              <a:tabLst/>
              <a:defRPr/>
            </a:pPr>
            <a:r>
              <a:rPr lang="en-US" sz="973" spc="9" baseline="0" dirty="0">
                <a:solidFill>
                  <a:schemeClr val="bg1"/>
                </a:solidFill>
                <a:latin typeface="Qualcomm Office Light" pitchFamily="34" charset="0"/>
              </a:rPr>
              <a:t>Qualcomm Incorporated includes Qualcomm’s licensing business, </a:t>
            </a:r>
            <a:r>
              <a:rPr lang="en-US" sz="973" spc="9" baseline="0" dirty="0" err="1">
                <a:solidFill>
                  <a:schemeClr val="bg1"/>
                </a:solidFill>
                <a:latin typeface="Qualcomm Office Light" pitchFamily="34" charset="0"/>
              </a:rPr>
              <a:t>QTL</a:t>
            </a:r>
            <a:r>
              <a:rPr lang="en-US" sz="973" spc="9" baseline="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50" name="TextBox 49"/>
          <p:cNvSpPr txBox="1"/>
          <p:nvPr userDrawn="1"/>
        </p:nvSpPr>
        <p:spPr>
          <a:xfrm>
            <a:off x="262172" y="2759892"/>
            <a:ext cx="7362908" cy="779829"/>
          </a:xfrm>
          <a:prstGeom prst="rect">
            <a:avLst/>
          </a:prstGeom>
          <a:noFill/>
        </p:spPr>
        <p:txBody>
          <a:bodyPr wrap="square" rtlCol="0">
            <a:spAutoFit/>
          </a:bodyPr>
          <a:lstStyle/>
          <a:p>
            <a:pPr marL="0" algn="l" defTabSz="890032" rtl="0" eaLnBrk="1" latinLnBrk="0" hangingPunct="1">
              <a:lnSpc>
                <a:spcPct val="85000"/>
              </a:lnSpc>
              <a:spcBef>
                <a:spcPct val="0"/>
              </a:spcBef>
              <a:buNone/>
            </a:pPr>
            <a:r>
              <a:rPr lang="en-US" sz="5256" kern="1200" baseline="0" dirty="0">
                <a:solidFill>
                  <a:srgbClr val="FFFFFF"/>
                </a:solidFill>
                <a:latin typeface="Qualcomm Office Bold" pitchFamily="34" charset="0"/>
                <a:ea typeface="+mj-ea"/>
                <a:cs typeface="Arial" pitchFamily="34" charset="0"/>
              </a:rPr>
              <a:t>Thank you</a:t>
            </a:r>
          </a:p>
        </p:txBody>
      </p:sp>
      <p:grpSp>
        <p:nvGrpSpPr>
          <p:cNvPr id="51" name="Group 50"/>
          <p:cNvGrpSpPr/>
          <p:nvPr userDrawn="1"/>
        </p:nvGrpSpPr>
        <p:grpSpPr>
          <a:xfrm>
            <a:off x="284107" y="3535806"/>
            <a:ext cx="4834393" cy="415819"/>
            <a:chOff x="408334" y="1590261"/>
            <a:chExt cx="4834393" cy="415819"/>
          </a:xfrm>
        </p:grpSpPr>
        <p:sp>
          <p:nvSpPr>
            <p:cNvPr id="52" name="TextBox 51"/>
            <p:cNvSpPr txBox="1"/>
            <p:nvPr userDrawn="1"/>
          </p:nvSpPr>
          <p:spPr>
            <a:xfrm>
              <a:off x="408334" y="1590261"/>
              <a:ext cx="4834393" cy="415819"/>
            </a:xfrm>
            <a:prstGeom prst="rect">
              <a:avLst/>
            </a:prstGeom>
            <a:noFill/>
          </p:spPr>
          <p:txBody>
            <a:bodyPr wrap="square" rtlCol="0">
              <a:spAutoFit/>
            </a:bodyPr>
            <a:lstStyle/>
            <a:p>
              <a:pPr marL="0" marR="0" indent="0" algn="l" defTabSz="890032" rtl="0" eaLnBrk="1" fontAlgn="auto" latinLnBrk="0" hangingPunct="1">
                <a:lnSpc>
                  <a:spcPct val="90000"/>
                </a:lnSpc>
                <a:spcBef>
                  <a:spcPts val="0"/>
                </a:spcBef>
                <a:spcAft>
                  <a:spcPts val="0"/>
                </a:spcAft>
                <a:buClrTx/>
                <a:buSzTx/>
                <a:buFontTx/>
                <a:buNone/>
                <a:tabLst/>
                <a:defRPr/>
              </a:pPr>
              <a:r>
                <a:rPr lang="en-US" sz="2336" kern="1200" baseline="0" dirty="0">
                  <a:solidFill>
                    <a:schemeClr val="bg1"/>
                  </a:solidFill>
                  <a:latin typeface="Qualcomm Office Light" pitchFamily="34" charset="0"/>
                  <a:ea typeface="+mn-ea"/>
                  <a:cs typeface="Arial" pitchFamily="34" charset="0"/>
                </a:rPr>
                <a:t>Follow us on:</a:t>
              </a:r>
            </a:p>
          </p:txBody>
        </p:sp>
        <p:sp>
          <p:nvSpPr>
            <p:cNvPr id="53" name="Freeform 12"/>
            <p:cNvSpPr>
              <a:spLocks noChangeAspect="1"/>
            </p:cNvSpPr>
            <p:nvPr userDrawn="1"/>
          </p:nvSpPr>
          <p:spPr bwMode="auto">
            <a:xfrm>
              <a:off x="2429649" y="1628891"/>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1752" dirty="0">
                <a:latin typeface="Qualcomm Office Regular" pitchFamily="34" charset="0"/>
              </a:endParaRPr>
            </a:p>
          </p:txBody>
        </p:sp>
        <p:pic>
          <p:nvPicPr>
            <p:cNvPr id="5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5" name="Rectangle 54"/>
          <p:cNvSpPr/>
          <p:nvPr userDrawn="1"/>
        </p:nvSpPr>
        <p:spPr bwMode="white">
          <a:xfrm>
            <a:off x="245667" y="6580476"/>
            <a:ext cx="5636526" cy="220100"/>
          </a:xfrm>
          <a:prstGeom prst="rect">
            <a:avLst/>
          </a:prstGeom>
          <a:solidFill>
            <a:srgbClr val="008D95"/>
          </a:solidFill>
          <a:ln>
            <a:noFill/>
          </a:ln>
          <a:extLst/>
        </p:spPr>
        <p:txBody>
          <a:bodyPr rot="0" spcFirstLastPara="0" vertOverflow="overflow" horzOverflow="overflow" vert="horz" wrap="square" lIns="89006" tIns="44504" rIns="89006" bIns="44504" numCol="1" spcCol="0" rtlCol="0" fromWordArt="0" anchor="t" anchorCtr="0" forceAA="0" compatLnSpc="1">
            <a:prstTxWarp prst="textNoShape">
              <a:avLst/>
            </a:prstTxWarp>
            <a:noAutofit/>
          </a:bodyPr>
          <a:lstStyle/>
          <a:p>
            <a:pPr algn="ctr"/>
            <a:endParaRPr lang="en-US" sz="1752" dirty="0" err="1">
              <a:solidFill>
                <a:schemeClr val="bg1"/>
              </a:solidFill>
            </a:endParaRPr>
          </a:p>
        </p:txBody>
      </p:sp>
    </p:spTree>
    <p:extLst>
      <p:ext uri="{BB962C8B-B14F-4D97-AF65-F5344CB8AC3E}">
        <p14:creationId xmlns:p14="http://schemas.microsoft.com/office/powerpoint/2010/main" val="2153399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000"/>
                                        <p:tgtEl>
                                          <p:spTgt spid="37"/>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2000"/>
                                        <p:tgtEl>
                                          <p:spTgt spid="18"/>
                                        </p:tgtEl>
                                      </p:cBhvr>
                                    </p:animEffect>
                                  </p:childTnLst>
                                </p:cTn>
                              </p:par>
                              <p:par>
                                <p:cTn id="11" presetID="42"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800"/>
                                        <p:tgtEl>
                                          <p:spTgt spid="19"/>
                                        </p:tgtEl>
                                      </p:cBhvr>
                                    </p:animEffect>
                                    <p:anim calcmode="lin" valueType="num">
                                      <p:cBhvr>
                                        <p:cTn id="14" dur="1800" fill="hold"/>
                                        <p:tgtEl>
                                          <p:spTgt spid="19"/>
                                        </p:tgtEl>
                                        <p:attrNameLst>
                                          <p:attrName>ppt_x</p:attrName>
                                        </p:attrNameLst>
                                      </p:cBhvr>
                                      <p:tavLst>
                                        <p:tav tm="0">
                                          <p:val>
                                            <p:strVal val="#ppt_x"/>
                                          </p:val>
                                        </p:tav>
                                        <p:tav tm="100000">
                                          <p:val>
                                            <p:strVal val="#ppt_x"/>
                                          </p:val>
                                        </p:tav>
                                      </p:tavLst>
                                    </p:anim>
                                    <p:anim calcmode="lin" valueType="num">
                                      <p:cBhvr>
                                        <p:cTn id="15" dur="18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400"/>
                                        <p:tgtEl>
                                          <p:spTgt spid="9"/>
                                        </p:tgtEl>
                                      </p:cBhvr>
                                    </p:animEffect>
                                    <p:anim calcmode="lin" valueType="num">
                                      <p:cBhvr>
                                        <p:cTn id="19" dur="1400" fill="hold"/>
                                        <p:tgtEl>
                                          <p:spTgt spid="9"/>
                                        </p:tgtEl>
                                        <p:attrNameLst>
                                          <p:attrName>ppt_x</p:attrName>
                                        </p:attrNameLst>
                                      </p:cBhvr>
                                      <p:tavLst>
                                        <p:tav tm="0">
                                          <p:val>
                                            <p:strVal val="#ppt_x"/>
                                          </p:val>
                                        </p:tav>
                                        <p:tav tm="100000">
                                          <p:val>
                                            <p:strVal val="#ppt_x"/>
                                          </p:val>
                                        </p:tav>
                                      </p:tavLst>
                                    </p:anim>
                                    <p:anim calcmode="lin" valueType="num">
                                      <p:cBhvr>
                                        <p:cTn id="20" dur="14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400"/>
                                        <p:tgtEl>
                                          <p:spTgt spid="40"/>
                                        </p:tgtEl>
                                      </p:cBhvr>
                                    </p:animEffect>
                                    <p:anim calcmode="lin" valueType="num">
                                      <p:cBhvr>
                                        <p:cTn id="24" dur="1400" fill="hold"/>
                                        <p:tgtEl>
                                          <p:spTgt spid="40"/>
                                        </p:tgtEl>
                                        <p:attrNameLst>
                                          <p:attrName>ppt_x</p:attrName>
                                        </p:attrNameLst>
                                      </p:cBhvr>
                                      <p:tavLst>
                                        <p:tav tm="0">
                                          <p:val>
                                            <p:strVal val="#ppt_x"/>
                                          </p:val>
                                        </p:tav>
                                        <p:tav tm="100000">
                                          <p:val>
                                            <p:strVal val="#ppt_x"/>
                                          </p:val>
                                        </p:tav>
                                      </p:tavLst>
                                    </p:anim>
                                    <p:anim calcmode="lin" valueType="num">
                                      <p:cBhvr>
                                        <p:cTn id="25" dur="1400" fill="hold"/>
                                        <p:tgtEl>
                                          <p:spTgt spid="40"/>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40"/>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80E6D-0EB0-44D5-A4FC-3BB14FB550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19C6C0-05A0-4F88-9851-6F123FE8221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8A850F-61F1-48D1-B191-DD8A440926DC}"/>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3B063260-99CF-4BB1-B42D-CDD0F1C056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42229-133C-4494-A27C-938CC19B0F41}"/>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1520847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781F5-B732-4EB2-AD40-B9329D5547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EFF15CF-AEFC-478B-818D-374B1FE23B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66FC109-0D9A-49E4-BE5A-1AD79C3E2984}"/>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CD13F147-BC81-417E-954F-61837FD72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69B3C4-B1D0-4691-AC07-E3ACBEB58736}"/>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3949194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8C983-0607-4099-8A53-9102509DB9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619211-6CE0-4D72-AFD0-08181545D30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BE0F39-0DF2-442F-B490-7DC2504C297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080827-2273-443A-814A-9F0FF32754A4}"/>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6" name="Footer Placeholder 5">
            <a:extLst>
              <a:ext uri="{FF2B5EF4-FFF2-40B4-BE49-F238E27FC236}">
                <a16:creationId xmlns:a16="http://schemas.microsoft.com/office/drawing/2014/main" id="{EE4F9C29-E1A1-41D5-976F-0D07096798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38EE0D-DC11-43DB-BDB6-4C69B376F394}"/>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1442877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5E87C-F2FD-4386-BC00-3B9EA8B16A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901157-1EE2-44AB-A59C-752ABC4DF7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D16315B-C283-4A76-8FDC-8092193F83F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11FE61-90DB-45E0-A4A0-DAE967C643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E3099E3-04C0-401A-89E4-B95888B7AF1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15851E-5FEB-487E-95FD-98F36D6936B7}"/>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8" name="Footer Placeholder 7">
            <a:extLst>
              <a:ext uri="{FF2B5EF4-FFF2-40B4-BE49-F238E27FC236}">
                <a16:creationId xmlns:a16="http://schemas.microsoft.com/office/drawing/2014/main" id="{D478670F-AD4C-496E-B02A-11E73E10844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D35FB9-2D09-4ED5-AA4E-61298629F7EE}"/>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231715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F9BA4-13FD-459D-B781-B02FF71E711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7801C00-63A6-4F75-91BF-C163A807A12D}"/>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4" name="Footer Placeholder 3">
            <a:extLst>
              <a:ext uri="{FF2B5EF4-FFF2-40B4-BE49-F238E27FC236}">
                <a16:creationId xmlns:a16="http://schemas.microsoft.com/office/drawing/2014/main" id="{4E21F7B5-3B0D-4FE7-AEBC-BD9AB7AF648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FD4CA54-B270-4281-80BD-AB90A193762F}"/>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2009614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24F017-251B-4887-B1FB-F71D04FD4B66}"/>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3" name="Footer Placeholder 2">
            <a:extLst>
              <a:ext uri="{FF2B5EF4-FFF2-40B4-BE49-F238E27FC236}">
                <a16:creationId xmlns:a16="http://schemas.microsoft.com/office/drawing/2014/main" id="{81957381-5FCB-447D-82F8-3FFD555295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ACB8827-1944-467A-8111-D37F35E038F1}"/>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3575996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ACD46-FCA6-448C-8765-1DEBB969A12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364A34-BC22-471A-B716-A6BFC85101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7D0F60-0D4B-485D-A49D-B3C1F9F7A5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10FBACC-CEEF-4E67-A020-658D14F93AD6}"/>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6" name="Footer Placeholder 5">
            <a:extLst>
              <a:ext uri="{FF2B5EF4-FFF2-40B4-BE49-F238E27FC236}">
                <a16:creationId xmlns:a16="http://schemas.microsoft.com/office/drawing/2014/main" id="{B07A4D95-9EC1-488F-A5B2-4BA7D08CE7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BBCA94-0966-4B1B-8F75-0F6E7CA3992D}"/>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2920231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99E56-76CB-4B63-B613-DACF24AB4E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E7F5D9-0865-4344-8B21-35620E645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0E4B004-CDEA-4377-AD4E-571CE8B84F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0674FB-5A17-498C-8B0F-F8899FDA7AC9}"/>
              </a:ext>
            </a:extLst>
          </p:cNvPr>
          <p:cNvSpPr>
            <a:spLocks noGrp="1"/>
          </p:cNvSpPr>
          <p:nvPr>
            <p:ph type="dt" sz="half" idx="10"/>
          </p:nvPr>
        </p:nvSpPr>
        <p:spPr/>
        <p:txBody>
          <a:bodyPr/>
          <a:lstStyle/>
          <a:p>
            <a:fld id="{52C562BD-5278-40E8-9FA7-00EE27F6872B}" type="datetimeFigureOut">
              <a:rPr lang="en-US" smtClean="0"/>
              <a:t>8/10/2018</a:t>
            </a:fld>
            <a:endParaRPr lang="en-US"/>
          </a:p>
        </p:txBody>
      </p:sp>
      <p:sp>
        <p:nvSpPr>
          <p:cNvPr id="6" name="Footer Placeholder 5">
            <a:extLst>
              <a:ext uri="{FF2B5EF4-FFF2-40B4-BE49-F238E27FC236}">
                <a16:creationId xmlns:a16="http://schemas.microsoft.com/office/drawing/2014/main" id="{EE024BA7-D40F-4CC8-9A55-A9EA771FEF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F76107-C3D8-4759-94F7-0B3CAAE7A783}"/>
              </a:ext>
            </a:extLst>
          </p:cNvPr>
          <p:cNvSpPr>
            <a:spLocks noGrp="1"/>
          </p:cNvSpPr>
          <p:nvPr>
            <p:ph type="sldNum" sz="quarter" idx="12"/>
          </p:nvPr>
        </p:nvSpPr>
        <p:spPr/>
        <p:txBody>
          <a:bodyPr/>
          <a:lstStyle/>
          <a:p>
            <a:fld id="{AB82A105-5277-48D7-8D3F-2DC0BBDA856A}" type="slidenum">
              <a:rPr lang="en-US" smtClean="0"/>
              <a:t>‹#›</a:t>
            </a:fld>
            <a:endParaRPr lang="en-US"/>
          </a:p>
        </p:txBody>
      </p:sp>
    </p:spTree>
    <p:extLst>
      <p:ext uri="{BB962C8B-B14F-4D97-AF65-F5344CB8AC3E}">
        <p14:creationId xmlns:p14="http://schemas.microsoft.com/office/powerpoint/2010/main" val="266504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602097-726D-48F2-8064-39BFEDFBAF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20FB6A-7225-4D4A-9D43-309F61B2BF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C2695B-0CC2-41B5-BF40-C55DC55F71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C562BD-5278-40E8-9FA7-00EE27F6872B}" type="datetimeFigureOut">
              <a:rPr lang="en-US" smtClean="0"/>
              <a:t>8/10/2018</a:t>
            </a:fld>
            <a:endParaRPr lang="en-US"/>
          </a:p>
        </p:txBody>
      </p:sp>
      <p:sp>
        <p:nvSpPr>
          <p:cNvPr id="5" name="Footer Placeholder 4">
            <a:extLst>
              <a:ext uri="{FF2B5EF4-FFF2-40B4-BE49-F238E27FC236}">
                <a16:creationId xmlns:a16="http://schemas.microsoft.com/office/drawing/2014/main" id="{D8CCC6CE-0CB2-4CC0-96CC-6E8D11BE34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139D6C-FF07-465B-9792-4406473C6E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82A105-5277-48D7-8D3F-2DC0BBDA856A}" type="slidenum">
              <a:rPr lang="en-US" smtClean="0"/>
              <a:t>‹#›</a:t>
            </a:fld>
            <a:endParaRPr lang="en-US"/>
          </a:p>
        </p:txBody>
      </p:sp>
    </p:spTree>
    <p:extLst>
      <p:ext uri="{BB962C8B-B14F-4D97-AF65-F5344CB8AC3E}">
        <p14:creationId xmlns:p14="http://schemas.microsoft.com/office/powerpoint/2010/main" val="4034533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7284" y="1809015"/>
            <a:ext cx="9144000" cy="2387600"/>
          </a:xfrm>
        </p:spPr>
        <p:txBody>
          <a:bodyPr>
            <a:normAutofit/>
          </a:bodyPr>
          <a:lstStyle/>
          <a:p>
            <a:r>
              <a:rPr lang="en-US" sz="4800" dirty="0"/>
              <a:t>Effect of blanking one symbol for Highest Sub-carrier Spacing</a:t>
            </a:r>
          </a:p>
        </p:txBody>
      </p:sp>
      <p:sp>
        <p:nvSpPr>
          <p:cNvPr id="3" name="Subtitle 2"/>
          <p:cNvSpPr>
            <a:spLocks noGrp="1"/>
          </p:cNvSpPr>
          <p:nvPr>
            <p:ph type="subTitle" idx="1"/>
          </p:nvPr>
        </p:nvSpPr>
        <p:spPr>
          <a:xfrm>
            <a:off x="1427284" y="4446100"/>
            <a:ext cx="9144000" cy="1655762"/>
          </a:xfrm>
        </p:spPr>
        <p:txBody>
          <a:bodyPr/>
          <a:lstStyle/>
          <a:p>
            <a:r>
              <a:rPr lang="en-US" dirty="0"/>
              <a:t>Qualcomm</a:t>
            </a:r>
          </a:p>
        </p:txBody>
      </p:sp>
      <p:sp>
        <p:nvSpPr>
          <p:cNvPr id="4" name="TextBox 4"/>
          <p:cNvSpPr txBox="1">
            <a:spLocks noChangeArrowheads="1"/>
          </p:cNvSpPr>
          <p:nvPr/>
        </p:nvSpPr>
        <p:spPr bwMode="auto">
          <a:xfrm>
            <a:off x="152400" y="174536"/>
            <a:ext cx="566247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GB" sz="2400" b="1" dirty="0"/>
              <a:t>3GPP TSG-RAN4 Meeting #88</a:t>
            </a:r>
          </a:p>
          <a:p>
            <a:pPr>
              <a:spcBef>
                <a:spcPct val="0"/>
              </a:spcBef>
              <a:buNone/>
            </a:pPr>
            <a:r>
              <a:rPr lang="en-GB" sz="2400" b="1" dirty="0"/>
              <a:t>Gothenburg, Sweden, 20 - 24 Aug 2018</a:t>
            </a:r>
            <a:endParaRPr lang="en-US" sz="2400" dirty="0"/>
          </a:p>
          <a:p>
            <a:pPr>
              <a:spcBef>
                <a:spcPct val="0"/>
              </a:spcBef>
              <a:buNone/>
            </a:pPr>
            <a:endParaRPr lang="ja-JP" altLang="en-US" sz="1400" dirty="0">
              <a:latin typeface="Arial Unicode MS" pitchFamily="50" charset="-127"/>
              <a:ea typeface="Arial Unicode MS" pitchFamily="50" charset="-127"/>
              <a:cs typeface="Arial Unicode MS" pitchFamily="50" charset="-127"/>
            </a:endParaRPr>
          </a:p>
        </p:txBody>
      </p:sp>
      <p:sp>
        <p:nvSpPr>
          <p:cNvPr id="5" name="Rectangle 4">
            <a:extLst>
              <a:ext uri="{FF2B5EF4-FFF2-40B4-BE49-F238E27FC236}">
                <a16:creationId xmlns:a16="http://schemas.microsoft.com/office/drawing/2014/main" id="{BBA78D76-0F58-4301-A445-DB93FFE26169}"/>
              </a:ext>
            </a:extLst>
          </p:cNvPr>
          <p:cNvSpPr/>
          <p:nvPr/>
        </p:nvSpPr>
        <p:spPr>
          <a:xfrm>
            <a:off x="10571284" y="174536"/>
            <a:ext cx="1454244" cy="369332"/>
          </a:xfrm>
          <a:prstGeom prst="rect">
            <a:avLst/>
          </a:prstGeom>
        </p:spPr>
        <p:txBody>
          <a:bodyPr wrap="none">
            <a:spAutoFit/>
          </a:bodyPr>
          <a:lstStyle/>
          <a:p>
            <a:r>
              <a:rPr lang="en-US" b="1" dirty="0">
                <a:latin typeface="Arial" panose="020B0604020202020204" pitchFamily="34" charset="0"/>
              </a:rPr>
              <a:t>R4-1810565</a:t>
            </a:r>
            <a:endParaRPr lang="en-US" dirty="0"/>
          </a:p>
        </p:txBody>
      </p:sp>
    </p:spTree>
    <p:extLst>
      <p:ext uri="{BB962C8B-B14F-4D97-AF65-F5344CB8AC3E}">
        <p14:creationId xmlns:p14="http://schemas.microsoft.com/office/powerpoint/2010/main" val="3700346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3E462C-7399-487C-8ABD-F37A0306810B}"/>
              </a:ext>
            </a:extLst>
          </p:cNvPr>
          <p:cNvSpPr/>
          <p:nvPr/>
        </p:nvSpPr>
        <p:spPr>
          <a:xfrm>
            <a:off x="2072082" y="1699446"/>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1</a:t>
            </a:r>
          </a:p>
        </p:txBody>
      </p:sp>
      <p:sp>
        <p:nvSpPr>
          <p:cNvPr id="3" name="Rectangle 2">
            <a:extLst>
              <a:ext uri="{FF2B5EF4-FFF2-40B4-BE49-F238E27FC236}">
                <a16:creationId xmlns:a16="http://schemas.microsoft.com/office/drawing/2014/main" id="{FB8FB127-3C29-462A-84D3-8D6D64BD488F}"/>
              </a:ext>
            </a:extLst>
          </p:cNvPr>
          <p:cNvSpPr/>
          <p:nvPr/>
        </p:nvSpPr>
        <p:spPr>
          <a:xfrm>
            <a:off x="3087148" y="1349406"/>
            <a:ext cx="964733" cy="73593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2</a:t>
            </a:r>
          </a:p>
        </p:txBody>
      </p:sp>
      <p:sp>
        <p:nvSpPr>
          <p:cNvPr id="4" name="Rectangle 3">
            <a:extLst>
              <a:ext uri="{FF2B5EF4-FFF2-40B4-BE49-F238E27FC236}">
                <a16:creationId xmlns:a16="http://schemas.microsoft.com/office/drawing/2014/main" id="{BB7DF8AC-5649-4CFC-BA4E-11CE1F9F4407}"/>
              </a:ext>
            </a:extLst>
          </p:cNvPr>
          <p:cNvSpPr/>
          <p:nvPr/>
        </p:nvSpPr>
        <p:spPr>
          <a:xfrm>
            <a:off x="4060270" y="1518082"/>
            <a:ext cx="964733" cy="579948"/>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cxnSp>
        <p:nvCxnSpPr>
          <p:cNvPr id="6" name="Straight Connector 5">
            <a:extLst>
              <a:ext uri="{FF2B5EF4-FFF2-40B4-BE49-F238E27FC236}">
                <a16:creationId xmlns:a16="http://schemas.microsoft.com/office/drawing/2014/main" id="{88A76AAB-4E91-4B91-AD0A-240064A90FBF}"/>
              </a:ext>
            </a:extLst>
          </p:cNvPr>
          <p:cNvCxnSpPr/>
          <p:nvPr/>
        </p:nvCxnSpPr>
        <p:spPr>
          <a:xfrm>
            <a:off x="3850547"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 name="Straight Connector 6">
            <a:extLst>
              <a:ext uri="{FF2B5EF4-FFF2-40B4-BE49-F238E27FC236}">
                <a16:creationId xmlns:a16="http://schemas.microsoft.com/office/drawing/2014/main" id="{BC8FDACA-DF8F-4D38-B3FE-57BEAE50B63A}"/>
              </a:ext>
            </a:extLst>
          </p:cNvPr>
          <p:cNvCxnSpPr/>
          <p:nvPr/>
        </p:nvCxnSpPr>
        <p:spPr>
          <a:xfrm>
            <a:off x="4229450"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8" name="Straight Connector 7">
            <a:extLst>
              <a:ext uri="{FF2B5EF4-FFF2-40B4-BE49-F238E27FC236}">
                <a16:creationId xmlns:a16="http://schemas.microsoft.com/office/drawing/2014/main" id="{6B09A5C0-0EB5-437C-9DEA-B631354C9DB9}"/>
              </a:ext>
            </a:extLst>
          </p:cNvPr>
          <p:cNvCxnSpPr/>
          <p:nvPr/>
        </p:nvCxnSpPr>
        <p:spPr>
          <a:xfrm>
            <a:off x="2903989"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847C8B76-4693-46A9-A129-E81306BB096C}"/>
              </a:ext>
            </a:extLst>
          </p:cNvPr>
          <p:cNvCxnSpPr/>
          <p:nvPr/>
        </p:nvCxnSpPr>
        <p:spPr>
          <a:xfrm>
            <a:off x="3282892"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0" name="Straight Connector 9">
            <a:extLst>
              <a:ext uri="{FF2B5EF4-FFF2-40B4-BE49-F238E27FC236}">
                <a16:creationId xmlns:a16="http://schemas.microsoft.com/office/drawing/2014/main" id="{47A2E92A-EEA5-48DA-BFAF-C11DE1673BBC}"/>
              </a:ext>
            </a:extLst>
          </p:cNvPr>
          <p:cNvCxnSpPr>
            <a:cxnSpLocks/>
          </p:cNvCxnSpPr>
          <p:nvPr/>
        </p:nvCxnSpPr>
        <p:spPr>
          <a:xfrm>
            <a:off x="369116" y="2085340"/>
            <a:ext cx="5301842" cy="12690"/>
          </a:xfrm>
          <a:prstGeom prst="line">
            <a:avLst/>
          </a:prstGeom>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B0110CFB-C908-4780-BE1C-6D5AC0DAFF94}"/>
              </a:ext>
            </a:extLst>
          </p:cNvPr>
          <p:cNvSpPr/>
          <p:nvPr/>
        </p:nvSpPr>
        <p:spPr>
          <a:xfrm>
            <a:off x="1098960" y="1271609"/>
            <a:ext cx="964733" cy="813731"/>
          </a:xfrm>
          <a:prstGeom prst="rect">
            <a:avLst/>
          </a:prstGeom>
          <a:solidFill>
            <a:schemeClr val="bg1"/>
          </a:solidFill>
          <a:ln w="19050"/>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dirty="0"/>
              <a:t>Symbol 0</a:t>
            </a:r>
          </a:p>
        </p:txBody>
      </p:sp>
      <p:cxnSp>
        <p:nvCxnSpPr>
          <p:cNvPr id="12" name="Straight Connector 11">
            <a:extLst>
              <a:ext uri="{FF2B5EF4-FFF2-40B4-BE49-F238E27FC236}">
                <a16:creationId xmlns:a16="http://schemas.microsoft.com/office/drawing/2014/main" id="{ED0354D9-9D7E-4A8D-8C61-DA7980957F89}"/>
              </a:ext>
            </a:extLst>
          </p:cNvPr>
          <p:cNvCxnSpPr/>
          <p:nvPr/>
        </p:nvCxnSpPr>
        <p:spPr>
          <a:xfrm>
            <a:off x="1881931" y="990576"/>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3" name="Straight Connector 12">
            <a:extLst>
              <a:ext uri="{FF2B5EF4-FFF2-40B4-BE49-F238E27FC236}">
                <a16:creationId xmlns:a16="http://schemas.microsoft.com/office/drawing/2014/main" id="{BE5D1BD2-EC29-4ECD-B589-8660996616D2}"/>
              </a:ext>
            </a:extLst>
          </p:cNvPr>
          <p:cNvCxnSpPr/>
          <p:nvPr/>
        </p:nvCxnSpPr>
        <p:spPr>
          <a:xfrm>
            <a:off x="2260834" y="990576"/>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14" name="Straight Connector 13">
            <a:extLst>
              <a:ext uri="{FF2B5EF4-FFF2-40B4-BE49-F238E27FC236}">
                <a16:creationId xmlns:a16="http://schemas.microsoft.com/office/drawing/2014/main" id="{DB7C540B-AE7A-446A-954D-20E161FE37FE}"/>
              </a:ext>
            </a:extLst>
          </p:cNvPr>
          <p:cNvCxnSpPr/>
          <p:nvPr/>
        </p:nvCxnSpPr>
        <p:spPr>
          <a:xfrm flipH="1">
            <a:off x="704675" y="1271609"/>
            <a:ext cx="394285"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96377AC-6AFE-420D-8690-8FDB1E22C87B}"/>
              </a:ext>
            </a:extLst>
          </p:cNvPr>
          <p:cNvCxnSpPr>
            <a:cxnSpLocks/>
          </p:cNvCxnSpPr>
          <p:nvPr/>
        </p:nvCxnSpPr>
        <p:spPr>
          <a:xfrm>
            <a:off x="5025003" y="1518082"/>
            <a:ext cx="453008" cy="579948"/>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7E60035-32A5-45A4-B355-6DEFFFFADCF4}"/>
              </a:ext>
            </a:extLst>
          </p:cNvPr>
          <p:cNvSpPr/>
          <p:nvPr/>
        </p:nvSpPr>
        <p:spPr>
          <a:xfrm>
            <a:off x="2072082" y="4002790"/>
            <a:ext cx="1061206" cy="385894"/>
          </a:xfrm>
          <a:prstGeom prst="rect">
            <a:avLst/>
          </a:prstGeom>
          <a:solidFill>
            <a:srgbClr val="FFC000"/>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1</a:t>
            </a:r>
          </a:p>
        </p:txBody>
      </p:sp>
      <p:sp>
        <p:nvSpPr>
          <p:cNvPr id="18" name="Rectangle 17">
            <a:extLst>
              <a:ext uri="{FF2B5EF4-FFF2-40B4-BE49-F238E27FC236}">
                <a16:creationId xmlns:a16="http://schemas.microsoft.com/office/drawing/2014/main" id="{2631118C-AE25-4A21-A959-3183B7331728}"/>
              </a:ext>
            </a:extLst>
          </p:cNvPr>
          <p:cNvSpPr/>
          <p:nvPr/>
        </p:nvSpPr>
        <p:spPr>
          <a:xfrm>
            <a:off x="3087148" y="3652750"/>
            <a:ext cx="964733" cy="73593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2</a:t>
            </a:r>
          </a:p>
        </p:txBody>
      </p:sp>
      <p:sp>
        <p:nvSpPr>
          <p:cNvPr id="19" name="Rectangle 18">
            <a:extLst>
              <a:ext uri="{FF2B5EF4-FFF2-40B4-BE49-F238E27FC236}">
                <a16:creationId xmlns:a16="http://schemas.microsoft.com/office/drawing/2014/main" id="{6A8C8F9C-192D-4457-8A78-9962754EAC9C}"/>
              </a:ext>
            </a:extLst>
          </p:cNvPr>
          <p:cNvSpPr/>
          <p:nvPr/>
        </p:nvSpPr>
        <p:spPr>
          <a:xfrm>
            <a:off x="4060270" y="3821426"/>
            <a:ext cx="964733" cy="579948"/>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cxnSp>
        <p:nvCxnSpPr>
          <p:cNvPr id="20" name="Straight Connector 19">
            <a:extLst>
              <a:ext uri="{FF2B5EF4-FFF2-40B4-BE49-F238E27FC236}">
                <a16:creationId xmlns:a16="http://schemas.microsoft.com/office/drawing/2014/main" id="{056775BF-1A71-46AD-AB21-DA58EFD65FC4}"/>
              </a:ext>
            </a:extLst>
          </p:cNvPr>
          <p:cNvCxnSpPr/>
          <p:nvPr/>
        </p:nvCxnSpPr>
        <p:spPr>
          <a:xfrm>
            <a:off x="3850547" y="3222614"/>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1" name="Straight Connector 20">
            <a:extLst>
              <a:ext uri="{FF2B5EF4-FFF2-40B4-BE49-F238E27FC236}">
                <a16:creationId xmlns:a16="http://schemas.microsoft.com/office/drawing/2014/main" id="{21DD47DB-4B79-469B-A41A-A46D7C50272F}"/>
              </a:ext>
            </a:extLst>
          </p:cNvPr>
          <p:cNvCxnSpPr/>
          <p:nvPr/>
        </p:nvCxnSpPr>
        <p:spPr>
          <a:xfrm>
            <a:off x="4229450" y="3222614"/>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B7AB8D75-0EDB-4E32-B7E7-8980D2BB8F8B}"/>
              </a:ext>
            </a:extLst>
          </p:cNvPr>
          <p:cNvCxnSpPr/>
          <p:nvPr/>
        </p:nvCxnSpPr>
        <p:spPr>
          <a:xfrm>
            <a:off x="2442350" y="3293920"/>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0710640B-9D9C-4D6B-B613-D4E573B4FD48}"/>
              </a:ext>
            </a:extLst>
          </p:cNvPr>
          <p:cNvCxnSpPr/>
          <p:nvPr/>
        </p:nvCxnSpPr>
        <p:spPr>
          <a:xfrm>
            <a:off x="3087148" y="3293920"/>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BDFDB056-4927-4AC3-93FC-546929547104}"/>
              </a:ext>
            </a:extLst>
          </p:cNvPr>
          <p:cNvCxnSpPr>
            <a:cxnSpLocks/>
          </p:cNvCxnSpPr>
          <p:nvPr/>
        </p:nvCxnSpPr>
        <p:spPr>
          <a:xfrm>
            <a:off x="369116" y="4388684"/>
            <a:ext cx="5301842" cy="12690"/>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ABA35B1-0A6D-4271-B719-050367D9BA5D}"/>
              </a:ext>
            </a:extLst>
          </p:cNvPr>
          <p:cNvSpPr/>
          <p:nvPr/>
        </p:nvSpPr>
        <p:spPr>
          <a:xfrm>
            <a:off x="1098960" y="3574953"/>
            <a:ext cx="964733" cy="813731"/>
          </a:xfrm>
          <a:prstGeom prst="rect">
            <a:avLst/>
          </a:prstGeom>
          <a:solidFill>
            <a:schemeClr val="bg1"/>
          </a:solidFill>
          <a:ln w="19050"/>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dirty="0"/>
              <a:t>Symbol 0</a:t>
            </a:r>
          </a:p>
        </p:txBody>
      </p:sp>
      <p:cxnSp>
        <p:nvCxnSpPr>
          <p:cNvPr id="26" name="Straight Connector 25">
            <a:extLst>
              <a:ext uri="{FF2B5EF4-FFF2-40B4-BE49-F238E27FC236}">
                <a16:creationId xmlns:a16="http://schemas.microsoft.com/office/drawing/2014/main" id="{AF9F2A7C-A49F-4F35-8EE5-7E2532C3A756}"/>
              </a:ext>
            </a:extLst>
          </p:cNvPr>
          <p:cNvCxnSpPr/>
          <p:nvPr/>
        </p:nvCxnSpPr>
        <p:spPr>
          <a:xfrm>
            <a:off x="2072082" y="3293920"/>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7" name="Straight Connector 26">
            <a:extLst>
              <a:ext uri="{FF2B5EF4-FFF2-40B4-BE49-F238E27FC236}">
                <a16:creationId xmlns:a16="http://schemas.microsoft.com/office/drawing/2014/main" id="{E62DC401-3C16-4477-ACBA-CE093DF9A0AA}"/>
              </a:ext>
            </a:extLst>
          </p:cNvPr>
          <p:cNvCxnSpPr/>
          <p:nvPr/>
        </p:nvCxnSpPr>
        <p:spPr>
          <a:xfrm>
            <a:off x="2686963" y="3293920"/>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28" name="Straight Connector 27">
            <a:extLst>
              <a:ext uri="{FF2B5EF4-FFF2-40B4-BE49-F238E27FC236}">
                <a16:creationId xmlns:a16="http://schemas.microsoft.com/office/drawing/2014/main" id="{9D4CDD59-D5A4-432D-A450-09B9D2AF989B}"/>
              </a:ext>
            </a:extLst>
          </p:cNvPr>
          <p:cNvCxnSpPr/>
          <p:nvPr/>
        </p:nvCxnSpPr>
        <p:spPr>
          <a:xfrm flipH="1">
            <a:off x="704675" y="3574953"/>
            <a:ext cx="394285"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77D3718-06FB-4B69-A778-48230DA09251}"/>
              </a:ext>
            </a:extLst>
          </p:cNvPr>
          <p:cNvCxnSpPr>
            <a:cxnSpLocks/>
          </p:cNvCxnSpPr>
          <p:nvPr/>
        </p:nvCxnSpPr>
        <p:spPr>
          <a:xfrm>
            <a:off x="5025003" y="3821426"/>
            <a:ext cx="453008" cy="579948"/>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ECCA9F4-5E0B-4025-A8B1-154E9C3A61A3}"/>
              </a:ext>
            </a:extLst>
          </p:cNvPr>
          <p:cNvCxnSpPr>
            <a:cxnSpLocks/>
          </p:cNvCxnSpPr>
          <p:nvPr/>
        </p:nvCxnSpPr>
        <p:spPr>
          <a:xfrm flipH="1" flipV="1">
            <a:off x="1499144" y="4378442"/>
            <a:ext cx="16654" cy="123088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3F4D2EE6-A814-4995-BDB2-7237E89719AC}"/>
              </a:ext>
            </a:extLst>
          </p:cNvPr>
          <p:cNvSpPr txBox="1"/>
          <p:nvPr/>
        </p:nvSpPr>
        <p:spPr>
          <a:xfrm>
            <a:off x="36772" y="5586391"/>
            <a:ext cx="4070620" cy="646331"/>
          </a:xfrm>
          <a:prstGeom prst="rect">
            <a:avLst/>
          </a:prstGeom>
          <a:noFill/>
        </p:spPr>
        <p:txBody>
          <a:bodyPr wrap="square" rtlCol="0">
            <a:spAutoFit/>
          </a:bodyPr>
          <a:lstStyle/>
          <a:p>
            <a:r>
              <a:rPr lang="en-US" dirty="0"/>
              <a:t>Power control information of Symbol 2 needs to be known in Symbol 0 itself.</a:t>
            </a:r>
          </a:p>
        </p:txBody>
      </p:sp>
      <p:sp>
        <p:nvSpPr>
          <p:cNvPr id="33" name="TextBox 32">
            <a:extLst>
              <a:ext uri="{FF2B5EF4-FFF2-40B4-BE49-F238E27FC236}">
                <a16:creationId xmlns:a16="http://schemas.microsoft.com/office/drawing/2014/main" id="{D5224867-95FA-4010-A2F3-C3CC3072AC9B}"/>
              </a:ext>
            </a:extLst>
          </p:cNvPr>
          <p:cNvSpPr txBox="1"/>
          <p:nvPr/>
        </p:nvSpPr>
        <p:spPr>
          <a:xfrm>
            <a:off x="6498454" y="1349406"/>
            <a:ext cx="5557419" cy="3416320"/>
          </a:xfrm>
          <a:prstGeom prst="rect">
            <a:avLst/>
          </a:prstGeom>
          <a:noFill/>
        </p:spPr>
        <p:txBody>
          <a:bodyPr wrap="square" rtlCol="0">
            <a:spAutoFit/>
          </a:bodyPr>
          <a:lstStyle/>
          <a:p>
            <a:r>
              <a:rPr lang="en-US" dirty="0"/>
              <a:t>To determine the location of the first transient period (in green) for </a:t>
            </a:r>
            <a:r>
              <a:rPr lang="en-US" u="sng" dirty="0"/>
              <a:t>symbol 0</a:t>
            </a:r>
            <a:r>
              <a:rPr lang="en-US" dirty="0"/>
              <a:t> UE needs to know the power control information of </a:t>
            </a:r>
            <a:r>
              <a:rPr lang="en-US" u="sng" dirty="0"/>
              <a:t>symbol 2. </a:t>
            </a:r>
            <a:r>
              <a:rPr lang="en-US" dirty="0"/>
              <a:t> </a:t>
            </a:r>
          </a:p>
          <a:p>
            <a:endParaRPr lang="en-US" dirty="0"/>
          </a:p>
          <a:p>
            <a:r>
              <a:rPr lang="en-US" dirty="0">
                <a:solidFill>
                  <a:srgbClr val="FF0000"/>
                </a:solidFill>
              </a:rPr>
              <a:t>This implies that the time available for processing of power control has now reduced by more than 1 symbol. </a:t>
            </a:r>
          </a:p>
          <a:p>
            <a:endParaRPr lang="en-US" dirty="0">
              <a:solidFill>
                <a:srgbClr val="FF0000"/>
              </a:solidFill>
            </a:endParaRPr>
          </a:p>
          <a:p>
            <a:r>
              <a:rPr lang="en-US" dirty="0">
                <a:solidFill>
                  <a:srgbClr val="FF0000"/>
                </a:solidFill>
              </a:rPr>
              <a:t>Further, it has to be known if the symbol 2 is a part of short or long </a:t>
            </a:r>
            <a:r>
              <a:rPr lang="en-US" dirty="0" err="1">
                <a:solidFill>
                  <a:srgbClr val="FF0000"/>
                </a:solidFill>
              </a:rPr>
              <a:t>subslot</a:t>
            </a:r>
            <a:r>
              <a:rPr lang="en-US" dirty="0">
                <a:solidFill>
                  <a:srgbClr val="FF0000"/>
                </a:solidFill>
              </a:rPr>
              <a:t> in Symbol 0 itself. </a:t>
            </a:r>
          </a:p>
          <a:p>
            <a:endParaRPr lang="en-US" dirty="0">
              <a:solidFill>
                <a:srgbClr val="FF0000"/>
              </a:solidFill>
            </a:endParaRPr>
          </a:p>
          <a:p>
            <a:endParaRPr lang="en-US" dirty="0"/>
          </a:p>
          <a:p>
            <a:endParaRPr lang="en-US" dirty="0"/>
          </a:p>
        </p:txBody>
      </p:sp>
      <p:sp>
        <p:nvSpPr>
          <p:cNvPr id="34" name="Title 1">
            <a:extLst>
              <a:ext uri="{FF2B5EF4-FFF2-40B4-BE49-F238E27FC236}">
                <a16:creationId xmlns:a16="http://schemas.microsoft.com/office/drawing/2014/main" id="{FC685C66-458F-4A75-A7F2-970B3421105F}"/>
              </a:ext>
            </a:extLst>
          </p:cNvPr>
          <p:cNvSpPr txBox="1">
            <a:spLocks/>
          </p:cNvSpPr>
          <p:nvPr/>
        </p:nvSpPr>
        <p:spPr>
          <a:xfrm>
            <a:off x="838200" y="207087"/>
            <a:ext cx="10515600" cy="598145"/>
          </a:xfrm>
          <a:prstGeom prst="rect">
            <a:avLst/>
          </a:prstGeom>
        </p:spPr>
        <p:txBody>
          <a:bodyP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Time available for decoding power control will be reduced</a:t>
            </a:r>
          </a:p>
        </p:txBody>
      </p:sp>
    </p:spTree>
    <p:extLst>
      <p:ext uri="{BB962C8B-B14F-4D97-AF65-F5344CB8AC3E}">
        <p14:creationId xmlns:p14="http://schemas.microsoft.com/office/powerpoint/2010/main" val="2276970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03DB3D-7B79-44EB-8C7A-D6FFBD98D8AF}"/>
              </a:ext>
            </a:extLst>
          </p:cNvPr>
          <p:cNvSpPr>
            <a:spLocks noGrp="1"/>
          </p:cNvSpPr>
          <p:nvPr>
            <p:ph type="title"/>
          </p:nvPr>
        </p:nvSpPr>
        <p:spPr/>
        <p:txBody>
          <a:bodyPr/>
          <a:lstStyle/>
          <a:p>
            <a:r>
              <a:rPr lang="en-US" dirty="0"/>
              <a:t>Summary</a:t>
            </a:r>
          </a:p>
        </p:txBody>
      </p:sp>
      <p:sp>
        <p:nvSpPr>
          <p:cNvPr id="4" name="Content Placeholder 3">
            <a:extLst>
              <a:ext uri="{FF2B5EF4-FFF2-40B4-BE49-F238E27FC236}">
                <a16:creationId xmlns:a16="http://schemas.microsoft.com/office/drawing/2014/main" id="{5FFC12D7-4F1C-4106-BF66-3D1415BE81C4}"/>
              </a:ext>
            </a:extLst>
          </p:cNvPr>
          <p:cNvSpPr>
            <a:spLocks noGrp="1"/>
          </p:cNvSpPr>
          <p:nvPr>
            <p:ph idx="1"/>
          </p:nvPr>
        </p:nvSpPr>
        <p:spPr>
          <a:xfrm>
            <a:off x="838199" y="1825625"/>
            <a:ext cx="11066253" cy="4351338"/>
          </a:xfrm>
        </p:spPr>
        <p:txBody>
          <a:bodyPr>
            <a:normAutofit/>
          </a:bodyPr>
          <a:lstStyle/>
          <a:p>
            <a:r>
              <a:rPr lang="en-US" dirty="0"/>
              <a:t>Short </a:t>
            </a:r>
            <a:r>
              <a:rPr lang="en-US" dirty="0" err="1"/>
              <a:t>subslots</a:t>
            </a:r>
            <a:r>
              <a:rPr lang="en-US" dirty="0"/>
              <a:t> with </a:t>
            </a:r>
            <a:r>
              <a:rPr lang="en-US" dirty="0" err="1"/>
              <a:t>freqhop</a:t>
            </a:r>
            <a:r>
              <a:rPr lang="en-US" dirty="0"/>
              <a:t> will not be supported in many cases </a:t>
            </a:r>
          </a:p>
          <a:p>
            <a:pPr lvl="1"/>
            <a:r>
              <a:rPr lang="en-US" dirty="0"/>
              <a:t>Can only be supported when there is a blank symbol on either side</a:t>
            </a:r>
          </a:p>
          <a:p>
            <a:pPr lvl="1"/>
            <a:endParaRPr lang="en-US" dirty="0"/>
          </a:p>
          <a:p>
            <a:r>
              <a:rPr lang="en-US" dirty="0"/>
              <a:t>Time available to demodulate power control information will be reduced</a:t>
            </a:r>
          </a:p>
          <a:p>
            <a:endParaRPr lang="en-US" dirty="0"/>
          </a:p>
          <a:p>
            <a:r>
              <a:rPr lang="en-US" dirty="0"/>
              <a:t>List of cases for blanking will keep increasing in 38.101</a:t>
            </a:r>
          </a:p>
          <a:p>
            <a:endParaRPr lang="en-US" dirty="0"/>
          </a:p>
          <a:p>
            <a:r>
              <a:rPr lang="en-US" dirty="0">
                <a:solidFill>
                  <a:srgbClr val="FF0000"/>
                </a:solidFill>
              </a:rPr>
              <a:t>This blanking spec is an indirect approach to guide </a:t>
            </a:r>
            <a:r>
              <a:rPr lang="en-US" dirty="0" err="1">
                <a:solidFill>
                  <a:srgbClr val="FF0000"/>
                </a:solidFill>
              </a:rPr>
              <a:t>gNB</a:t>
            </a:r>
            <a:r>
              <a:rPr lang="en-US" dirty="0">
                <a:solidFill>
                  <a:srgbClr val="FF0000"/>
                </a:solidFill>
              </a:rPr>
              <a:t> scheduling</a:t>
            </a:r>
          </a:p>
          <a:p>
            <a:pPr lvl="1"/>
            <a:r>
              <a:rPr lang="en-US" dirty="0">
                <a:solidFill>
                  <a:srgbClr val="FF0000"/>
                </a:solidFill>
              </a:rPr>
              <a:t>But still there is no certainty on the </a:t>
            </a:r>
            <a:r>
              <a:rPr lang="en-US" dirty="0" err="1">
                <a:solidFill>
                  <a:srgbClr val="FF0000"/>
                </a:solidFill>
              </a:rPr>
              <a:t>gNB</a:t>
            </a:r>
            <a:r>
              <a:rPr lang="en-US" dirty="0">
                <a:solidFill>
                  <a:srgbClr val="FF0000"/>
                </a:solidFill>
              </a:rPr>
              <a:t> and UE expected behavior</a:t>
            </a:r>
          </a:p>
        </p:txBody>
      </p:sp>
    </p:spTree>
    <p:extLst>
      <p:ext uri="{BB962C8B-B14F-4D97-AF65-F5344CB8AC3E}">
        <p14:creationId xmlns:p14="http://schemas.microsoft.com/office/powerpoint/2010/main" val="4281971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B1E4C-9C3E-4926-8084-39535904B09B}"/>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A4A6214F-9210-4BAD-8605-50BF07A7DFC2}"/>
              </a:ext>
            </a:extLst>
          </p:cNvPr>
          <p:cNvSpPr>
            <a:spLocks noGrp="1"/>
          </p:cNvSpPr>
          <p:nvPr>
            <p:ph idx="1"/>
          </p:nvPr>
        </p:nvSpPr>
        <p:spPr>
          <a:xfrm>
            <a:off x="838200" y="1414732"/>
            <a:ext cx="10515600" cy="5193101"/>
          </a:xfrm>
        </p:spPr>
        <p:txBody>
          <a:bodyPr>
            <a:normAutofit fontScale="92500" lnSpcReduction="20000"/>
          </a:bodyPr>
          <a:lstStyle/>
          <a:p>
            <a:r>
              <a:rPr lang="en-US" dirty="0"/>
              <a:t>Proposal 1: </a:t>
            </a:r>
          </a:p>
          <a:p>
            <a:pPr lvl="1"/>
            <a:r>
              <a:rPr lang="en-US" dirty="0"/>
              <a:t>Introduce UE capability: Transient period</a:t>
            </a:r>
          </a:p>
          <a:p>
            <a:pPr lvl="2"/>
            <a:r>
              <a:rPr lang="en-US" dirty="0"/>
              <a:t>Each UE declares its capability for transient period</a:t>
            </a:r>
          </a:p>
          <a:p>
            <a:pPr lvl="1"/>
            <a:endParaRPr lang="en-US" dirty="0"/>
          </a:p>
          <a:p>
            <a:r>
              <a:rPr lang="en-US" dirty="0"/>
              <a:t>Proposal 2</a:t>
            </a:r>
          </a:p>
          <a:p>
            <a:pPr lvl="1"/>
            <a:r>
              <a:rPr lang="en-US" dirty="0" err="1"/>
              <a:t>gNB</a:t>
            </a:r>
            <a:r>
              <a:rPr lang="en-US" dirty="0"/>
              <a:t> computes the total transient period in a given symbol </a:t>
            </a:r>
          </a:p>
          <a:p>
            <a:pPr lvl="1"/>
            <a:r>
              <a:rPr lang="en-US" dirty="0" err="1"/>
              <a:t>gNB</a:t>
            </a:r>
            <a:r>
              <a:rPr lang="en-US" dirty="0"/>
              <a:t> takes this total transient period in determining scheduling</a:t>
            </a:r>
          </a:p>
          <a:p>
            <a:pPr lvl="2"/>
            <a:r>
              <a:rPr lang="en-US" dirty="0"/>
              <a:t>Ex: </a:t>
            </a:r>
            <a:r>
              <a:rPr lang="en-US" dirty="0" err="1"/>
              <a:t>gNB</a:t>
            </a:r>
            <a:r>
              <a:rPr lang="en-US" dirty="0"/>
              <a:t> schedules if the total transient period is &lt; THRESHOLD</a:t>
            </a:r>
          </a:p>
          <a:p>
            <a:pPr lvl="2"/>
            <a:r>
              <a:rPr lang="en-US" dirty="0"/>
              <a:t>Ex: </a:t>
            </a:r>
            <a:r>
              <a:rPr lang="en-US" dirty="0" err="1"/>
              <a:t>gNB</a:t>
            </a:r>
            <a:r>
              <a:rPr lang="en-US" dirty="0"/>
              <a:t> does not schedule if the total transient period is &gt; THRESHOLD</a:t>
            </a:r>
          </a:p>
          <a:p>
            <a:endParaRPr lang="en-US" dirty="0"/>
          </a:p>
          <a:p>
            <a:r>
              <a:rPr lang="en-US" dirty="0"/>
              <a:t>Proposal 3: </a:t>
            </a:r>
          </a:p>
          <a:p>
            <a:pPr lvl="1"/>
            <a:r>
              <a:rPr lang="en-US" dirty="0"/>
              <a:t>Existing blanking proposals for SRS and Short </a:t>
            </a:r>
            <a:r>
              <a:rPr lang="en-US" dirty="0" err="1"/>
              <a:t>subslot</a:t>
            </a:r>
            <a:r>
              <a:rPr lang="en-US" dirty="0"/>
              <a:t> are no longer needed</a:t>
            </a:r>
            <a:r>
              <a:rPr lang="en-US"/>
              <a:t>. </a:t>
            </a:r>
          </a:p>
          <a:p>
            <a:pPr lvl="1"/>
            <a:r>
              <a:rPr lang="en-US"/>
              <a:t>So </a:t>
            </a:r>
            <a:r>
              <a:rPr lang="en-US" dirty="0"/>
              <a:t>remove them from 38.101-1 and 38.101-2</a:t>
            </a:r>
          </a:p>
          <a:p>
            <a:pPr lvl="1"/>
            <a:endParaRPr lang="en-US" dirty="0"/>
          </a:p>
          <a:p>
            <a:r>
              <a:rPr lang="en-US" dirty="0"/>
              <a:t>This is a more direct approach to solve the scheduling problem.</a:t>
            </a:r>
          </a:p>
        </p:txBody>
      </p:sp>
    </p:spTree>
    <p:extLst>
      <p:ext uri="{BB962C8B-B14F-4D97-AF65-F5344CB8AC3E}">
        <p14:creationId xmlns:p14="http://schemas.microsoft.com/office/powerpoint/2010/main" val="4092008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22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0B1E5-E08C-4BE1-B96A-7E0320CC4C87}"/>
              </a:ext>
            </a:extLst>
          </p:cNvPr>
          <p:cNvSpPr>
            <a:spLocks noGrp="1"/>
          </p:cNvSpPr>
          <p:nvPr>
            <p:ph type="title"/>
          </p:nvPr>
        </p:nvSpPr>
        <p:spPr/>
        <p:txBody>
          <a:bodyPr/>
          <a:lstStyle/>
          <a:p>
            <a:r>
              <a:rPr lang="en-US" dirty="0"/>
              <a:t>List of cases effected for HSS</a:t>
            </a:r>
          </a:p>
        </p:txBody>
      </p:sp>
      <p:sp>
        <p:nvSpPr>
          <p:cNvPr id="3" name="Content Placeholder 2">
            <a:extLst>
              <a:ext uri="{FF2B5EF4-FFF2-40B4-BE49-F238E27FC236}">
                <a16:creationId xmlns:a16="http://schemas.microsoft.com/office/drawing/2014/main" id="{D2428F4F-668E-4BE0-A2AB-EBCCCC16B3CC}"/>
              </a:ext>
            </a:extLst>
          </p:cNvPr>
          <p:cNvSpPr>
            <a:spLocks noGrp="1"/>
          </p:cNvSpPr>
          <p:nvPr>
            <p:ph idx="1"/>
          </p:nvPr>
        </p:nvSpPr>
        <p:spPr/>
        <p:txBody>
          <a:bodyPr/>
          <a:lstStyle/>
          <a:p>
            <a:r>
              <a:rPr lang="en-US" dirty="0"/>
              <a:t>On interpretation of the agreement</a:t>
            </a:r>
          </a:p>
          <a:p>
            <a:endParaRPr lang="en-US" dirty="0"/>
          </a:p>
          <a:p>
            <a:r>
              <a:rPr lang="en-US" dirty="0"/>
              <a:t>Concerns</a:t>
            </a:r>
          </a:p>
          <a:p>
            <a:pPr lvl="1"/>
            <a:r>
              <a:rPr lang="en-US" dirty="0"/>
              <a:t>What is expected in blanked symbol?</a:t>
            </a:r>
          </a:p>
          <a:p>
            <a:pPr lvl="1"/>
            <a:r>
              <a:rPr lang="en-US" dirty="0"/>
              <a:t>Sub-slot with Frequency Hopping</a:t>
            </a:r>
          </a:p>
          <a:p>
            <a:pPr lvl="1"/>
            <a:r>
              <a:rPr lang="en-US" dirty="0"/>
              <a:t>Power control </a:t>
            </a:r>
          </a:p>
          <a:p>
            <a:pPr lvl="1"/>
            <a:endParaRPr lang="en-US" dirty="0"/>
          </a:p>
          <a:p>
            <a:r>
              <a:rPr lang="en-US" dirty="0"/>
              <a:t>Proposal</a:t>
            </a:r>
          </a:p>
          <a:p>
            <a:pPr lvl="1"/>
            <a:r>
              <a:rPr lang="en-US" dirty="0"/>
              <a:t>UE transient period capability</a:t>
            </a:r>
          </a:p>
          <a:p>
            <a:endParaRPr lang="en-US" dirty="0"/>
          </a:p>
        </p:txBody>
      </p:sp>
    </p:spTree>
    <p:extLst>
      <p:ext uri="{BB962C8B-B14F-4D97-AF65-F5344CB8AC3E}">
        <p14:creationId xmlns:p14="http://schemas.microsoft.com/office/powerpoint/2010/main" val="3277843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317D7-F5BA-43CB-9990-12BD38AAF027}"/>
              </a:ext>
            </a:extLst>
          </p:cNvPr>
          <p:cNvSpPr>
            <a:spLocks noGrp="1"/>
          </p:cNvSpPr>
          <p:nvPr>
            <p:ph type="title"/>
          </p:nvPr>
        </p:nvSpPr>
        <p:spPr/>
        <p:txBody>
          <a:bodyPr/>
          <a:lstStyle/>
          <a:p>
            <a:r>
              <a:rPr lang="en-US" dirty="0"/>
              <a:t>Current agreement in RAN4</a:t>
            </a:r>
          </a:p>
        </p:txBody>
      </p:sp>
      <p:sp>
        <p:nvSpPr>
          <p:cNvPr id="4" name="Rectangle 2">
            <a:extLst>
              <a:ext uri="{FF2B5EF4-FFF2-40B4-BE49-F238E27FC236}">
                <a16:creationId xmlns:a16="http://schemas.microsoft.com/office/drawing/2014/main" id="{652B195E-B965-4D12-95F5-DE1E8D9F5AB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a:extLst>
              <a:ext uri="{FF2B5EF4-FFF2-40B4-BE49-F238E27FC236}">
                <a16:creationId xmlns:a16="http://schemas.microsoft.com/office/drawing/2014/main" id="{DCEBF6B9-8863-4CA7-AF8D-5DE16A4685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43820"/>
            <a:ext cx="6704013" cy="19081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218ADF8C-3ED0-4DD5-B2F4-0DC60EEF70D9}"/>
              </a:ext>
            </a:extLst>
          </p:cNvPr>
          <p:cNvSpPr>
            <a:spLocks noChangeArrowheads="1"/>
          </p:cNvSpPr>
          <p:nvPr/>
        </p:nvSpPr>
        <p:spPr bwMode="auto">
          <a:xfrm>
            <a:off x="-2" y="6292820"/>
            <a:ext cx="707813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000" b="1" i="0" u="sng" strike="noStrike" cap="none" normalizeH="0" baseline="0" dirty="0">
                <a:ln>
                  <a:noFill/>
                </a:ln>
                <a:solidFill>
                  <a:srgbClr val="008080"/>
                </a:solidFill>
                <a:effectLst/>
                <a:latin typeface="Arial" panose="020B0604020202020204" pitchFamily="34" charset="0"/>
                <a:ea typeface="Times New Roman" panose="02020603050405020304" pitchFamily="18" charset="0"/>
                <a:cs typeface="Arial" panose="020B0604020202020204" pitchFamily="34" charset="0"/>
              </a:rPr>
              <a:t>Figure </a:t>
            </a:r>
            <a:r>
              <a:rPr kumimoji="0" lang="en-GB" altLang="en-US" sz="1000" b="1" i="0" u="sng" strike="noStrike" cap="none" normalizeH="0" baseline="0" dirty="0">
                <a:ln>
                  <a:noFill/>
                </a:ln>
                <a:solidFill>
                  <a:srgbClr val="008080"/>
                </a:solidFill>
                <a:effectLst/>
                <a:latin typeface="Arial" panose="020B0604020202020204" pitchFamily="34" charset="0"/>
                <a:ea typeface="MS Mincho" panose="02020609040205080304" pitchFamily="49" charset="-128"/>
                <a:cs typeface="Arial" panose="020B0604020202020204" pitchFamily="34" charset="0"/>
              </a:rPr>
              <a:t>6.3.3.9-3</a:t>
            </a:r>
            <a:r>
              <a:rPr kumimoji="0" lang="en-GB" altLang="en-US" sz="1000" b="1" i="0" u="sng" strike="noStrike" cap="none" normalizeH="0" baseline="0" dirty="0">
                <a:ln>
                  <a:noFill/>
                </a:ln>
                <a:solidFill>
                  <a:srgbClr val="008080"/>
                </a:solidFill>
                <a:effectLst/>
                <a:latin typeface="Arial" panose="020B0604020202020204" pitchFamily="34" charset="0"/>
                <a:ea typeface="Times New Roman" panose="02020603050405020304" pitchFamily="18" charset="0"/>
                <a:cs typeface="Arial" panose="020B0604020202020204" pitchFamily="34" charset="0"/>
              </a:rPr>
              <a:t>: Consecutive short </a:t>
            </a:r>
            <a:r>
              <a:rPr kumimoji="0" lang="en-GB" altLang="en-US" sz="1000" b="1" i="0" u="sng" strike="noStrike" cap="none" normalizeH="0" baseline="0" dirty="0" err="1">
                <a:ln>
                  <a:noFill/>
                </a:ln>
                <a:solidFill>
                  <a:srgbClr val="008080"/>
                </a:solidFill>
                <a:effectLst/>
                <a:latin typeface="Arial" panose="020B0604020202020204" pitchFamily="34" charset="0"/>
                <a:ea typeface="Times New Roman" panose="02020603050405020304" pitchFamily="18" charset="0"/>
                <a:cs typeface="Arial" panose="020B0604020202020204" pitchFamily="34" charset="0"/>
              </a:rPr>
              <a:t>subslot</a:t>
            </a:r>
            <a:r>
              <a:rPr kumimoji="0" lang="en-GB" altLang="en-US" sz="1000" b="1" i="0" u="sng" strike="noStrike" cap="none" normalizeH="0" baseline="0" dirty="0">
                <a:ln>
                  <a:noFill/>
                </a:ln>
                <a:solidFill>
                  <a:srgbClr val="008080"/>
                </a:solidFill>
                <a:effectLst/>
                <a:latin typeface="Arial" panose="020B0604020202020204" pitchFamily="34" charset="0"/>
                <a:ea typeface="Times New Roman" panose="02020603050405020304" pitchFamily="18" charset="0"/>
                <a:cs typeface="Arial" panose="020B0604020202020204" pitchFamily="34" charset="0"/>
              </a:rPr>
              <a:t> (1 symbol gap) time mask for the case when transient period is required on both sides of the symbol and when 60kHz SCS is used in FR1</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3ABF6517-6B4D-426E-B64E-A9FACB6C3B63}"/>
              </a:ext>
            </a:extLst>
          </p:cNvPr>
          <p:cNvSpPr txBox="1"/>
          <p:nvPr/>
        </p:nvSpPr>
        <p:spPr>
          <a:xfrm>
            <a:off x="7710311" y="1964267"/>
            <a:ext cx="3984978" cy="1477328"/>
          </a:xfrm>
          <a:prstGeom prst="rect">
            <a:avLst/>
          </a:prstGeom>
          <a:noFill/>
        </p:spPr>
        <p:txBody>
          <a:bodyPr wrap="square" rtlCol="0">
            <a:spAutoFit/>
          </a:bodyPr>
          <a:lstStyle/>
          <a:p>
            <a:r>
              <a:rPr lang="en-US" dirty="0"/>
              <a:t>This spec requires that the power and configuration of the next two </a:t>
            </a:r>
            <a:r>
              <a:rPr lang="en-US" dirty="0" err="1"/>
              <a:t>subslot</a:t>
            </a:r>
            <a:r>
              <a:rPr lang="en-US" dirty="0"/>
              <a:t> need to be known a priori. </a:t>
            </a:r>
          </a:p>
          <a:p>
            <a:endParaRPr lang="en-US" dirty="0"/>
          </a:p>
          <a:p>
            <a:endParaRPr lang="en-US" dirty="0"/>
          </a:p>
        </p:txBody>
      </p:sp>
      <p:cxnSp>
        <p:nvCxnSpPr>
          <p:cNvPr id="8" name="Straight Arrow Connector 7">
            <a:extLst>
              <a:ext uri="{FF2B5EF4-FFF2-40B4-BE49-F238E27FC236}">
                <a16:creationId xmlns:a16="http://schemas.microsoft.com/office/drawing/2014/main" id="{0AF80932-891C-457E-9E2B-606DA4BD95CC}"/>
              </a:ext>
            </a:extLst>
          </p:cNvPr>
          <p:cNvCxnSpPr>
            <a:cxnSpLocks/>
          </p:cNvCxnSpPr>
          <p:nvPr/>
        </p:nvCxnSpPr>
        <p:spPr>
          <a:xfrm flipH="1">
            <a:off x="2297803" y="2161309"/>
            <a:ext cx="5045107" cy="250211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0F8D183-35E6-4BA7-82E6-37BF501E82A1}"/>
              </a:ext>
            </a:extLst>
          </p:cNvPr>
          <p:cNvCxnSpPr>
            <a:cxnSpLocks/>
          </p:cNvCxnSpPr>
          <p:nvPr/>
        </p:nvCxnSpPr>
        <p:spPr>
          <a:xfrm flipH="1">
            <a:off x="3395903" y="2161309"/>
            <a:ext cx="3947007" cy="249381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0453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22D56-6A95-4E43-917F-FDC5CF553C0E}"/>
              </a:ext>
            </a:extLst>
          </p:cNvPr>
          <p:cNvSpPr>
            <a:spLocks noGrp="1"/>
          </p:cNvSpPr>
          <p:nvPr>
            <p:ph type="title"/>
          </p:nvPr>
        </p:nvSpPr>
        <p:spPr/>
        <p:txBody>
          <a:bodyPr/>
          <a:lstStyle/>
          <a:p>
            <a:r>
              <a:rPr lang="en-US" dirty="0"/>
              <a:t>What is expected in the blanked symbol?</a:t>
            </a:r>
          </a:p>
        </p:txBody>
      </p:sp>
      <p:sp>
        <p:nvSpPr>
          <p:cNvPr id="3" name="Content Placeholder 2">
            <a:extLst>
              <a:ext uri="{FF2B5EF4-FFF2-40B4-BE49-F238E27FC236}">
                <a16:creationId xmlns:a16="http://schemas.microsoft.com/office/drawing/2014/main" id="{5CFB896F-44E6-4AD8-8D77-844AE3802BAE}"/>
              </a:ext>
            </a:extLst>
          </p:cNvPr>
          <p:cNvSpPr>
            <a:spLocks noGrp="1"/>
          </p:cNvSpPr>
          <p:nvPr>
            <p:ph idx="1"/>
          </p:nvPr>
        </p:nvSpPr>
        <p:spPr>
          <a:xfrm>
            <a:off x="838200" y="1825625"/>
            <a:ext cx="10885098" cy="4351338"/>
          </a:xfrm>
        </p:spPr>
        <p:txBody>
          <a:bodyPr/>
          <a:lstStyle/>
          <a:p>
            <a:r>
              <a:rPr lang="en-US" dirty="0"/>
              <a:t>Will the </a:t>
            </a:r>
            <a:r>
              <a:rPr lang="en-US" dirty="0" err="1"/>
              <a:t>gNB</a:t>
            </a:r>
            <a:r>
              <a:rPr lang="en-US" dirty="0"/>
              <a:t> schedule a transmission in the blanked symbol? </a:t>
            </a:r>
          </a:p>
          <a:p>
            <a:endParaRPr lang="en-US" dirty="0"/>
          </a:p>
          <a:p>
            <a:r>
              <a:rPr lang="en-US" dirty="0"/>
              <a:t>Expected EU behavior?</a:t>
            </a:r>
          </a:p>
          <a:p>
            <a:pPr lvl="1"/>
            <a:r>
              <a:rPr lang="en-US" dirty="0"/>
              <a:t>If scheduled to transmit in the blanked symbol:</a:t>
            </a:r>
          </a:p>
          <a:p>
            <a:pPr lvl="2"/>
            <a:r>
              <a:rPr lang="en-US" dirty="0"/>
              <a:t>Should the UE not transmit anything? </a:t>
            </a:r>
          </a:p>
          <a:p>
            <a:pPr lvl="2"/>
            <a:r>
              <a:rPr lang="en-US" dirty="0"/>
              <a:t>Should the UE still transmit with both the transient periods inside that symbol?</a:t>
            </a:r>
          </a:p>
          <a:p>
            <a:pPr lvl="1"/>
            <a:endParaRPr lang="en-US" dirty="0"/>
          </a:p>
          <a:p>
            <a:r>
              <a:rPr lang="en-US" dirty="0"/>
              <a:t>Expected </a:t>
            </a:r>
            <a:r>
              <a:rPr lang="en-US" dirty="0" err="1"/>
              <a:t>gNB</a:t>
            </a:r>
            <a:r>
              <a:rPr lang="en-US" dirty="0"/>
              <a:t> behavior is unknown</a:t>
            </a:r>
          </a:p>
        </p:txBody>
      </p:sp>
    </p:spTree>
    <p:extLst>
      <p:ext uri="{BB962C8B-B14F-4D97-AF65-F5344CB8AC3E}">
        <p14:creationId xmlns:p14="http://schemas.microsoft.com/office/powerpoint/2010/main" val="1454463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1348D0-D876-4509-9719-CDE97B78B2FE}"/>
              </a:ext>
            </a:extLst>
          </p:cNvPr>
          <p:cNvSpPr txBox="1"/>
          <p:nvPr/>
        </p:nvSpPr>
        <p:spPr>
          <a:xfrm>
            <a:off x="1606859" y="2823099"/>
            <a:ext cx="8923918" cy="523220"/>
          </a:xfrm>
          <a:prstGeom prst="rect">
            <a:avLst/>
          </a:prstGeom>
          <a:noFill/>
        </p:spPr>
        <p:txBody>
          <a:bodyPr wrap="none" rtlCol="0">
            <a:spAutoFit/>
          </a:bodyPr>
          <a:lstStyle/>
          <a:p>
            <a:r>
              <a:rPr lang="en-US" sz="2800" dirty="0">
                <a:solidFill>
                  <a:schemeClr val="accent5">
                    <a:lumMod val="75000"/>
                  </a:schemeClr>
                </a:solidFill>
              </a:rPr>
              <a:t>2 symbol sub-slot with frequency hopping between symbols</a:t>
            </a:r>
          </a:p>
        </p:txBody>
      </p:sp>
    </p:spTree>
    <p:extLst>
      <p:ext uri="{BB962C8B-B14F-4D97-AF65-F5344CB8AC3E}">
        <p14:creationId xmlns:p14="http://schemas.microsoft.com/office/powerpoint/2010/main" val="2917497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0F7F12-C612-4C05-9479-DD9DBDD0C2CF}"/>
              </a:ext>
            </a:extLst>
          </p:cNvPr>
          <p:cNvSpPr/>
          <p:nvPr/>
        </p:nvSpPr>
        <p:spPr>
          <a:xfrm>
            <a:off x="2072082" y="1699446"/>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5" name="Rectangle 4">
            <a:extLst>
              <a:ext uri="{FF2B5EF4-FFF2-40B4-BE49-F238E27FC236}">
                <a16:creationId xmlns:a16="http://schemas.microsoft.com/office/drawing/2014/main" id="{A8E311F4-48A5-4AB9-83BC-5E6FD31F093C}"/>
              </a:ext>
            </a:extLst>
          </p:cNvPr>
          <p:cNvSpPr/>
          <p:nvPr/>
        </p:nvSpPr>
        <p:spPr>
          <a:xfrm>
            <a:off x="3087148" y="1699446"/>
            <a:ext cx="964733" cy="38589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7" name="Rectangle 6">
            <a:extLst>
              <a:ext uri="{FF2B5EF4-FFF2-40B4-BE49-F238E27FC236}">
                <a16:creationId xmlns:a16="http://schemas.microsoft.com/office/drawing/2014/main" id="{4CCC846B-685B-48F2-88F3-397B486F8BA1}"/>
              </a:ext>
            </a:extLst>
          </p:cNvPr>
          <p:cNvSpPr/>
          <p:nvPr/>
        </p:nvSpPr>
        <p:spPr>
          <a:xfrm>
            <a:off x="4060270" y="1284299"/>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8" name="TextBox 7">
            <a:extLst>
              <a:ext uri="{FF2B5EF4-FFF2-40B4-BE49-F238E27FC236}">
                <a16:creationId xmlns:a16="http://schemas.microsoft.com/office/drawing/2014/main" id="{8CD67D9D-0CAF-4E5A-8E3E-4D39A7650B11}"/>
              </a:ext>
            </a:extLst>
          </p:cNvPr>
          <p:cNvSpPr txBox="1"/>
          <p:nvPr/>
        </p:nvSpPr>
        <p:spPr>
          <a:xfrm>
            <a:off x="2676088" y="1380556"/>
            <a:ext cx="1023229" cy="369332"/>
          </a:xfrm>
          <a:prstGeom prst="rect">
            <a:avLst/>
          </a:prstGeom>
          <a:noFill/>
        </p:spPr>
        <p:txBody>
          <a:bodyPr wrap="none" rtlCol="0">
            <a:spAutoFit/>
          </a:bodyPr>
          <a:lstStyle/>
          <a:p>
            <a:r>
              <a:rPr lang="en-US" dirty="0"/>
              <a:t>Freq hop</a:t>
            </a:r>
          </a:p>
        </p:txBody>
      </p:sp>
      <p:cxnSp>
        <p:nvCxnSpPr>
          <p:cNvPr id="10" name="Straight Connector 9">
            <a:extLst>
              <a:ext uri="{FF2B5EF4-FFF2-40B4-BE49-F238E27FC236}">
                <a16:creationId xmlns:a16="http://schemas.microsoft.com/office/drawing/2014/main" id="{30FF506D-54DF-431B-884D-2592414FEDE5}"/>
              </a:ext>
            </a:extLst>
          </p:cNvPr>
          <p:cNvCxnSpPr/>
          <p:nvPr/>
        </p:nvCxnSpPr>
        <p:spPr>
          <a:xfrm>
            <a:off x="3850547"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477813B7-AA9A-478D-A0B8-D2C33EA011FD}"/>
              </a:ext>
            </a:extLst>
          </p:cNvPr>
          <p:cNvCxnSpPr/>
          <p:nvPr/>
        </p:nvCxnSpPr>
        <p:spPr>
          <a:xfrm>
            <a:off x="4229450"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14" name="Straight Connector 13">
            <a:extLst>
              <a:ext uri="{FF2B5EF4-FFF2-40B4-BE49-F238E27FC236}">
                <a16:creationId xmlns:a16="http://schemas.microsoft.com/office/drawing/2014/main" id="{3F4C26BD-4C2C-4BD3-A4EF-5F8CEFB47FF2}"/>
              </a:ext>
            </a:extLst>
          </p:cNvPr>
          <p:cNvCxnSpPr/>
          <p:nvPr/>
        </p:nvCxnSpPr>
        <p:spPr>
          <a:xfrm>
            <a:off x="2903989"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5" name="Straight Connector 14">
            <a:extLst>
              <a:ext uri="{FF2B5EF4-FFF2-40B4-BE49-F238E27FC236}">
                <a16:creationId xmlns:a16="http://schemas.microsoft.com/office/drawing/2014/main" id="{A6C584F7-B474-421F-9401-66733A28F0CD}"/>
              </a:ext>
            </a:extLst>
          </p:cNvPr>
          <p:cNvCxnSpPr/>
          <p:nvPr/>
        </p:nvCxnSpPr>
        <p:spPr>
          <a:xfrm>
            <a:off x="3282892"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sp>
        <p:nvSpPr>
          <p:cNvPr id="31" name="TextBox 30">
            <a:extLst>
              <a:ext uri="{FF2B5EF4-FFF2-40B4-BE49-F238E27FC236}">
                <a16:creationId xmlns:a16="http://schemas.microsoft.com/office/drawing/2014/main" id="{7D5990BB-4AF2-456F-9B11-2070751B7129}"/>
              </a:ext>
            </a:extLst>
          </p:cNvPr>
          <p:cNvSpPr txBox="1"/>
          <p:nvPr/>
        </p:nvSpPr>
        <p:spPr>
          <a:xfrm>
            <a:off x="5774195" y="1140684"/>
            <a:ext cx="6350466" cy="4801314"/>
          </a:xfrm>
          <a:prstGeom prst="rect">
            <a:avLst/>
          </a:prstGeom>
          <a:noFill/>
        </p:spPr>
        <p:txBody>
          <a:bodyPr wrap="square" rtlCol="0">
            <a:spAutoFit/>
          </a:bodyPr>
          <a:lstStyle/>
          <a:p>
            <a:r>
              <a:rPr lang="en-US" dirty="0"/>
              <a:t>A case with:</a:t>
            </a:r>
          </a:p>
          <a:p>
            <a:pPr marL="342900" indent="-342900">
              <a:buAutoNum type="arabicPeriod"/>
            </a:pPr>
            <a:r>
              <a:rPr lang="en-US" dirty="0"/>
              <a:t>2 symbol sub-slot with </a:t>
            </a:r>
            <a:r>
              <a:rPr lang="en-US" dirty="0" err="1"/>
              <a:t>freq</a:t>
            </a:r>
            <a:r>
              <a:rPr lang="en-US" dirty="0"/>
              <a:t> hop</a:t>
            </a:r>
          </a:p>
          <a:p>
            <a:pPr marL="342900" indent="-342900">
              <a:buAutoNum type="arabicPeriod"/>
            </a:pPr>
            <a:r>
              <a:rPr lang="en-US" dirty="0"/>
              <a:t>OFF-ON for the sub-slot: no transmissions before it.</a:t>
            </a:r>
          </a:p>
          <a:p>
            <a:pPr marL="342900" indent="-342900">
              <a:buAutoNum type="arabicPeriod"/>
            </a:pPr>
            <a:r>
              <a:rPr lang="en-US" dirty="0"/>
              <a:t>Power change on one side of a sub-slot only</a:t>
            </a:r>
          </a:p>
          <a:p>
            <a:pPr marL="342900" indent="-342900">
              <a:buAutoNum type="arabicPeriod"/>
            </a:pPr>
            <a:endParaRPr lang="en-US" dirty="0"/>
          </a:p>
          <a:p>
            <a:pPr marL="342900" indent="-342900">
              <a:buAutoNum type="arabicPeriod"/>
            </a:pPr>
            <a:endParaRPr lang="en-US" dirty="0"/>
          </a:p>
          <a:p>
            <a:r>
              <a:rPr lang="en-US" dirty="0"/>
              <a:t>Outcome of the transient periods:</a:t>
            </a:r>
          </a:p>
          <a:p>
            <a:pPr marL="342900" indent="-342900">
              <a:buAutoNum type="arabicPeriod"/>
            </a:pPr>
            <a:r>
              <a:rPr lang="en-US" dirty="0"/>
              <a:t>Transient period will be in symbol A2</a:t>
            </a:r>
          </a:p>
          <a:p>
            <a:pPr marL="342900" indent="-342900">
              <a:buAutoNum type="arabicPeriod"/>
            </a:pPr>
            <a:r>
              <a:rPr lang="en-US" dirty="0"/>
              <a:t>If the transient period is completely in symbol A2 then it will be lost which will imply that entire symbol A1 and symbol A2 will be lost. </a:t>
            </a:r>
          </a:p>
          <a:p>
            <a:pPr marL="342900" indent="-342900">
              <a:buAutoNum type="arabicPeriod"/>
            </a:pPr>
            <a:endParaRPr lang="en-US" dirty="0"/>
          </a:p>
          <a:p>
            <a:r>
              <a:rPr lang="en-US" dirty="0"/>
              <a:t>Summary:</a:t>
            </a:r>
          </a:p>
          <a:p>
            <a:r>
              <a:rPr lang="en-US" dirty="0">
                <a:solidFill>
                  <a:srgbClr val="FF0000"/>
                </a:solidFill>
              </a:rPr>
              <a:t>The decision to place a transient period in one symbol on both sides will imply a back to back sub-slot with </a:t>
            </a:r>
            <a:r>
              <a:rPr lang="en-US" dirty="0" err="1">
                <a:solidFill>
                  <a:srgbClr val="FF0000"/>
                </a:solidFill>
              </a:rPr>
              <a:t>freq</a:t>
            </a:r>
            <a:r>
              <a:rPr lang="en-US" dirty="0">
                <a:solidFill>
                  <a:srgbClr val="FF0000"/>
                </a:solidFill>
              </a:rPr>
              <a:t> hop will not be supported for highest sub-carrier spacing for both FR1 and FR2</a:t>
            </a:r>
          </a:p>
          <a:p>
            <a:pPr marL="342900" indent="-342900">
              <a:buAutoNum type="arabicPeriod"/>
            </a:pPr>
            <a:endParaRPr lang="en-US" dirty="0"/>
          </a:p>
        </p:txBody>
      </p:sp>
      <p:sp>
        <p:nvSpPr>
          <p:cNvPr id="35" name="Rectangle 34">
            <a:extLst>
              <a:ext uri="{FF2B5EF4-FFF2-40B4-BE49-F238E27FC236}">
                <a16:creationId xmlns:a16="http://schemas.microsoft.com/office/drawing/2014/main" id="{1DA8F029-6660-4740-9CDF-8000660BDF39}"/>
              </a:ext>
            </a:extLst>
          </p:cNvPr>
          <p:cNvSpPr/>
          <p:nvPr/>
        </p:nvSpPr>
        <p:spPr>
          <a:xfrm>
            <a:off x="2072082" y="3843400"/>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36" name="Rectangle 35">
            <a:extLst>
              <a:ext uri="{FF2B5EF4-FFF2-40B4-BE49-F238E27FC236}">
                <a16:creationId xmlns:a16="http://schemas.microsoft.com/office/drawing/2014/main" id="{B62D3CF0-5E0E-49B3-967A-1D054560CB4A}"/>
              </a:ext>
            </a:extLst>
          </p:cNvPr>
          <p:cNvSpPr/>
          <p:nvPr/>
        </p:nvSpPr>
        <p:spPr>
          <a:xfrm>
            <a:off x="3087148" y="3843400"/>
            <a:ext cx="964733" cy="38589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38" name="Rectangle 37">
            <a:extLst>
              <a:ext uri="{FF2B5EF4-FFF2-40B4-BE49-F238E27FC236}">
                <a16:creationId xmlns:a16="http://schemas.microsoft.com/office/drawing/2014/main" id="{1E422B1E-52F6-4224-B46C-97D9E686E43E}"/>
              </a:ext>
            </a:extLst>
          </p:cNvPr>
          <p:cNvSpPr/>
          <p:nvPr/>
        </p:nvSpPr>
        <p:spPr>
          <a:xfrm>
            <a:off x="4060270" y="3411475"/>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39" name="TextBox 38">
            <a:extLst>
              <a:ext uri="{FF2B5EF4-FFF2-40B4-BE49-F238E27FC236}">
                <a16:creationId xmlns:a16="http://schemas.microsoft.com/office/drawing/2014/main" id="{B3AFA56E-CE93-481A-BFEF-BD975B7BF0FF}"/>
              </a:ext>
            </a:extLst>
          </p:cNvPr>
          <p:cNvSpPr txBox="1"/>
          <p:nvPr/>
        </p:nvSpPr>
        <p:spPr>
          <a:xfrm>
            <a:off x="2676088" y="3524510"/>
            <a:ext cx="1023229" cy="369332"/>
          </a:xfrm>
          <a:prstGeom prst="rect">
            <a:avLst/>
          </a:prstGeom>
          <a:noFill/>
        </p:spPr>
        <p:txBody>
          <a:bodyPr wrap="none" rtlCol="0">
            <a:spAutoFit/>
          </a:bodyPr>
          <a:lstStyle/>
          <a:p>
            <a:r>
              <a:rPr lang="en-US" dirty="0"/>
              <a:t>Freq hop</a:t>
            </a:r>
          </a:p>
        </p:txBody>
      </p:sp>
      <p:cxnSp>
        <p:nvCxnSpPr>
          <p:cNvPr id="40" name="Straight Connector 39">
            <a:extLst>
              <a:ext uri="{FF2B5EF4-FFF2-40B4-BE49-F238E27FC236}">
                <a16:creationId xmlns:a16="http://schemas.microsoft.com/office/drawing/2014/main" id="{467A3B76-6125-4123-8EF5-4E7C101CBF3E}"/>
              </a:ext>
            </a:extLst>
          </p:cNvPr>
          <p:cNvCxnSpPr/>
          <p:nvPr/>
        </p:nvCxnSpPr>
        <p:spPr>
          <a:xfrm>
            <a:off x="3397541" y="3155503"/>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41" name="Straight Connector 40">
            <a:extLst>
              <a:ext uri="{FF2B5EF4-FFF2-40B4-BE49-F238E27FC236}">
                <a16:creationId xmlns:a16="http://schemas.microsoft.com/office/drawing/2014/main" id="{EA740E31-3001-483F-A372-C6E197B3127A}"/>
              </a:ext>
            </a:extLst>
          </p:cNvPr>
          <p:cNvCxnSpPr/>
          <p:nvPr/>
        </p:nvCxnSpPr>
        <p:spPr>
          <a:xfrm>
            <a:off x="4051881" y="3155503"/>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44" name="Straight Connector 43">
            <a:extLst>
              <a:ext uri="{FF2B5EF4-FFF2-40B4-BE49-F238E27FC236}">
                <a16:creationId xmlns:a16="http://schemas.microsoft.com/office/drawing/2014/main" id="{74BAB6D9-D65A-46B0-A4C6-70702E4ED73D}"/>
              </a:ext>
            </a:extLst>
          </p:cNvPr>
          <p:cNvCxnSpPr/>
          <p:nvPr/>
        </p:nvCxnSpPr>
        <p:spPr>
          <a:xfrm>
            <a:off x="3087148" y="3155503"/>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5" name="Straight Connector 44">
            <a:extLst>
              <a:ext uri="{FF2B5EF4-FFF2-40B4-BE49-F238E27FC236}">
                <a16:creationId xmlns:a16="http://schemas.microsoft.com/office/drawing/2014/main" id="{4B5CE042-793A-4A63-9449-4F8B9C0F1CD7}"/>
              </a:ext>
            </a:extLst>
          </p:cNvPr>
          <p:cNvCxnSpPr/>
          <p:nvPr/>
        </p:nvCxnSpPr>
        <p:spPr>
          <a:xfrm>
            <a:off x="3710503" y="3155503"/>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7" name="Straight Connector 46">
            <a:extLst>
              <a:ext uri="{FF2B5EF4-FFF2-40B4-BE49-F238E27FC236}">
                <a16:creationId xmlns:a16="http://schemas.microsoft.com/office/drawing/2014/main" id="{A2D9D8DC-D610-42EB-AB84-53B3DB0130A8}"/>
              </a:ext>
            </a:extLst>
          </p:cNvPr>
          <p:cNvCxnSpPr/>
          <p:nvPr/>
        </p:nvCxnSpPr>
        <p:spPr>
          <a:xfrm flipH="1">
            <a:off x="1719743" y="1699446"/>
            <a:ext cx="352339" cy="385894"/>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F7639F5-1764-4C69-908E-9657E63DFFD0}"/>
              </a:ext>
            </a:extLst>
          </p:cNvPr>
          <p:cNvCxnSpPr/>
          <p:nvPr/>
        </p:nvCxnSpPr>
        <p:spPr>
          <a:xfrm flipH="1">
            <a:off x="1719743" y="3835118"/>
            <a:ext cx="352339" cy="385894"/>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A181570-187B-4FE3-8AB6-B8C710D3B7F4}"/>
              </a:ext>
            </a:extLst>
          </p:cNvPr>
          <p:cNvCxnSpPr/>
          <p:nvPr/>
        </p:nvCxnSpPr>
        <p:spPr>
          <a:xfrm>
            <a:off x="830510" y="2098030"/>
            <a:ext cx="48404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6037D8F-7D94-45D0-897F-20A2D3972DBF}"/>
              </a:ext>
            </a:extLst>
          </p:cNvPr>
          <p:cNvCxnSpPr/>
          <p:nvPr/>
        </p:nvCxnSpPr>
        <p:spPr>
          <a:xfrm>
            <a:off x="862668" y="4225206"/>
            <a:ext cx="4840448" cy="0"/>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E8BC0F13-2D08-4B69-84A5-08A9685252DB}"/>
              </a:ext>
            </a:extLst>
          </p:cNvPr>
          <p:cNvSpPr/>
          <p:nvPr/>
        </p:nvSpPr>
        <p:spPr>
          <a:xfrm>
            <a:off x="2072082" y="5750799"/>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53" name="Rectangle 52">
            <a:extLst>
              <a:ext uri="{FF2B5EF4-FFF2-40B4-BE49-F238E27FC236}">
                <a16:creationId xmlns:a16="http://schemas.microsoft.com/office/drawing/2014/main" id="{A06E66AD-CA43-4A9C-BE87-C4431DD26C00}"/>
              </a:ext>
            </a:extLst>
          </p:cNvPr>
          <p:cNvSpPr/>
          <p:nvPr/>
        </p:nvSpPr>
        <p:spPr>
          <a:xfrm>
            <a:off x="3087148" y="5750799"/>
            <a:ext cx="964733" cy="385894"/>
          </a:xfrm>
          <a:prstGeom prst="rect">
            <a:avLst/>
          </a:prstGeom>
          <a:solidFill>
            <a:srgbClr val="FFC000"/>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54" name="Rectangle 53">
            <a:extLst>
              <a:ext uri="{FF2B5EF4-FFF2-40B4-BE49-F238E27FC236}">
                <a16:creationId xmlns:a16="http://schemas.microsoft.com/office/drawing/2014/main" id="{A95795FD-59CC-4F02-8217-BC0A73D2240A}"/>
              </a:ext>
            </a:extLst>
          </p:cNvPr>
          <p:cNvSpPr/>
          <p:nvPr/>
        </p:nvSpPr>
        <p:spPr>
          <a:xfrm>
            <a:off x="4060270" y="5318874"/>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55" name="TextBox 54">
            <a:extLst>
              <a:ext uri="{FF2B5EF4-FFF2-40B4-BE49-F238E27FC236}">
                <a16:creationId xmlns:a16="http://schemas.microsoft.com/office/drawing/2014/main" id="{0F0F2021-C97C-4712-9279-18544CE07457}"/>
              </a:ext>
            </a:extLst>
          </p:cNvPr>
          <p:cNvSpPr txBox="1"/>
          <p:nvPr/>
        </p:nvSpPr>
        <p:spPr>
          <a:xfrm>
            <a:off x="2676088" y="5431909"/>
            <a:ext cx="1023229" cy="369332"/>
          </a:xfrm>
          <a:prstGeom prst="rect">
            <a:avLst/>
          </a:prstGeom>
          <a:noFill/>
        </p:spPr>
        <p:txBody>
          <a:bodyPr wrap="none" rtlCol="0">
            <a:spAutoFit/>
          </a:bodyPr>
          <a:lstStyle/>
          <a:p>
            <a:r>
              <a:rPr lang="en-US" dirty="0"/>
              <a:t>Freq hop</a:t>
            </a:r>
          </a:p>
        </p:txBody>
      </p:sp>
      <p:cxnSp>
        <p:nvCxnSpPr>
          <p:cNvPr id="60" name="Straight Connector 59">
            <a:extLst>
              <a:ext uri="{FF2B5EF4-FFF2-40B4-BE49-F238E27FC236}">
                <a16:creationId xmlns:a16="http://schemas.microsoft.com/office/drawing/2014/main" id="{399F3006-BA24-4B68-891A-7FBF0E84FAAE}"/>
              </a:ext>
            </a:extLst>
          </p:cNvPr>
          <p:cNvCxnSpPr/>
          <p:nvPr/>
        </p:nvCxnSpPr>
        <p:spPr>
          <a:xfrm flipH="1">
            <a:off x="1719743" y="5742517"/>
            <a:ext cx="352339" cy="385894"/>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15CC7D48-3DC2-4424-9109-4C78AAF5EE4A}"/>
              </a:ext>
            </a:extLst>
          </p:cNvPr>
          <p:cNvCxnSpPr/>
          <p:nvPr/>
        </p:nvCxnSpPr>
        <p:spPr>
          <a:xfrm>
            <a:off x="862668" y="6132605"/>
            <a:ext cx="48404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DE0714B-6823-42B7-930A-44980F8CFC81}"/>
              </a:ext>
            </a:extLst>
          </p:cNvPr>
          <p:cNvCxnSpPr>
            <a:cxnSpLocks/>
          </p:cNvCxnSpPr>
          <p:nvPr/>
        </p:nvCxnSpPr>
        <p:spPr>
          <a:xfrm>
            <a:off x="2066964" y="5760744"/>
            <a:ext cx="1020184" cy="36766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5D8A9A79-7561-48C7-BCD3-E89B4D0BE8CB}"/>
              </a:ext>
            </a:extLst>
          </p:cNvPr>
          <p:cNvCxnSpPr>
            <a:cxnSpLocks/>
          </p:cNvCxnSpPr>
          <p:nvPr/>
        </p:nvCxnSpPr>
        <p:spPr>
          <a:xfrm>
            <a:off x="3030931" y="5742517"/>
            <a:ext cx="1007443" cy="38791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D6ACE2C5-75D6-41C1-B2AD-FE530B4F2D7E}"/>
              </a:ext>
            </a:extLst>
          </p:cNvPr>
          <p:cNvCxnSpPr/>
          <p:nvPr/>
        </p:nvCxnSpPr>
        <p:spPr>
          <a:xfrm flipV="1">
            <a:off x="2072082" y="5750799"/>
            <a:ext cx="1015066" cy="37761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C149C329-32BB-449C-A6D1-6F524E7EEEB1}"/>
              </a:ext>
            </a:extLst>
          </p:cNvPr>
          <p:cNvCxnSpPr/>
          <p:nvPr/>
        </p:nvCxnSpPr>
        <p:spPr>
          <a:xfrm flipV="1">
            <a:off x="3133288" y="5760744"/>
            <a:ext cx="913475" cy="35110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524C7EFE-DC60-4A26-9634-F91978A0C89B}"/>
              </a:ext>
            </a:extLst>
          </p:cNvPr>
          <p:cNvSpPr>
            <a:spLocks noGrp="1"/>
          </p:cNvSpPr>
          <p:nvPr>
            <p:ph type="title"/>
          </p:nvPr>
        </p:nvSpPr>
        <p:spPr>
          <a:xfrm>
            <a:off x="838200" y="207087"/>
            <a:ext cx="10515600" cy="598145"/>
          </a:xfrm>
        </p:spPr>
        <p:txBody>
          <a:bodyPr>
            <a:normAutofit fontScale="90000"/>
          </a:bodyPr>
          <a:lstStyle/>
          <a:p>
            <a:r>
              <a:rPr lang="en-US" dirty="0"/>
              <a:t>Case 1: 2 symbol </a:t>
            </a:r>
            <a:r>
              <a:rPr lang="en-US" dirty="0" err="1"/>
              <a:t>subslot</a:t>
            </a:r>
            <a:r>
              <a:rPr lang="en-US" dirty="0"/>
              <a:t> with </a:t>
            </a:r>
            <a:r>
              <a:rPr lang="en-US" dirty="0" err="1"/>
              <a:t>freq</a:t>
            </a:r>
            <a:r>
              <a:rPr lang="en-US" dirty="0"/>
              <a:t> hop</a:t>
            </a:r>
          </a:p>
        </p:txBody>
      </p:sp>
    </p:spTree>
    <p:extLst>
      <p:ext uri="{BB962C8B-B14F-4D97-AF65-F5344CB8AC3E}">
        <p14:creationId xmlns:p14="http://schemas.microsoft.com/office/powerpoint/2010/main" val="448534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03598B2F-B367-4689-A62E-16EB993D6ECD}"/>
              </a:ext>
            </a:extLst>
          </p:cNvPr>
          <p:cNvSpPr/>
          <p:nvPr/>
        </p:nvSpPr>
        <p:spPr>
          <a:xfrm>
            <a:off x="2072082" y="1699446"/>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34" name="Rectangle 33">
            <a:extLst>
              <a:ext uri="{FF2B5EF4-FFF2-40B4-BE49-F238E27FC236}">
                <a16:creationId xmlns:a16="http://schemas.microsoft.com/office/drawing/2014/main" id="{64FFD1C8-4823-4440-97F4-F6DB73640766}"/>
              </a:ext>
            </a:extLst>
          </p:cNvPr>
          <p:cNvSpPr/>
          <p:nvPr/>
        </p:nvSpPr>
        <p:spPr>
          <a:xfrm>
            <a:off x="3087148" y="1699446"/>
            <a:ext cx="964733" cy="38589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35" name="Rectangle 34">
            <a:extLst>
              <a:ext uri="{FF2B5EF4-FFF2-40B4-BE49-F238E27FC236}">
                <a16:creationId xmlns:a16="http://schemas.microsoft.com/office/drawing/2014/main" id="{889A3F6E-CF6E-4339-A51B-D7E96527ADA7}"/>
              </a:ext>
            </a:extLst>
          </p:cNvPr>
          <p:cNvSpPr/>
          <p:nvPr/>
        </p:nvSpPr>
        <p:spPr>
          <a:xfrm>
            <a:off x="4060270" y="1284299"/>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36" name="TextBox 35">
            <a:extLst>
              <a:ext uri="{FF2B5EF4-FFF2-40B4-BE49-F238E27FC236}">
                <a16:creationId xmlns:a16="http://schemas.microsoft.com/office/drawing/2014/main" id="{F2CF6CF5-1C71-45C7-8E10-9A299E41AC5B}"/>
              </a:ext>
            </a:extLst>
          </p:cNvPr>
          <p:cNvSpPr txBox="1"/>
          <p:nvPr/>
        </p:nvSpPr>
        <p:spPr>
          <a:xfrm>
            <a:off x="2676088" y="1380556"/>
            <a:ext cx="1023229" cy="369332"/>
          </a:xfrm>
          <a:prstGeom prst="rect">
            <a:avLst/>
          </a:prstGeom>
          <a:noFill/>
        </p:spPr>
        <p:txBody>
          <a:bodyPr wrap="none" rtlCol="0">
            <a:spAutoFit/>
          </a:bodyPr>
          <a:lstStyle/>
          <a:p>
            <a:r>
              <a:rPr lang="en-US" dirty="0"/>
              <a:t>Freq hop</a:t>
            </a:r>
          </a:p>
        </p:txBody>
      </p:sp>
      <p:cxnSp>
        <p:nvCxnSpPr>
          <p:cNvPr id="37" name="Straight Connector 36">
            <a:extLst>
              <a:ext uri="{FF2B5EF4-FFF2-40B4-BE49-F238E27FC236}">
                <a16:creationId xmlns:a16="http://schemas.microsoft.com/office/drawing/2014/main" id="{327450E9-1B72-4700-9978-EB7343DE2B14}"/>
              </a:ext>
            </a:extLst>
          </p:cNvPr>
          <p:cNvCxnSpPr/>
          <p:nvPr/>
        </p:nvCxnSpPr>
        <p:spPr>
          <a:xfrm>
            <a:off x="3850547"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38" name="Straight Connector 37">
            <a:extLst>
              <a:ext uri="{FF2B5EF4-FFF2-40B4-BE49-F238E27FC236}">
                <a16:creationId xmlns:a16="http://schemas.microsoft.com/office/drawing/2014/main" id="{DA56EAD6-C98B-4A98-94A8-26583EEEF98A}"/>
              </a:ext>
            </a:extLst>
          </p:cNvPr>
          <p:cNvCxnSpPr/>
          <p:nvPr/>
        </p:nvCxnSpPr>
        <p:spPr>
          <a:xfrm>
            <a:off x="4229450" y="919270"/>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39" name="Straight Connector 38">
            <a:extLst>
              <a:ext uri="{FF2B5EF4-FFF2-40B4-BE49-F238E27FC236}">
                <a16:creationId xmlns:a16="http://schemas.microsoft.com/office/drawing/2014/main" id="{2C405CA1-73AE-4F38-B714-16816FF2936F}"/>
              </a:ext>
            </a:extLst>
          </p:cNvPr>
          <p:cNvCxnSpPr/>
          <p:nvPr/>
        </p:nvCxnSpPr>
        <p:spPr>
          <a:xfrm>
            <a:off x="2903989"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0" name="Straight Connector 39">
            <a:extLst>
              <a:ext uri="{FF2B5EF4-FFF2-40B4-BE49-F238E27FC236}">
                <a16:creationId xmlns:a16="http://schemas.microsoft.com/office/drawing/2014/main" id="{816A4431-4856-4024-9294-9CC57EF98DC2}"/>
              </a:ext>
            </a:extLst>
          </p:cNvPr>
          <p:cNvCxnSpPr/>
          <p:nvPr/>
        </p:nvCxnSpPr>
        <p:spPr>
          <a:xfrm>
            <a:off x="3282892" y="91926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51" name="Straight Connector 50">
            <a:extLst>
              <a:ext uri="{FF2B5EF4-FFF2-40B4-BE49-F238E27FC236}">
                <a16:creationId xmlns:a16="http://schemas.microsoft.com/office/drawing/2014/main" id="{89E4F204-979A-480B-A406-4010BE515E1D}"/>
              </a:ext>
            </a:extLst>
          </p:cNvPr>
          <p:cNvCxnSpPr>
            <a:cxnSpLocks/>
          </p:cNvCxnSpPr>
          <p:nvPr/>
        </p:nvCxnSpPr>
        <p:spPr>
          <a:xfrm>
            <a:off x="369116" y="2085340"/>
            <a:ext cx="5301842" cy="12690"/>
          </a:xfrm>
          <a:prstGeom prst="line">
            <a:avLst/>
          </a:prstGeom>
        </p:spPr>
        <p:style>
          <a:lnRef idx="1">
            <a:schemeClr val="accent1"/>
          </a:lnRef>
          <a:fillRef idx="0">
            <a:schemeClr val="accent1"/>
          </a:fillRef>
          <a:effectRef idx="0">
            <a:schemeClr val="accent1"/>
          </a:effectRef>
          <a:fontRef idx="minor">
            <a:schemeClr val="tx1"/>
          </a:fontRef>
        </p:style>
      </p:cxnSp>
      <p:sp>
        <p:nvSpPr>
          <p:cNvPr id="63" name="Rectangle 62">
            <a:extLst>
              <a:ext uri="{FF2B5EF4-FFF2-40B4-BE49-F238E27FC236}">
                <a16:creationId xmlns:a16="http://schemas.microsoft.com/office/drawing/2014/main" id="{9027D1A8-ACEA-4B73-B2E9-D59FC0E77C48}"/>
              </a:ext>
            </a:extLst>
          </p:cNvPr>
          <p:cNvSpPr/>
          <p:nvPr/>
        </p:nvSpPr>
        <p:spPr>
          <a:xfrm>
            <a:off x="1098960" y="1271609"/>
            <a:ext cx="964733" cy="813731"/>
          </a:xfrm>
          <a:prstGeom prst="rect">
            <a:avLst/>
          </a:prstGeom>
          <a:solidFill>
            <a:schemeClr val="bg1"/>
          </a:solidFill>
          <a:ln w="19050"/>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dirty="0"/>
              <a:t>Symbol 0</a:t>
            </a:r>
          </a:p>
        </p:txBody>
      </p:sp>
      <p:cxnSp>
        <p:nvCxnSpPr>
          <p:cNvPr id="64" name="Straight Connector 63">
            <a:extLst>
              <a:ext uri="{FF2B5EF4-FFF2-40B4-BE49-F238E27FC236}">
                <a16:creationId xmlns:a16="http://schemas.microsoft.com/office/drawing/2014/main" id="{A4274735-0D1F-4498-B7BF-C8504CAF2C02}"/>
              </a:ext>
            </a:extLst>
          </p:cNvPr>
          <p:cNvCxnSpPr/>
          <p:nvPr/>
        </p:nvCxnSpPr>
        <p:spPr>
          <a:xfrm>
            <a:off x="1881931" y="990576"/>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65" name="Straight Connector 64">
            <a:extLst>
              <a:ext uri="{FF2B5EF4-FFF2-40B4-BE49-F238E27FC236}">
                <a16:creationId xmlns:a16="http://schemas.microsoft.com/office/drawing/2014/main" id="{12BF645C-C4FF-4E23-B3C2-4E66E385CDFD}"/>
              </a:ext>
            </a:extLst>
          </p:cNvPr>
          <p:cNvCxnSpPr/>
          <p:nvPr/>
        </p:nvCxnSpPr>
        <p:spPr>
          <a:xfrm>
            <a:off x="2260834" y="990576"/>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67" name="Straight Connector 66">
            <a:extLst>
              <a:ext uri="{FF2B5EF4-FFF2-40B4-BE49-F238E27FC236}">
                <a16:creationId xmlns:a16="http://schemas.microsoft.com/office/drawing/2014/main" id="{0BF436D8-554B-405D-A293-C68465E8BC89}"/>
              </a:ext>
            </a:extLst>
          </p:cNvPr>
          <p:cNvCxnSpPr/>
          <p:nvPr/>
        </p:nvCxnSpPr>
        <p:spPr>
          <a:xfrm flipH="1">
            <a:off x="704675" y="1271609"/>
            <a:ext cx="394285"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F6A80783-1382-45ED-B60C-6F27208F00BC}"/>
              </a:ext>
            </a:extLst>
          </p:cNvPr>
          <p:cNvCxnSpPr/>
          <p:nvPr/>
        </p:nvCxnSpPr>
        <p:spPr>
          <a:xfrm>
            <a:off x="5025003" y="1284299"/>
            <a:ext cx="453008" cy="813731"/>
          </a:xfrm>
          <a:prstGeom prst="line">
            <a:avLst/>
          </a:prstGeom>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DFE2F803-A852-4F3F-A6BA-26F5C340A06F}"/>
              </a:ext>
            </a:extLst>
          </p:cNvPr>
          <p:cNvSpPr/>
          <p:nvPr/>
        </p:nvSpPr>
        <p:spPr>
          <a:xfrm>
            <a:off x="2072082" y="3654647"/>
            <a:ext cx="1061206" cy="385894"/>
          </a:xfrm>
          <a:prstGeom prst="rect">
            <a:avLst/>
          </a:prstGeom>
          <a:solidFill>
            <a:schemeClr val="bg1"/>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72" name="Rectangle 71">
            <a:extLst>
              <a:ext uri="{FF2B5EF4-FFF2-40B4-BE49-F238E27FC236}">
                <a16:creationId xmlns:a16="http://schemas.microsoft.com/office/drawing/2014/main" id="{0408D135-0D06-4B62-9A18-1684A78B8C2E}"/>
              </a:ext>
            </a:extLst>
          </p:cNvPr>
          <p:cNvSpPr/>
          <p:nvPr/>
        </p:nvSpPr>
        <p:spPr>
          <a:xfrm>
            <a:off x="3087148" y="3654647"/>
            <a:ext cx="964733" cy="38589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73" name="Rectangle 72">
            <a:extLst>
              <a:ext uri="{FF2B5EF4-FFF2-40B4-BE49-F238E27FC236}">
                <a16:creationId xmlns:a16="http://schemas.microsoft.com/office/drawing/2014/main" id="{1A398029-2816-4100-96FF-4FC46B20B494}"/>
              </a:ext>
            </a:extLst>
          </p:cNvPr>
          <p:cNvSpPr/>
          <p:nvPr/>
        </p:nvSpPr>
        <p:spPr>
          <a:xfrm>
            <a:off x="4060270" y="3239500"/>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74" name="TextBox 73">
            <a:extLst>
              <a:ext uri="{FF2B5EF4-FFF2-40B4-BE49-F238E27FC236}">
                <a16:creationId xmlns:a16="http://schemas.microsoft.com/office/drawing/2014/main" id="{E559B07A-8250-4841-A966-1763BE941EA8}"/>
              </a:ext>
            </a:extLst>
          </p:cNvPr>
          <p:cNvSpPr txBox="1"/>
          <p:nvPr/>
        </p:nvSpPr>
        <p:spPr>
          <a:xfrm>
            <a:off x="2676088" y="3335757"/>
            <a:ext cx="1023229" cy="369332"/>
          </a:xfrm>
          <a:prstGeom prst="rect">
            <a:avLst/>
          </a:prstGeom>
          <a:noFill/>
        </p:spPr>
        <p:txBody>
          <a:bodyPr wrap="none" rtlCol="0">
            <a:spAutoFit/>
          </a:bodyPr>
          <a:lstStyle/>
          <a:p>
            <a:r>
              <a:rPr lang="en-US" dirty="0"/>
              <a:t>Freq hop</a:t>
            </a:r>
          </a:p>
        </p:txBody>
      </p:sp>
      <p:cxnSp>
        <p:nvCxnSpPr>
          <p:cNvPr id="75" name="Straight Connector 74">
            <a:extLst>
              <a:ext uri="{FF2B5EF4-FFF2-40B4-BE49-F238E27FC236}">
                <a16:creationId xmlns:a16="http://schemas.microsoft.com/office/drawing/2014/main" id="{D60DB0F7-568C-41BB-8CA1-C63D40498269}"/>
              </a:ext>
            </a:extLst>
          </p:cNvPr>
          <p:cNvCxnSpPr/>
          <p:nvPr/>
        </p:nvCxnSpPr>
        <p:spPr>
          <a:xfrm>
            <a:off x="3850547" y="2874471"/>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6" name="Straight Connector 75">
            <a:extLst>
              <a:ext uri="{FF2B5EF4-FFF2-40B4-BE49-F238E27FC236}">
                <a16:creationId xmlns:a16="http://schemas.microsoft.com/office/drawing/2014/main" id="{993E699F-0EFC-4140-859A-5F1DFF7B8279}"/>
              </a:ext>
            </a:extLst>
          </p:cNvPr>
          <p:cNvCxnSpPr/>
          <p:nvPr/>
        </p:nvCxnSpPr>
        <p:spPr>
          <a:xfrm>
            <a:off x="4229450" y="2874471"/>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77" name="Straight Connector 76">
            <a:extLst>
              <a:ext uri="{FF2B5EF4-FFF2-40B4-BE49-F238E27FC236}">
                <a16:creationId xmlns:a16="http://schemas.microsoft.com/office/drawing/2014/main" id="{1F4CFF8F-D80E-4B00-B4EF-5750552A6B2B}"/>
              </a:ext>
            </a:extLst>
          </p:cNvPr>
          <p:cNvCxnSpPr/>
          <p:nvPr/>
        </p:nvCxnSpPr>
        <p:spPr>
          <a:xfrm>
            <a:off x="2518095" y="2945777"/>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78" name="Straight Connector 77">
            <a:extLst>
              <a:ext uri="{FF2B5EF4-FFF2-40B4-BE49-F238E27FC236}">
                <a16:creationId xmlns:a16="http://schemas.microsoft.com/office/drawing/2014/main" id="{B57DB578-4192-4C24-BAF1-59518384651D}"/>
              </a:ext>
            </a:extLst>
          </p:cNvPr>
          <p:cNvCxnSpPr/>
          <p:nvPr/>
        </p:nvCxnSpPr>
        <p:spPr>
          <a:xfrm>
            <a:off x="3089945" y="2949971"/>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79" name="Straight Connector 78">
            <a:extLst>
              <a:ext uri="{FF2B5EF4-FFF2-40B4-BE49-F238E27FC236}">
                <a16:creationId xmlns:a16="http://schemas.microsoft.com/office/drawing/2014/main" id="{DED3E880-521F-4234-809C-4FDB6A4B65EA}"/>
              </a:ext>
            </a:extLst>
          </p:cNvPr>
          <p:cNvCxnSpPr>
            <a:cxnSpLocks/>
          </p:cNvCxnSpPr>
          <p:nvPr/>
        </p:nvCxnSpPr>
        <p:spPr>
          <a:xfrm>
            <a:off x="369116" y="4040541"/>
            <a:ext cx="5301842" cy="12690"/>
          </a:xfrm>
          <a:prstGeom prst="line">
            <a:avLst/>
          </a:prstGeom>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2EBF8C4D-06C5-4613-9ACC-2FBF67E1C3AC}"/>
              </a:ext>
            </a:extLst>
          </p:cNvPr>
          <p:cNvSpPr/>
          <p:nvPr/>
        </p:nvSpPr>
        <p:spPr>
          <a:xfrm>
            <a:off x="1098960" y="3226810"/>
            <a:ext cx="964733" cy="813731"/>
          </a:xfrm>
          <a:prstGeom prst="rect">
            <a:avLst/>
          </a:prstGeom>
          <a:solidFill>
            <a:schemeClr val="bg1"/>
          </a:solidFill>
          <a:ln w="19050"/>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dirty="0"/>
              <a:t>Symbol 0</a:t>
            </a:r>
          </a:p>
        </p:txBody>
      </p:sp>
      <p:cxnSp>
        <p:nvCxnSpPr>
          <p:cNvPr id="81" name="Straight Connector 80">
            <a:extLst>
              <a:ext uri="{FF2B5EF4-FFF2-40B4-BE49-F238E27FC236}">
                <a16:creationId xmlns:a16="http://schemas.microsoft.com/office/drawing/2014/main" id="{734E50E1-5E0E-4E85-8991-A43A5B1C6E57}"/>
              </a:ext>
            </a:extLst>
          </p:cNvPr>
          <p:cNvCxnSpPr/>
          <p:nvPr/>
        </p:nvCxnSpPr>
        <p:spPr>
          <a:xfrm>
            <a:off x="2074878" y="2945777"/>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2" name="Straight Connector 81">
            <a:extLst>
              <a:ext uri="{FF2B5EF4-FFF2-40B4-BE49-F238E27FC236}">
                <a16:creationId xmlns:a16="http://schemas.microsoft.com/office/drawing/2014/main" id="{BA1C803F-6877-4F93-AE4D-256F68B638D6}"/>
              </a:ext>
            </a:extLst>
          </p:cNvPr>
          <p:cNvCxnSpPr/>
          <p:nvPr/>
        </p:nvCxnSpPr>
        <p:spPr>
          <a:xfrm>
            <a:off x="2761376" y="2945777"/>
            <a:ext cx="0" cy="1803633"/>
          </a:xfrm>
          <a:prstGeom prst="line">
            <a:avLst/>
          </a:prstGeom>
          <a:ln/>
        </p:spPr>
        <p:style>
          <a:lnRef idx="1">
            <a:schemeClr val="accent6"/>
          </a:lnRef>
          <a:fillRef idx="0">
            <a:schemeClr val="accent6"/>
          </a:fillRef>
          <a:effectRef idx="0">
            <a:schemeClr val="accent6"/>
          </a:effectRef>
          <a:fontRef idx="minor">
            <a:schemeClr val="tx1"/>
          </a:fontRef>
        </p:style>
      </p:cxnSp>
      <p:cxnSp>
        <p:nvCxnSpPr>
          <p:cNvPr id="83" name="Straight Connector 82">
            <a:extLst>
              <a:ext uri="{FF2B5EF4-FFF2-40B4-BE49-F238E27FC236}">
                <a16:creationId xmlns:a16="http://schemas.microsoft.com/office/drawing/2014/main" id="{FBE6964C-3F7D-4DDD-93E1-6E45560775FB}"/>
              </a:ext>
            </a:extLst>
          </p:cNvPr>
          <p:cNvCxnSpPr/>
          <p:nvPr/>
        </p:nvCxnSpPr>
        <p:spPr>
          <a:xfrm flipH="1">
            <a:off x="704675" y="3226810"/>
            <a:ext cx="394285"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A240DFF2-83CE-44FF-8887-507D51239D00}"/>
              </a:ext>
            </a:extLst>
          </p:cNvPr>
          <p:cNvCxnSpPr/>
          <p:nvPr/>
        </p:nvCxnSpPr>
        <p:spPr>
          <a:xfrm>
            <a:off x="5025003" y="3239500"/>
            <a:ext cx="453008" cy="813731"/>
          </a:xfrm>
          <a:prstGeom prst="line">
            <a:avLst/>
          </a:prstGeom>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FF077A30-596B-496C-9951-3B869AE906EE}"/>
              </a:ext>
            </a:extLst>
          </p:cNvPr>
          <p:cNvSpPr/>
          <p:nvPr/>
        </p:nvSpPr>
        <p:spPr>
          <a:xfrm>
            <a:off x="2072082" y="5575618"/>
            <a:ext cx="1061206" cy="385894"/>
          </a:xfrm>
          <a:prstGeom prst="rect">
            <a:avLst/>
          </a:prstGeom>
          <a:solidFill>
            <a:srgbClr val="FFC000"/>
          </a:solidFill>
          <a:ln w="19050">
            <a:solidFill>
              <a:srgbClr val="FF0000"/>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t>Symbol A1</a:t>
            </a:r>
          </a:p>
        </p:txBody>
      </p:sp>
      <p:sp>
        <p:nvSpPr>
          <p:cNvPr id="86" name="Rectangle 85">
            <a:extLst>
              <a:ext uri="{FF2B5EF4-FFF2-40B4-BE49-F238E27FC236}">
                <a16:creationId xmlns:a16="http://schemas.microsoft.com/office/drawing/2014/main" id="{094717AF-BDC8-41B8-98AA-26312293C2BE}"/>
              </a:ext>
            </a:extLst>
          </p:cNvPr>
          <p:cNvSpPr/>
          <p:nvPr/>
        </p:nvSpPr>
        <p:spPr>
          <a:xfrm>
            <a:off x="3087148" y="5575618"/>
            <a:ext cx="964733" cy="385894"/>
          </a:xfrm>
          <a:prstGeom prst="rect">
            <a:avLst/>
          </a:prstGeom>
          <a:solidFill>
            <a:schemeClr val="bg1"/>
          </a:solidFill>
          <a:ln w="1905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a:t>Symbol A2</a:t>
            </a:r>
          </a:p>
        </p:txBody>
      </p:sp>
      <p:sp>
        <p:nvSpPr>
          <p:cNvPr id="87" name="Rectangle 86">
            <a:extLst>
              <a:ext uri="{FF2B5EF4-FFF2-40B4-BE49-F238E27FC236}">
                <a16:creationId xmlns:a16="http://schemas.microsoft.com/office/drawing/2014/main" id="{53A1854B-FBDE-4FFB-B599-F0FA2E9637F0}"/>
              </a:ext>
            </a:extLst>
          </p:cNvPr>
          <p:cNvSpPr/>
          <p:nvPr/>
        </p:nvSpPr>
        <p:spPr>
          <a:xfrm>
            <a:off x="4060270" y="5160471"/>
            <a:ext cx="964733" cy="813731"/>
          </a:xfrm>
          <a:prstGeom prst="rect">
            <a:avLst/>
          </a:prstGeom>
          <a:solidFill>
            <a:schemeClr val="bg1"/>
          </a:solidFill>
          <a:ln w="19050"/>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600" dirty="0"/>
              <a:t>Symbol 3</a:t>
            </a:r>
          </a:p>
        </p:txBody>
      </p:sp>
      <p:sp>
        <p:nvSpPr>
          <p:cNvPr id="88" name="TextBox 87">
            <a:extLst>
              <a:ext uri="{FF2B5EF4-FFF2-40B4-BE49-F238E27FC236}">
                <a16:creationId xmlns:a16="http://schemas.microsoft.com/office/drawing/2014/main" id="{A26EA980-6F9E-445D-88B0-BD6943F404AC}"/>
              </a:ext>
            </a:extLst>
          </p:cNvPr>
          <p:cNvSpPr txBox="1"/>
          <p:nvPr/>
        </p:nvSpPr>
        <p:spPr>
          <a:xfrm>
            <a:off x="2676088" y="5256728"/>
            <a:ext cx="1023229" cy="369332"/>
          </a:xfrm>
          <a:prstGeom prst="rect">
            <a:avLst/>
          </a:prstGeom>
          <a:noFill/>
        </p:spPr>
        <p:txBody>
          <a:bodyPr wrap="none" rtlCol="0">
            <a:spAutoFit/>
          </a:bodyPr>
          <a:lstStyle/>
          <a:p>
            <a:r>
              <a:rPr lang="en-US" dirty="0"/>
              <a:t>Freq hop</a:t>
            </a:r>
          </a:p>
        </p:txBody>
      </p:sp>
      <p:cxnSp>
        <p:nvCxnSpPr>
          <p:cNvPr id="89" name="Straight Connector 88">
            <a:extLst>
              <a:ext uri="{FF2B5EF4-FFF2-40B4-BE49-F238E27FC236}">
                <a16:creationId xmlns:a16="http://schemas.microsoft.com/office/drawing/2014/main" id="{47600FD1-3F38-4EF4-82AD-84E8ABE3EE14}"/>
              </a:ext>
            </a:extLst>
          </p:cNvPr>
          <p:cNvCxnSpPr/>
          <p:nvPr/>
        </p:nvCxnSpPr>
        <p:spPr>
          <a:xfrm>
            <a:off x="3850547" y="4795442"/>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90" name="Straight Connector 89">
            <a:extLst>
              <a:ext uri="{FF2B5EF4-FFF2-40B4-BE49-F238E27FC236}">
                <a16:creationId xmlns:a16="http://schemas.microsoft.com/office/drawing/2014/main" id="{699EA7DD-0DD4-4BEA-8CF6-0FBD50AC8960}"/>
              </a:ext>
            </a:extLst>
          </p:cNvPr>
          <p:cNvCxnSpPr/>
          <p:nvPr/>
        </p:nvCxnSpPr>
        <p:spPr>
          <a:xfrm>
            <a:off x="4229450" y="4795442"/>
            <a:ext cx="0" cy="1803633"/>
          </a:xfrm>
          <a:prstGeom prst="line">
            <a:avLst/>
          </a:prstGeom>
          <a:ln/>
        </p:spPr>
        <p:style>
          <a:lnRef idx="1">
            <a:schemeClr val="accent4"/>
          </a:lnRef>
          <a:fillRef idx="0">
            <a:schemeClr val="accent4"/>
          </a:fillRef>
          <a:effectRef idx="0">
            <a:schemeClr val="accent4"/>
          </a:effectRef>
          <a:fontRef idx="minor">
            <a:schemeClr val="tx1"/>
          </a:fontRef>
        </p:style>
      </p:cxnSp>
      <p:cxnSp>
        <p:nvCxnSpPr>
          <p:cNvPr id="93" name="Straight Connector 92">
            <a:extLst>
              <a:ext uri="{FF2B5EF4-FFF2-40B4-BE49-F238E27FC236}">
                <a16:creationId xmlns:a16="http://schemas.microsoft.com/office/drawing/2014/main" id="{88C87D3E-9D19-4487-B263-06B248011AC2}"/>
              </a:ext>
            </a:extLst>
          </p:cNvPr>
          <p:cNvCxnSpPr>
            <a:cxnSpLocks/>
          </p:cNvCxnSpPr>
          <p:nvPr/>
        </p:nvCxnSpPr>
        <p:spPr>
          <a:xfrm>
            <a:off x="369116" y="5961512"/>
            <a:ext cx="5301842" cy="12690"/>
          </a:xfrm>
          <a:prstGeom prst="line">
            <a:avLst/>
          </a:prstGeom>
        </p:spPr>
        <p:style>
          <a:lnRef idx="1">
            <a:schemeClr val="accent1"/>
          </a:lnRef>
          <a:fillRef idx="0">
            <a:schemeClr val="accent1"/>
          </a:fillRef>
          <a:effectRef idx="0">
            <a:schemeClr val="accent1"/>
          </a:effectRef>
          <a:fontRef idx="minor">
            <a:schemeClr val="tx1"/>
          </a:fontRef>
        </p:style>
      </p:cxnSp>
      <p:sp>
        <p:nvSpPr>
          <p:cNvPr id="94" name="Rectangle 93">
            <a:extLst>
              <a:ext uri="{FF2B5EF4-FFF2-40B4-BE49-F238E27FC236}">
                <a16:creationId xmlns:a16="http://schemas.microsoft.com/office/drawing/2014/main" id="{E5215988-5F91-4049-84DD-F99072E73245}"/>
              </a:ext>
            </a:extLst>
          </p:cNvPr>
          <p:cNvSpPr/>
          <p:nvPr/>
        </p:nvSpPr>
        <p:spPr>
          <a:xfrm>
            <a:off x="1098960" y="5147781"/>
            <a:ext cx="964733" cy="813731"/>
          </a:xfrm>
          <a:prstGeom prst="rect">
            <a:avLst/>
          </a:prstGeom>
          <a:solidFill>
            <a:schemeClr val="bg1"/>
          </a:solidFill>
          <a:ln w="19050"/>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dirty="0"/>
              <a:t>Symbol 0</a:t>
            </a:r>
          </a:p>
        </p:txBody>
      </p:sp>
      <p:cxnSp>
        <p:nvCxnSpPr>
          <p:cNvPr id="97" name="Straight Connector 96">
            <a:extLst>
              <a:ext uri="{FF2B5EF4-FFF2-40B4-BE49-F238E27FC236}">
                <a16:creationId xmlns:a16="http://schemas.microsoft.com/office/drawing/2014/main" id="{923FEF90-2F32-486A-B2BA-A985A4836EC3}"/>
              </a:ext>
            </a:extLst>
          </p:cNvPr>
          <p:cNvCxnSpPr/>
          <p:nvPr/>
        </p:nvCxnSpPr>
        <p:spPr>
          <a:xfrm flipH="1">
            <a:off x="704675" y="5147781"/>
            <a:ext cx="394285"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104E05EE-8FC8-4570-A9C4-D1AE89590192}"/>
              </a:ext>
            </a:extLst>
          </p:cNvPr>
          <p:cNvCxnSpPr/>
          <p:nvPr/>
        </p:nvCxnSpPr>
        <p:spPr>
          <a:xfrm>
            <a:off x="5025003" y="5160471"/>
            <a:ext cx="453008" cy="8137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8E1F470B-2936-42D5-9551-0C2BD47D4FC0}"/>
              </a:ext>
            </a:extLst>
          </p:cNvPr>
          <p:cNvCxnSpPr/>
          <p:nvPr/>
        </p:nvCxnSpPr>
        <p:spPr>
          <a:xfrm>
            <a:off x="2072082" y="5575618"/>
            <a:ext cx="1015066" cy="3858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07F8A929-698F-4D74-8E45-8EE2D4155068}"/>
              </a:ext>
            </a:extLst>
          </p:cNvPr>
          <p:cNvCxnSpPr/>
          <p:nvPr/>
        </p:nvCxnSpPr>
        <p:spPr>
          <a:xfrm flipV="1">
            <a:off x="2092940" y="5605545"/>
            <a:ext cx="962055" cy="37750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9883B84-7035-4C36-8D30-8E38F724721B}"/>
              </a:ext>
            </a:extLst>
          </p:cNvPr>
          <p:cNvCxnSpPr>
            <a:cxnSpLocks/>
          </p:cNvCxnSpPr>
          <p:nvPr/>
        </p:nvCxnSpPr>
        <p:spPr>
          <a:xfrm>
            <a:off x="3020682" y="5562928"/>
            <a:ext cx="1031199" cy="3899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5290CD09-ED10-4FC4-A31E-4B53F87CD13B}"/>
              </a:ext>
            </a:extLst>
          </p:cNvPr>
          <p:cNvCxnSpPr>
            <a:cxnSpLocks/>
          </p:cNvCxnSpPr>
          <p:nvPr/>
        </p:nvCxnSpPr>
        <p:spPr>
          <a:xfrm flipV="1">
            <a:off x="3139494" y="5567337"/>
            <a:ext cx="926982" cy="39417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EEE63D3C-0C98-416C-B71A-77C9BBAF94A4}"/>
              </a:ext>
            </a:extLst>
          </p:cNvPr>
          <p:cNvSpPr txBox="1"/>
          <p:nvPr/>
        </p:nvSpPr>
        <p:spPr>
          <a:xfrm>
            <a:off x="5774195" y="1140684"/>
            <a:ext cx="6350466" cy="4801314"/>
          </a:xfrm>
          <a:prstGeom prst="rect">
            <a:avLst/>
          </a:prstGeom>
          <a:noFill/>
        </p:spPr>
        <p:txBody>
          <a:bodyPr wrap="square" rtlCol="0">
            <a:spAutoFit/>
          </a:bodyPr>
          <a:lstStyle/>
          <a:p>
            <a:r>
              <a:rPr lang="en-US" dirty="0"/>
              <a:t>A case with:</a:t>
            </a:r>
          </a:p>
          <a:p>
            <a:pPr marL="342900" indent="-342900">
              <a:buAutoNum type="arabicPeriod"/>
            </a:pPr>
            <a:r>
              <a:rPr lang="en-US" dirty="0"/>
              <a:t>2 symbol sub-slot with </a:t>
            </a:r>
            <a:r>
              <a:rPr lang="en-US" dirty="0" err="1"/>
              <a:t>freq</a:t>
            </a:r>
            <a:r>
              <a:rPr lang="en-US" dirty="0"/>
              <a:t> hop</a:t>
            </a:r>
          </a:p>
          <a:p>
            <a:pPr marL="342900" indent="-342900">
              <a:buAutoNum type="arabicPeriod"/>
            </a:pPr>
            <a:r>
              <a:rPr lang="en-US" dirty="0"/>
              <a:t>Power change on either side of a sub-slot</a:t>
            </a:r>
          </a:p>
          <a:p>
            <a:pPr marL="342900" indent="-342900">
              <a:buAutoNum type="arabicPeriod"/>
            </a:pPr>
            <a:endParaRPr lang="en-US" dirty="0"/>
          </a:p>
          <a:p>
            <a:pPr marL="342900" indent="-342900">
              <a:buAutoNum type="arabicPeriod"/>
            </a:pPr>
            <a:endParaRPr lang="en-US" dirty="0"/>
          </a:p>
          <a:p>
            <a:r>
              <a:rPr lang="en-US" dirty="0"/>
              <a:t>Outcome of the transient periods:</a:t>
            </a:r>
          </a:p>
          <a:p>
            <a:pPr marL="342900" indent="-342900">
              <a:buAutoNum type="arabicPeriod"/>
            </a:pPr>
            <a:r>
              <a:rPr lang="en-US" dirty="0"/>
              <a:t>Transient period will be in symbol A1</a:t>
            </a:r>
          </a:p>
          <a:p>
            <a:pPr marL="342900" indent="-342900">
              <a:buAutoNum type="arabicPeriod"/>
            </a:pPr>
            <a:r>
              <a:rPr lang="en-US" dirty="0"/>
              <a:t>If the transient period is completely in symbol A1 then it will be lost which will imply that entire symbol A1 and symbol A2 will be lost. </a:t>
            </a:r>
          </a:p>
          <a:p>
            <a:pPr marL="342900" indent="-342900">
              <a:buAutoNum type="arabicPeriod"/>
            </a:pPr>
            <a:endParaRPr lang="en-US" dirty="0"/>
          </a:p>
          <a:p>
            <a:pPr marL="342900" indent="-342900">
              <a:buAutoNum type="arabicPeriod"/>
            </a:pPr>
            <a:endParaRPr lang="en-US" dirty="0"/>
          </a:p>
          <a:p>
            <a:r>
              <a:rPr lang="en-US" dirty="0"/>
              <a:t>Summary:</a:t>
            </a:r>
          </a:p>
          <a:p>
            <a:r>
              <a:rPr lang="en-US" dirty="0">
                <a:solidFill>
                  <a:srgbClr val="FF0000"/>
                </a:solidFill>
              </a:rPr>
              <a:t>The decision to place a transient period in one symbol on both ends of the symbol will imply a back to back sub-slot with </a:t>
            </a:r>
            <a:r>
              <a:rPr lang="en-US" dirty="0" err="1">
                <a:solidFill>
                  <a:srgbClr val="FF0000"/>
                </a:solidFill>
              </a:rPr>
              <a:t>freq</a:t>
            </a:r>
            <a:r>
              <a:rPr lang="en-US" dirty="0">
                <a:solidFill>
                  <a:srgbClr val="FF0000"/>
                </a:solidFill>
              </a:rPr>
              <a:t> hop will not be supported for highest sub-carrier spacing for both FR1 and FR2</a:t>
            </a:r>
            <a:endParaRPr lang="en-US" dirty="0"/>
          </a:p>
        </p:txBody>
      </p:sp>
      <p:sp>
        <p:nvSpPr>
          <p:cNvPr id="45" name="Title 1">
            <a:extLst>
              <a:ext uri="{FF2B5EF4-FFF2-40B4-BE49-F238E27FC236}">
                <a16:creationId xmlns:a16="http://schemas.microsoft.com/office/drawing/2014/main" id="{EFAC6580-A75D-4B84-8E03-AA4719673C97}"/>
              </a:ext>
            </a:extLst>
          </p:cNvPr>
          <p:cNvSpPr txBox="1">
            <a:spLocks/>
          </p:cNvSpPr>
          <p:nvPr/>
        </p:nvSpPr>
        <p:spPr>
          <a:xfrm>
            <a:off x="838200" y="207087"/>
            <a:ext cx="10515600" cy="598145"/>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Case 2: 2 symbol </a:t>
            </a:r>
            <a:r>
              <a:rPr lang="en-US" dirty="0" err="1"/>
              <a:t>subslot</a:t>
            </a:r>
            <a:r>
              <a:rPr lang="en-US" dirty="0"/>
              <a:t> with </a:t>
            </a:r>
            <a:r>
              <a:rPr lang="en-US" dirty="0" err="1"/>
              <a:t>freq</a:t>
            </a:r>
            <a:r>
              <a:rPr lang="en-US" dirty="0"/>
              <a:t> hop</a:t>
            </a:r>
          </a:p>
        </p:txBody>
      </p:sp>
    </p:spTree>
    <p:extLst>
      <p:ext uri="{BB962C8B-B14F-4D97-AF65-F5344CB8AC3E}">
        <p14:creationId xmlns:p14="http://schemas.microsoft.com/office/powerpoint/2010/main" val="1248190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4496784-2A1D-479A-9C35-2B04F5DBE43E}"/>
              </a:ext>
            </a:extLst>
          </p:cNvPr>
          <p:cNvSpPr/>
          <p:nvPr/>
        </p:nvSpPr>
        <p:spPr>
          <a:xfrm>
            <a:off x="3470017" y="1881722"/>
            <a:ext cx="1061206" cy="582544"/>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B1</a:t>
            </a:r>
          </a:p>
        </p:txBody>
      </p:sp>
      <p:sp>
        <p:nvSpPr>
          <p:cNvPr id="2" name="Rectangle 1">
            <a:extLst>
              <a:ext uri="{FF2B5EF4-FFF2-40B4-BE49-F238E27FC236}">
                <a16:creationId xmlns:a16="http://schemas.microsoft.com/office/drawing/2014/main" id="{52D4A3D1-A87D-4B38-8884-36623629FADD}"/>
              </a:ext>
            </a:extLst>
          </p:cNvPr>
          <p:cNvSpPr/>
          <p:nvPr/>
        </p:nvSpPr>
        <p:spPr>
          <a:xfrm>
            <a:off x="1483117" y="2074308"/>
            <a:ext cx="1061206" cy="385894"/>
          </a:xfrm>
          <a:prstGeom prst="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A1</a:t>
            </a:r>
          </a:p>
        </p:txBody>
      </p:sp>
      <p:sp>
        <p:nvSpPr>
          <p:cNvPr id="3" name="Rectangle 2">
            <a:extLst>
              <a:ext uri="{FF2B5EF4-FFF2-40B4-BE49-F238E27FC236}">
                <a16:creationId xmlns:a16="http://schemas.microsoft.com/office/drawing/2014/main" id="{DC31D738-7A6D-41C4-9129-7D997F5D425F}"/>
              </a:ext>
            </a:extLst>
          </p:cNvPr>
          <p:cNvSpPr/>
          <p:nvPr/>
        </p:nvSpPr>
        <p:spPr>
          <a:xfrm>
            <a:off x="2498183" y="2074308"/>
            <a:ext cx="964733" cy="385894"/>
          </a:xfrm>
          <a:prstGeom prst="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A2</a:t>
            </a:r>
          </a:p>
        </p:txBody>
      </p:sp>
      <p:sp>
        <p:nvSpPr>
          <p:cNvPr id="5" name="TextBox 4">
            <a:extLst>
              <a:ext uri="{FF2B5EF4-FFF2-40B4-BE49-F238E27FC236}">
                <a16:creationId xmlns:a16="http://schemas.microsoft.com/office/drawing/2014/main" id="{5E67A450-0C3C-4D09-A388-08F889AE3373}"/>
              </a:ext>
            </a:extLst>
          </p:cNvPr>
          <p:cNvSpPr txBox="1"/>
          <p:nvPr/>
        </p:nvSpPr>
        <p:spPr>
          <a:xfrm>
            <a:off x="2087123" y="1755418"/>
            <a:ext cx="1209177" cy="369332"/>
          </a:xfrm>
          <a:prstGeom prst="rect">
            <a:avLst/>
          </a:prstGeom>
          <a:noFill/>
        </p:spPr>
        <p:txBody>
          <a:bodyPr wrap="none" rtlCol="0">
            <a:spAutoFit/>
          </a:bodyPr>
          <a:lstStyle/>
          <a:p>
            <a:r>
              <a:rPr lang="en-US" dirty="0"/>
              <a:t>Freq hop A</a:t>
            </a:r>
          </a:p>
        </p:txBody>
      </p:sp>
      <p:cxnSp>
        <p:nvCxnSpPr>
          <p:cNvPr id="6" name="Straight Connector 5">
            <a:extLst>
              <a:ext uri="{FF2B5EF4-FFF2-40B4-BE49-F238E27FC236}">
                <a16:creationId xmlns:a16="http://schemas.microsoft.com/office/drawing/2014/main" id="{CB550860-A635-4D03-894E-822003CD4291}"/>
              </a:ext>
            </a:extLst>
          </p:cNvPr>
          <p:cNvCxnSpPr/>
          <p:nvPr/>
        </p:nvCxnSpPr>
        <p:spPr>
          <a:xfrm>
            <a:off x="3287461" y="1294131"/>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7" name="Straight Connector 6">
            <a:extLst>
              <a:ext uri="{FF2B5EF4-FFF2-40B4-BE49-F238E27FC236}">
                <a16:creationId xmlns:a16="http://schemas.microsoft.com/office/drawing/2014/main" id="{6A9FC79E-076E-43C8-86C3-5CE2AC662DB6}"/>
              </a:ext>
            </a:extLst>
          </p:cNvPr>
          <p:cNvCxnSpPr/>
          <p:nvPr/>
        </p:nvCxnSpPr>
        <p:spPr>
          <a:xfrm>
            <a:off x="3640485" y="1294132"/>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8" name="Straight Connector 7">
            <a:extLst>
              <a:ext uri="{FF2B5EF4-FFF2-40B4-BE49-F238E27FC236}">
                <a16:creationId xmlns:a16="http://schemas.microsoft.com/office/drawing/2014/main" id="{09A8401D-95D5-4F3C-975A-9D5CC6D8B78D}"/>
              </a:ext>
            </a:extLst>
          </p:cNvPr>
          <p:cNvCxnSpPr/>
          <p:nvPr/>
        </p:nvCxnSpPr>
        <p:spPr>
          <a:xfrm>
            <a:off x="2315024" y="1294131"/>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F8AF8816-6B11-4471-9A16-DC633E8893B0}"/>
              </a:ext>
            </a:extLst>
          </p:cNvPr>
          <p:cNvCxnSpPr/>
          <p:nvPr/>
        </p:nvCxnSpPr>
        <p:spPr>
          <a:xfrm>
            <a:off x="2693927" y="1294131"/>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11" name="Straight Connector 10">
            <a:extLst>
              <a:ext uri="{FF2B5EF4-FFF2-40B4-BE49-F238E27FC236}">
                <a16:creationId xmlns:a16="http://schemas.microsoft.com/office/drawing/2014/main" id="{A6B25265-E9EB-451B-99B8-4BE14DA92F90}"/>
              </a:ext>
            </a:extLst>
          </p:cNvPr>
          <p:cNvCxnSpPr>
            <a:cxnSpLocks/>
          </p:cNvCxnSpPr>
          <p:nvPr/>
        </p:nvCxnSpPr>
        <p:spPr>
          <a:xfrm>
            <a:off x="14885" y="2460202"/>
            <a:ext cx="7228936" cy="10438"/>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95E25590-D076-473A-911B-AC46018BAD48}"/>
              </a:ext>
            </a:extLst>
          </p:cNvPr>
          <p:cNvSpPr/>
          <p:nvPr/>
        </p:nvSpPr>
        <p:spPr>
          <a:xfrm>
            <a:off x="4485083" y="1881722"/>
            <a:ext cx="964733" cy="582544"/>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B2</a:t>
            </a:r>
          </a:p>
        </p:txBody>
      </p:sp>
      <p:sp>
        <p:nvSpPr>
          <p:cNvPr id="14" name="TextBox 13">
            <a:extLst>
              <a:ext uri="{FF2B5EF4-FFF2-40B4-BE49-F238E27FC236}">
                <a16:creationId xmlns:a16="http://schemas.microsoft.com/office/drawing/2014/main" id="{0E05C07D-CB40-44F6-909A-17720BAC86A5}"/>
              </a:ext>
            </a:extLst>
          </p:cNvPr>
          <p:cNvSpPr txBox="1"/>
          <p:nvPr/>
        </p:nvSpPr>
        <p:spPr>
          <a:xfrm>
            <a:off x="3971541" y="1451442"/>
            <a:ext cx="1201163" cy="369332"/>
          </a:xfrm>
          <a:prstGeom prst="rect">
            <a:avLst/>
          </a:prstGeom>
          <a:noFill/>
        </p:spPr>
        <p:txBody>
          <a:bodyPr wrap="none" rtlCol="0">
            <a:spAutoFit/>
          </a:bodyPr>
          <a:lstStyle/>
          <a:p>
            <a:r>
              <a:rPr lang="en-US" dirty="0"/>
              <a:t>Freq hop B</a:t>
            </a:r>
          </a:p>
        </p:txBody>
      </p:sp>
      <p:sp>
        <p:nvSpPr>
          <p:cNvPr id="15" name="Rectangle 14">
            <a:extLst>
              <a:ext uri="{FF2B5EF4-FFF2-40B4-BE49-F238E27FC236}">
                <a16:creationId xmlns:a16="http://schemas.microsoft.com/office/drawing/2014/main" id="{215B8CF6-363C-448B-BF4E-189BFF3B147D}"/>
              </a:ext>
            </a:extLst>
          </p:cNvPr>
          <p:cNvSpPr/>
          <p:nvPr/>
        </p:nvSpPr>
        <p:spPr>
          <a:xfrm>
            <a:off x="418361" y="1634320"/>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0</a:t>
            </a:r>
          </a:p>
        </p:txBody>
      </p:sp>
      <p:cxnSp>
        <p:nvCxnSpPr>
          <p:cNvPr id="17" name="Straight Connector 16">
            <a:extLst>
              <a:ext uri="{FF2B5EF4-FFF2-40B4-BE49-F238E27FC236}">
                <a16:creationId xmlns:a16="http://schemas.microsoft.com/office/drawing/2014/main" id="{2227539D-ED12-4D2C-8CA2-D19535673F35}"/>
              </a:ext>
            </a:extLst>
          </p:cNvPr>
          <p:cNvCxnSpPr/>
          <p:nvPr/>
        </p:nvCxnSpPr>
        <p:spPr>
          <a:xfrm flipH="1">
            <a:off x="101149" y="1634320"/>
            <a:ext cx="317212" cy="825882"/>
          </a:xfrm>
          <a:prstGeom prst="line">
            <a:avLst/>
          </a:prstGeom>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B95ADD5-ECC3-47A2-AFA3-92A004833A5C}"/>
              </a:ext>
            </a:extLst>
          </p:cNvPr>
          <p:cNvSpPr/>
          <p:nvPr/>
        </p:nvSpPr>
        <p:spPr>
          <a:xfrm>
            <a:off x="5472479" y="1629695"/>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1</a:t>
            </a:r>
          </a:p>
        </p:txBody>
      </p:sp>
      <p:cxnSp>
        <p:nvCxnSpPr>
          <p:cNvPr id="21" name="Straight Connector 20">
            <a:extLst>
              <a:ext uri="{FF2B5EF4-FFF2-40B4-BE49-F238E27FC236}">
                <a16:creationId xmlns:a16="http://schemas.microsoft.com/office/drawing/2014/main" id="{5D8832D6-55E4-4BC1-97B0-65FB8A460E5F}"/>
              </a:ext>
            </a:extLst>
          </p:cNvPr>
          <p:cNvCxnSpPr/>
          <p:nvPr/>
        </p:nvCxnSpPr>
        <p:spPr>
          <a:xfrm>
            <a:off x="6533685" y="1629695"/>
            <a:ext cx="373706" cy="840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EE5BD7D-855D-4604-8E4C-07CD859F77BF}"/>
              </a:ext>
            </a:extLst>
          </p:cNvPr>
          <p:cNvCxnSpPr/>
          <p:nvPr/>
        </p:nvCxnSpPr>
        <p:spPr>
          <a:xfrm>
            <a:off x="4304850" y="1365438"/>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48E9DE60-A894-4BE9-B82A-2CDC4712933A}"/>
              </a:ext>
            </a:extLst>
          </p:cNvPr>
          <p:cNvCxnSpPr/>
          <p:nvPr/>
        </p:nvCxnSpPr>
        <p:spPr>
          <a:xfrm>
            <a:off x="4683753" y="1365438"/>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F4A87821-BAF8-41BD-86FB-A41F60ADCAD0}"/>
              </a:ext>
            </a:extLst>
          </p:cNvPr>
          <p:cNvCxnSpPr/>
          <p:nvPr/>
        </p:nvCxnSpPr>
        <p:spPr>
          <a:xfrm>
            <a:off x="1317763" y="1365436"/>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26" name="Straight Connector 25">
            <a:extLst>
              <a:ext uri="{FF2B5EF4-FFF2-40B4-BE49-F238E27FC236}">
                <a16:creationId xmlns:a16="http://schemas.microsoft.com/office/drawing/2014/main" id="{3B2E0A95-8474-4037-BB24-2518C0766981}"/>
              </a:ext>
            </a:extLst>
          </p:cNvPr>
          <p:cNvCxnSpPr/>
          <p:nvPr/>
        </p:nvCxnSpPr>
        <p:spPr>
          <a:xfrm>
            <a:off x="1670787" y="1365437"/>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sp>
        <p:nvSpPr>
          <p:cNvPr id="27" name="Rectangle 26">
            <a:extLst>
              <a:ext uri="{FF2B5EF4-FFF2-40B4-BE49-F238E27FC236}">
                <a16:creationId xmlns:a16="http://schemas.microsoft.com/office/drawing/2014/main" id="{051E844D-41B9-4AC5-A125-8FD634060558}"/>
              </a:ext>
            </a:extLst>
          </p:cNvPr>
          <p:cNvSpPr/>
          <p:nvPr/>
        </p:nvSpPr>
        <p:spPr>
          <a:xfrm>
            <a:off x="3470017" y="3994953"/>
            <a:ext cx="1061206" cy="60760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B1</a:t>
            </a:r>
          </a:p>
        </p:txBody>
      </p:sp>
      <p:sp>
        <p:nvSpPr>
          <p:cNvPr id="28" name="Rectangle 27">
            <a:extLst>
              <a:ext uri="{FF2B5EF4-FFF2-40B4-BE49-F238E27FC236}">
                <a16:creationId xmlns:a16="http://schemas.microsoft.com/office/drawing/2014/main" id="{F4EBF25E-6721-47CE-834E-0A5AE665ECE6}"/>
              </a:ext>
            </a:extLst>
          </p:cNvPr>
          <p:cNvSpPr/>
          <p:nvPr/>
        </p:nvSpPr>
        <p:spPr>
          <a:xfrm>
            <a:off x="1483117" y="4212596"/>
            <a:ext cx="1061206" cy="385894"/>
          </a:xfrm>
          <a:prstGeom prst="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A1</a:t>
            </a:r>
          </a:p>
        </p:txBody>
      </p:sp>
      <p:sp>
        <p:nvSpPr>
          <p:cNvPr id="29" name="Rectangle 28">
            <a:extLst>
              <a:ext uri="{FF2B5EF4-FFF2-40B4-BE49-F238E27FC236}">
                <a16:creationId xmlns:a16="http://schemas.microsoft.com/office/drawing/2014/main" id="{F8F17D5B-2B40-40D5-A2D1-9409737C38FF}"/>
              </a:ext>
            </a:extLst>
          </p:cNvPr>
          <p:cNvSpPr/>
          <p:nvPr/>
        </p:nvSpPr>
        <p:spPr>
          <a:xfrm>
            <a:off x="2498183" y="4212596"/>
            <a:ext cx="964733" cy="385894"/>
          </a:xfrm>
          <a:prstGeom prst="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A2</a:t>
            </a:r>
          </a:p>
        </p:txBody>
      </p:sp>
      <p:sp>
        <p:nvSpPr>
          <p:cNvPr id="30" name="TextBox 29">
            <a:extLst>
              <a:ext uri="{FF2B5EF4-FFF2-40B4-BE49-F238E27FC236}">
                <a16:creationId xmlns:a16="http://schemas.microsoft.com/office/drawing/2014/main" id="{56B44CDE-3DA1-4BDC-94AC-6199190A7EC2}"/>
              </a:ext>
            </a:extLst>
          </p:cNvPr>
          <p:cNvSpPr txBox="1"/>
          <p:nvPr/>
        </p:nvSpPr>
        <p:spPr>
          <a:xfrm>
            <a:off x="2087123" y="3893706"/>
            <a:ext cx="1209177" cy="369332"/>
          </a:xfrm>
          <a:prstGeom prst="rect">
            <a:avLst/>
          </a:prstGeom>
          <a:noFill/>
        </p:spPr>
        <p:txBody>
          <a:bodyPr wrap="none" rtlCol="0">
            <a:spAutoFit/>
          </a:bodyPr>
          <a:lstStyle/>
          <a:p>
            <a:r>
              <a:rPr lang="en-US" dirty="0"/>
              <a:t>Freq hop A</a:t>
            </a:r>
          </a:p>
        </p:txBody>
      </p:sp>
      <p:cxnSp>
        <p:nvCxnSpPr>
          <p:cNvPr id="31" name="Straight Connector 30">
            <a:extLst>
              <a:ext uri="{FF2B5EF4-FFF2-40B4-BE49-F238E27FC236}">
                <a16:creationId xmlns:a16="http://schemas.microsoft.com/office/drawing/2014/main" id="{2C3411A4-4F38-4DC2-9D82-B7D3EFBD76B7}"/>
              </a:ext>
            </a:extLst>
          </p:cNvPr>
          <p:cNvCxnSpPr/>
          <p:nvPr/>
        </p:nvCxnSpPr>
        <p:spPr>
          <a:xfrm>
            <a:off x="3462916" y="3432420"/>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32" name="Straight Connector 31">
            <a:extLst>
              <a:ext uri="{FF2B5EF4-FFF2-40B4-BE49-F238E27FC236}">
                <a16:creationId xmlns:a16="http://schemas.microsoft.com/office/drawing/2014/main" id="{3F1327EA-CD20-4B88-BBAC-18DD4A078CBB}"/>
              </a:ext>
            </a:extLst>
          </p:cNvPr>
          <p:cNvCxnSpPr/>
          <p:nvPr/>
        </p:nvCxnSpPr>
        <p:spPr>
          <a:xfrm>
            <a:off x="4074023" y="3503725"/>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33" name="Straight Connector 32">
            <a:extLst>
              <a:ext uri="{FF2B5EF4-FFF2-40B4-BE49-F238E27FC236}">
                <a16:creationId xmlns:a16="http://schemas.microsoft.com/office/drawing/2014/main" id="{AEC8EF31-53CB-416A-A6D2-7A88EA7B7CBF}"/>
              </a:ext>
            </a:extLst>
          </p:cNvPr>
          <p:cNvCxnSpPr/>
          <p:nvPr/>
        </p:nvCxnSpPr>
        <p:spPr>
          <a:xfrm>
            <a:off x="1853385" y="347594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4" name="Straight Connector 33">
            <a:extLst>
              <a:ext uri="{FF2B5EF4-FFF2-40B4-BE49-F238E27FC236}">
                <a16:creationId xmlns:a16="http://schemas.microsoft.com/office/drawing/2014/main" id="{8AABAC8F-987B-4DB3-956C-14CC55F7445A}"/>
              </a:ext>
            </a:extLst>
          </p:cNvPr>
          <p:cNvCxnSpPr/>
          <p:nvPr/>
        </p:nvCxnSpPr>
        <p:spPr>
          <a:xfrm>
            <a:off x="2483298" y="3475949"/>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35" name="Straight Connector 34">
            <a:extLst>
              <a:ext uri="{FF2B5EF4-FFF2-40B4-BE49-F238E27FC236}">
                <a16:creationId xmlns:a16="http://schemas.microsoft.com/office/drawing/2014/main" id="{D5ABA072-D5C8-4AF6-AEFA-40BEE8AAD4CF}"/>
              </a:ext>
            </a:extLst>
          </p:cNvPr>
          <p:cNvCxnSpPr>
            <a:cxnSpLocks/>
          </p:cNvCxnSpPr>
          <p:nvPr/>
        </p:nvCxnSpPr>
        <p:spPr>
          <a:xfrm>
            <a:off x="14885" y="4598490"/>
            <a:ext cx="7228936" cy="10438"/>
          </a:xfrm>
          <a:prstGeom prst="line">
            <a:avLst/>
          </a:prstGeom>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53C7F86F-5EA8-4B55-A40B-299490D9E5CD}"/>
              </a:ext>
            </a:extLst>
          </p:cNvPr>
          <p:cNvSpPr/>
          <p:nvPr/>
        </p:nvSpPr>
        <p:spPr>
          <a:xfrm>
            <a:off x="4485083" y="3994953"/>
            <a:ext cx="964733" cy="60760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B2</a:t>
            </a:r>
          </a:p>
        </p:txBody>
      </p:sp>
      <p:sp>
        <p:nvSpPr>
          <p:cNvPr id="37" name="TextBox 36">
            <a:extLst>
              <a:ext uri="{FF2B5EF4-FFF2-40B4-BE49-F238E27FC236}">
                <a16:creationId xmlns:a16="http://schemas.microsoft.com/office/drawing/2014/main" id="{D068A790-D7CA-4E1E-B545-F527CAEC876B}"/>
              </a:ext>
            </a:extLst>
          </p:cNvPr>
          <p:cNvSpPr txBox="1"/>
          <p:nvPr/>
        </p:nvSpPr>
        <p:spPr>
          <a:xfrm>
            <a:off x="3985735" y="3595899"/>
            <a:ext cx="1201163" cy="369332"/>
          </a:xfrm>
          <a:prstGeom prst="rect">
            <a:avLst/>
          </a:prstGeom>
          <a:noFill/>
        </p:spPr>
        <p:txBody>
          <a:bodyPr wrap="none" rtlCol="0">
            <a:spAutoFit/>
          </a:bodyPr>
          <a:lstStyle/>
          <a:p>
            <a:r>
              <a:rPr lang="en-US" dirty="0"/>
              <a:t>Freq hop B</a:t>
            </a:r>
          </a:p>
        </p:txBody>
      </p:sp>
      <p:sp>
        <p:nvSpPr>
          <p:cNvPr id="38" name="Rectangle 37">
            <a:extLst>
              <a:ext uri="{FF2B5EF4-FFF2-40B4-BE49-F238E27FC236}">
                <a16:creationId xmlns:a16="http://schemas.microsoft.com/office/drawing/2014/main" id="{DF8B64EC-1FCB-42AD-BA39-F3F7E403E079}"/>
              </a:ext>
            </a:extLst>
          </p:cNvPr>
          <p:cNvSpPr/>
          <p:nvPr/>
        </p:nvSpPr>
        <p:spPr>
          <a:xfrm>
            <a:off x="418361" y="3772608"/>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0</a:t>
            </a:r>
          </a:p>
        </p:txBody>
      </p:sp>
      <p:cxnSp>
        <p:nvCxnSpPr>
          <p:cNvPr id="39" name="Straight Connector 38">
            <a:extLst>
              <a:ext uri="{FF2B5EF4-FFF2-40B4-BE49-F238E27FC236}">
                <a16:creationId xmlns:a16="http://schemas.microsoft.com/office/drawing/2014/main" id="{D96240DE-4EB3-47A6-AA89-1C7231DE2BF7}"/>
              </a:ext>
            </a:extLst>
          </p:cNvPr>
          <p:cNvCxnSpPr/>
          <p:nvPr/>
        </p:nvCxnSpPr>
        <p:spPr>
          <a:xfrm flipH="1">
            <a:off x="101149" y="3772608"/>
            <a:ext cx="317212" cy="825882"/>
          </a:xfrm>
          <a:prstGeom prst="line">
            <a:avLst/>
          </a:prstGeom>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372F2AA2-FFE1-4B4C-8313-0286A8FE50FF}"/>
              </a:ext>
            </a:extLst>
          </p:cNvPr>
          <p:cNvSpPr/>
          <p:nvPr/>
        </p:nvSpPr>
        <p:spPr>
          <a:xfrm>
            <a:off x="5472479" y="3767983"/>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1</a:t>
            </a:r>
          </a:p>
        </p:txBody>
      </p:sp>
      <p:cxnSp>
        <p:nvCxnSpPr>
          <p:cNvPr id="41" name="Straight Connector 40">
            <a:extLst>
              <a:ext uri="{FF2B5EF4-FFF2-40B4-BE49-F238E27FC236}">
                <a16:creationId xmlns:a16="http://schemas.microsoft.com/office/drawing/2014/main" id="{D91D914C-43D0-41AC-8356-E0919F74647B}"/>
              </a:ext>
            </a:extLst>
          </p:cNvPr>
          <p:cNvCxnSpPr/>
          <p:nvPr/>
        </p:nvCxnSpPr>
        <p:spPr>
          <a:xfrm>
            <a:off x="6533685" y="3767983"/>
            <a:ext cx="373706" cy="840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B55ABF4-43EE-4446-A1F7-1F30E0E9E2EF}"/>
              </a:ext>
            </a:extLst>
          </p:cNvPr>
          <p:cNvCxnSpPr/>
          <p:nvPr/>
        </p:nvCxnSpPr>
        <p:spPr>
          <a:xfrm>
            <a:off x="3852089" y="3503725"/>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3" name="Straight Connector 42">
            <a:extLst>
              <a:ext uri="{FF2B5EF4-FFF2-40B4-BE49-F238E27FC236}">
                <a16:creationId xmlns:a16="http://schemas.microsoft.com/office/drawing/2014/main" id="{0DFBA634-8067-43C0-90F9-F2012260A452}"/>
              </a:ext>
            </a:extLst>
          </p:cNvPr>
          <p:cNvCxnSpPr/>
          <p:nvPr/>
        </p:nvCxnSpPr>
        <p:spPr>
          <a:xfrm>
            <a:off x="4470198" y="3503725"/>
            <a:ext cx="0" cy="1803633"/>
          </a:xfrm>
          <a:prstGeom prst="line">
            <a:avLst/>
          </a:prstGeom>
          <a:ln/>
        </p:spPr>
        <p:style>
          <a:lnRef idx="1">
            <a:schemeClr val="accent5"/>
          </a:lnRef>
          <a:fillRef idx="0">
            <a:schemeClr val="accent5"/>
          </a:fillRef>
          <a:effectRef idx="0">
            <a:schemeClr val="accent5"/>
          </a:effectRef>
          <a:fontRef idx="minor">
            <a:schemeClr val="tx1"/>
          </a:fontRef>
        </p:style>
      </p:cxnSp>
      <p:cxnSp>
        <p:nvCxnSpPr>
          <p:cNvPr id="44" name="Straight Connector 43">
            <a:extLst>
              <a:ext uri="{FF2B5EF4-FFF2-40B4-BE49-F238E27FC236}">
                <a16:creationId xmlns:a16="http://schemas.microsoft.com/office/drawing/2014/main" id="{9334B795-58D6-468F-83A9-4CF97C514AE0}"/>
              </a:ext>
            </a:extLst>
          </p:cNvPr>
          <p:cNvCxnSpPr/>
          <p:nvPr/>
        </p:nvCxnSpPr>
        <p:spPr>
          <a:xfrm>
            <a:off x="1479567" y="3503725"/>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cxnSp>
        <p:nvCxnSpPr>
          <p:cNvPr id="45" name="Straight Connector 44">
            <a:extLst>
              <a:ext uri="{FF2B5EF4-FFF2-40B4-BE49-F238E27FC236}">
                <a16:creationId xmlns:a16="http://schemas.microsoft.com/office/drawing/2014/main" id="{3970AD1F-D82C-4A7A-8E61-D94CBF928D98}"/>
              </a:ext>
            </a:extLst>
          </p:cNvPr>
          <p:cNvCxnSpPr/>
          <p:nvPr/>
        </p:nvCxnSpPr>
        <p:spPr>
          <a:xfrm>
            <a:off x="1972627" y="3503725"/>
            <a:ext cx="0" cy="1803633"/>
          </a:xfrm>
          <a:prstGeom prst="line">
            <a:avLst/>
          </a:prstGeom>
          <a:ln>
            <a:solidFill>
              <a:srgbClr val="FF0000"/>
            </a:solidFill>
          </a:ln>
        </p:spPr>
        <p:style>
          <a:lnRef idx="1">
            <a:schemeClr val="accent4"/>
          </a:lnRef>
          <a:fillRef idx="0">
            <a:schemeClr val="accent4"/>
          </a:fillRef>
          <a:effectRef idx="0">
            <a:schemeClr val="accent4"/>
          </a:effectRef>
          <a:fontRef idx="minor">
            <a:schemeClr val="tx1"/>
          </a:fontRef>
        </p:style>
      </p:cxnSp>
      <p:sp>
        <p:nvSpPr>
          <p:cNvPr id="46" name="Rectangle 45">
            <a:extLst>
              <a:ext uri="{FF2B5EF4-FFF2-40B4-BE49-F238E27FC236}">
                <a16:creationId xmlns:a16="http://schemas.microsoft.com/office/drawing/2014/main" id="{5B7B7372-C5A7-4FB0-92E5-FB6DE76BB875}"/>
              </a:ext>
            </a:extLst>
          </p:cNvPr>
          <p:cNvSpPr/>
          <p:nvPr/>
        </p:nvSpPr>
        <p:spPr>
          <a:xfrm>
            <a:off x="3455132" y="6133240"/>
            <a:ext cx="1061206" cy="569385"/>
          </a:xfrm>
          <a:prstGeom prst="rect">
            <a:avLst/>
          </a:prstGeom>
          <a:solidFill>
            <a:srgbClr val="FFC000"/>
          </a:solidFill>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B1</a:t>
            </a:r>
          </a:p>
        </p:txBody>
      </p:sp>
      <p:sp>
        <p:nvSpPr>
          <p:cNvPr id="47" name="Rectangle 46">
            <a:extLst>
              <a:ext uri="{FF2B5EF4-FFF2-40B4-BE49-F238E27FC236}">
                <a16:creationId xmlns:a16="http://schemas.microsoft.com/office/drawing/2014/main" id="{0959B61B-3E68-4EA7-9133-F5880688F27E}"/>
              </a:ext>
            </a:extLst>
          </p:cNvPr>
          <p:cNvSpPr/>
          <p:nvPr/>
        </p:nvSpPr>
        <p:spPr>
          <a:xfrm>
            <a:off x="1468232" y="6312667"/>
            <a:ext cx="1061206" cy="385894"/>
          </a:xfrm>
          <a:prstGeom prst="rect">
            <a:avLst/>
          </a:prstGeom>
          <a:solidFill>
            <a:srgbClr val="FFC000"/>
          </a:solidFill>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A1</a:t>
            </a:r>
          </a:p>
        </p:txBody>
      </p:sp>
      <p:sp>
        <p:nvSpPr>
          <p:cNvPr id="48" name="Rectangle 47">
            <a:extLst>
              <a:ext uri="{FF2B5EF4-FFF2-40B4-BE49-F238E27FC236}">
                <a16:creationId xmlns:a16="http://schemas.microsoft.com/office/drawing/2014/main" id="{DBAF180A-592E-41F0-B7F1-C8F3A1F95177}"/>
              </a:ext>
            </a:extLst>
          </p:cNvPr>
          <p:cNvSpPr/>
          <p:nvPr/>
        </p:nvSpPr>
        <p:spPr>
          <a:xfrm>
            <a:off x="2483298" y="6312667"/>
            <a:ext cx="964733" cy="385894"/>
          </a:xfrm>
          <a:prstGeom prst="rect">
            <a:avLst/>
          </a:pr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dirty="0"/>
              <a:t>Symbol A2</a:t>
            </a:r>
          </a:p>
        </p:txBody>
      </p:sp>
      <p:sp>
        <p:nvSpPr>
          <p:cNvPr id="49" name="TextBox 48">
            <a:extLst>
              <a:ext uri="{FF2B5EF4-FFF2-40B4-BE49-F238E27FC236}">
                <a16:creationId xmlns:a16="http://schemas.microsoft.com/office/drawing/2014/main" id="{2C1B6491-276A-447E-892A-206A4241A643}"/>
              </a:ext>
            </a:extLst>
          </p:cNvPr>
          <p:cNvSpPr txBox="1"/>
          <p:nvPr/>
        </p:nvSpPr>
        <p:spPr>
          <a:xfrm>
            <a:off x="2072238" y="5993777"/>
            <a:ext cx="1209177" cy="369332"/>
          </a:xfrm>
          <a:prstGeom prst="rect">
            <a:avLst/>
          </a:prstGeom>
          <a:noFill/>
        </p:spPr>
        <p:txBody>
          <a:bodyPr wrap="none" rtlCol="0">
            <a:spAutoFit/>
          </a:bodyPr>
          <a:lstStyle/>
          <a:p>
            <a:r>
              <a:rPr lang="en-US" dirty="0"/>
              <a:t>Freq hop A</a:t>
            </a:r>
          </a:p>
        </p:txBody>
      </p:sp>
      <p:cxnSp>
        <p:nvCxnSpPr>
          <p:cNvPr id="54" name="Straight Connector 53">
            <a:extLst>
              <a:ext uri="{FF2B5EF4-FFF2-40B4-BE49-F238E27FC236}">
                <a16:creationId xmlns:a16="http://schemas.microsoft.com/office/drawing/2014/main" id="{8956C95A-1391-4E4C-A599-ADB3192EFD6D}"/>
              </a:ext>
            </a:extLst>
          </p:cNvPr>
          <p:cNvCxnSpPr>
            <a:cxnSpLocks/>
          </p:cNvCxnSpPr>
          <p:nvPr/>
        </p:nvCxnSpPr>
        <p:spPr>
          <a:xfrm>
            <a:off x="0" y="6698561"/>
            <a:ext cx="7228936" cy="10438"/>
          </a:xfrm>
          <a:prstGeom prst="line">
            <a:avLst/>
          </a:prstGeom>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EE4C62E3-3CB5-42AA-8AC1-49493A0D8EBF}"/>
              </a:ext>
            </a:extLst>
          </p:cNvPr>
          <p:cNvSpPr/>
          <p:nvPr/>
        </p:nvSpPr>
        <p:spPr>
          <a:xfrm>
            <a:off x="4470198" y="6133240"/>
            <a:ext cx="964733" cy="569385"/>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1400" dirty="0"/>
              <a:t>Symbol B2</a:t>
            </a:r>
          </a:p>
        </p:txBody>
      </p:sp>
      <p:sp>
        <p:nvSpPr>
          <p:cNvPr id="56" name="TextBox 55">
            <a:extLst>
              <a:ext uri="{FF2B5EF4-FFF2-40B4-BE49-F238E27FC236}">
                <a16:creationId xmlns:a16="http://schemas.microsoft.com/office/drawing/2014/main" id="{21738499-4BF2-4BF7-A21A-68CF19253192}"/>
              </a:ext>
            </a:extLst>
          </p:cNvPr>
          <p:cNvSpPr txBox="1"/>
          <p:nvPr/>
        </p:nvSpPr>
        <p:spPr>
          <a:xfrm>
            <a:off x="4074023" y="5684582"/>
            <a:ext cx="1201163" cy="369332"/>
          </a:xfrm>
          <a:prstGeom prst="rect">
            <a:avLst/>
          </a:prstGeom>
          <a:noFill/>
        </p:spPr>
        <p:txBody>
          <a:bodyPr wrap="none" rtlCol="0">
            <a:spAutoFit/>
          </a:bodyPr>
          <a:lstStyle/>
          <a:p>
            <a:r>
              <a:rPr lang="en-US" dirty="0"/>
              <a:t>Freq hop B</a:t>
            </a:r>
          </a:p>
        </p:txBody>
      </p:sp>
      <p:sp>
        <p:nvSpPr>
          <p:cNvPr id="57" name="Rectangle 56">
            <a:extLst>
              <a:ext uri="{FF2B5EF4-FFF2-40B4-BE49-F238E27FC236}">
                <a16:creationId xmlns:a16="http://schemas.microsoft.com/office/drawing/2014/main" id="{2240C7CF-5638-4A79-8432-D0D3EC30EB1C}"/>
              </a:ext>
            </a:extLst>
          </p:cNvPr>
          <p:cNvSpPr/>
          <p:nvPr/>
        </p:nvSpPr>
        <p:spPr>
          <a:xfrm>
            <a:off x="403476" y="5872679"/>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0</a:t>
            </a:r>
          </a:p>
        </p:txBody>
      </p:sp>
      <p:cxnSp>
        <p:nvCxnSpPr>
          <p:cNvPr id="58" name="Straight Connector 57">
            <a:extLst>
              <a:ext uri="{FF2B5EF4-FFF2-40B4-BE49-F238E27FC236}">
                <a16:creationId xmlns:a16="http://schemas.microsoft.com/office/drawing/2014/main" id="{DE046FFD-B14F-4207-A260-CACEE79D1F14}"/>
              </a:ext>
            </a:extLst>
          </p:cNvPr>
          <p:cNvCxnSpPr/>
          <p:nvPr/>
        </p:nvCxnSpPr>
        <p:spPr>
          <a:xfrm flipH="1">
            <a:off x="86264" y="5872679"/>
            <a:ext cx="317212" cy="825882"/>
          </a:xfrm>
          <a:prstGeom prst="line">
            <a:avLst/>
          </a:prstGeom>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48CB6F0A-2D33-4E6E-960F-243A39223C26}"/>
              </a:ext>
            </a:extLst>
          </p:cNvPr>
          <p:cNvSpPr/>
          <p:nvPr/>
        </p:nvSpPr>
        <p:spPr>
          <a:xfrm>
            <a:off x="5457594" y="5868054"/>
            <a:ext cx="1061206" cy="830507"/>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400" dirty="0"/>
              <a:t>Symbol 1</a:t>
            </a:r>
          </a:p>
        </p:txBody>
      </p:sp>
      <p:cxnSp>
        <p:nvCxnSpPr>
          <p:cNvPr id="60" name="Straight Connector 59">
            <a:extLst>
              <a:ext uri="{FF2B5EF4-FFF2-40B4-BE49-F238E27FC236}">
                <a16:creationId xmlns:a16="http://schemas.microsoft.com/office/drawing/2014/main" id="{42E643F8-2FC7-4204-B924-953CA6D1EA1D}"/>
              </a:ext>
            </a:extLst>
          </p:cNvPr>
          <p:cNvCxnSpPr/>
          <p:nvPr/>
        </p:nvCxnSpPr>
        <p:spPr>
          <a:xfrm>
            <a:off x="6518800" y="5868054"/>
            <a:ext cx="373706" cy="840945"/>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B8C96422-757A-4436-B1B3-D337D0E0286B}"/>
              </a:ext>
            </a:extLst>
          </p:cNvPr>
          <p:cNvCxnSpPr/>
          <p:nvPr/>
        </p:nvCxnSpPr>
        <p:spPr>
          <a:xfrm>
            <a:off x="1479567" y="6312667"/>
            <a:ext cx="1003731" cy="3858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8891BD0-907F-4B7F-B8FA-613C1F807F08}"/>
              </a:ext>
            </a:extLst>
          </p:cNvPr>
          <p:cNvCxnSpPr>
            <a:cxnSpLocks/>
          </p:cNvCxnSpPr>
          <p:nvPr/>
        </p:nvCxnSpPr>
        <p:spPr>
          <a:xfrm flipV="1">
            <a:off x="1471783" y="6312667"/>
            <a:ext cx="1004414" cy="36933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4B1490A-9197-4059-B135-8072D23352E0}"/>
              </a:ext>
            </a:extLst>
          </p:cNvPr>
          <p:cNvCxnSpPr/>
          <p:nvPr/>
        </p:nvCxnSpPr>
        <p:spPr>
          <a:xfrm>
            <a:off x="2484081" y="6323105"/>
            <a:ext cx="1003731" cy="38589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FE8EB387-6CA7-40F8-A39F-65257D5DCFF6}"/>
              </a:ext>
            </a:extLst>
          </p:cNvPr>
          <p:cNvCxnSpPr>
            <a:cxnSpLocks/>
          </p:cNvCxnSpPr>
          <p:nvPr/>
        </p:nvCxnSpPr>
        <p:spPr>
          <a:xfrm flipV="1">
            <a:off x="2476297" y="6323105"/>
            <a:ext cx="1004414" cy="36933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1C60CE88-1F6D-483F-8B4A-3AF33654A75B}"/>
              </a:ext>
            </a:extLst>
          </p:cNvPr>
          <p:cNvCxnSpPr>
            <a:cxnSpLocks/>
          </p:cNvCxnSpPr>
          <p:nvPr/>
        </p:nvCxnSpPr>
        <p:spPr>
          <a:xfrm>
            <a:off x="3469334" y="6139614"/>
            <a:ext cx="1004414" cy="56938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B34A018-E25F-4929-99E4-B6228BD8F42C}"/>
              </a:ext>
            </a:extLst>
          </p:cNvPr>
          <p:cNvCxnSpPr>
            <a:cxnSpLocks/>
          </p:cNvCxnSpPr>
          <p:nvPr/>
        </p:nvCxnSpPr>
        <p:spPr>
          <a:xfrm flipV="1">
            <a:off x="3462233" y="6122802"/>
            <a:ext cx="964733" cy="5696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51A55DB5-27B7-45FE-A5D0-B7622113F939}"/>
              </a:ext>
            </a:extLst>
          </p:cNvPr>
          <p:cNvCxnSpPr>
            <a:cxnSpLocks/>
          </p:cNvCxnSpPr>
          <p:nvPr/>
        </p:nvCxnSpPr>
        <p:spPr>
          <a:xfrm>
            <a:off x="4485083" y="6148791"/>
            <a:ext cx="957287" cy="56938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14529729-9220-4F43-B1F2-C4F652097D44}"/>
              </a:ext>
            </a:extLst>
          </p:cNvPr>
          <p:cNvCxnSpPr>
            <a:cxnSpLocks/>
          </p:cNvCxnSpPr>
          <p:nvPr/>
        </p:nvCxnSpPr>
        <p:spPr>
          <a:xfrm flipV="1">
            <a:off x="4430855" y="6148791"/>
            <a:ext cx="1003731" cy="55282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F46F3F72-A51F-4423-80FF-D8BEA0F753D5}"/>
              </a:ext>
            </a:extLst>
          </p:cNvPr>
          <p:cNvSpPr txBox="1"/>
          <p:nvPr/>
        </p:nvSpPr>
        <p:spPr>
          <a:xfrm>
            <a:off x="7410437" y="1140684"/>
            <a:ext cx="4714224" cy="4801314"/>
          </a:xfrm>
          <a:prstGeom prst="rect">
            <a:avLst/>
          </a:prstGeom>
          <a:noFill/>
        </p:spPr>
        <p:txBody>
          <a:bodyPr wrap="square" rtlCol="0">
            <a:spAutoFit/>
          </a:bodyPr>
          <a:lstStyle/>
          <a:p>
            <a:r>
              <a:rPr lang="en-US" dirty="0"/>
              <a:t>A case with:</a:t>
            </a:r>
          </a:p>
          <a:p>
            <a:pPr marL="342900" indent="-342900">
              <a:buAutoNum type="arabicPeriod"/>
            </a:pPr>
            <a:r>
              <a:rPr lang="en-US" dirty="0"/>
              <a:t>2 symbol sub-slot with </a:t>
            </a:r>
            <a:r>
              <a:rPr lang="en-US" dirty="0" err="1"/>
              <a:t>freq</a:t>
            </a:r>
            <a:r>
              <a:rPr lang="en-US" dirty="0"/>
              <a:t> hop</a:t>
            </a:r>
          </a:p>
          <a:p>
            <a:pPr marL="342900" indent="-342900">
              <a:buAutoNum type="arabicPeriod"/>
            </a:pPr>
            <a:r>
              <a:rPr lang="en-US" dirty="0"/>
              <a:t>Followed by 2 symbol sub-slot with </a:t>
            </a:r>
            <a:r>
              <a:rPr lang="en-US" dirty="0" err="1"/>
              <a:t>freq</a:t>
            </a:r>
            <a:r>
              <a:rPr lang="en-US" dirty="0"/>
              <a:t> hop</a:t>
            </a:r>
          </a:p>
          <a:p>
            <a:pPr marL="342900" indent="-342900">
              <a:buAutoNum type="arabicPeriod"/>
            </a:pPr>
            <a:r>
              <a:rPr lang="en-US" dirty="0"/>
              <a:t>Power change on either side of the hops</a:t>
            </a:r>
          </a:p>
          <a:p>
            <a:pPr marL="342900" indent="-342900">
              <a:buAutoNum type="arabicPeriod"/>
            </a:pPr>
            <a:endParaRPr lang="en-US" dirty="0"/>
          </a:p>
          <a:p>
            <a:endParaRPr lang="en-US" dirty="0"/>
          </a:p>
          <a:p>
            <a:endParaRPr lang="en-US" dirty="0"/>
          </a:p>
          <a:p>
            <a:endParaRPr lang="en-US" dirty="0"/>
          </a:p>
          <a:p>
            <a:endParaRPr lang="en-US" dirty="0"/>
          </a:p>
          <a:p>
            <a:r>
              <a:rPr lang="en-US" dirty="0"/>
              <a:t>Outcome of the transient periods:</a:t>
            </a:r>
          </a:p>
          <a:p>
            <a:pPr marL="342900" indent="-342900">
              <a:buAutoNum type="arabicPeriod"/>
            </a:pPr>
            <a:r>
              <a:rPr lang="en-US" dirty="0"/>
              <a:t>Transient period will be in symbol A1 and B1</a:t>
            </a:r>
          </a:p>
          <a:p>
            <a:pPr marL="342900" indent="-342900">
              <a:buAutoNum type="arabicPeriod"/>
            </a:pPr>
            <a:endParaRPr lang="en-US" dirty="0"/>
          </a:p>
          <a:p>
            <a:pPr marL="342900" indent="-342900">
              <a:buAutoNum type="arabicPeriod"/>
            </a:pPr>
            <a:endParaRPr lang="en-US" dirty="0"/>
          </a:p>
          <a:p>
            <a:r>
              <a:rPr lang="en-US" dirty="0"/>
              <a:t>Summary:</a:t>
            </a:r>
          </a:p>
          <a:p>
            <a:r>
              <a:rPr lang="en-US" dirty="0">
                <a:solidFill>
                  <a:srgbClr val="FF0000"/>
                </a:solidFill>
              </a:rPr>
              <a:t>Both the freq hop </a:t>
            </a:r>
            <a:r>
              <a:rPr lang="en-US" dirty="0" err="1">
                <a:solidFill>
                  <a:srgbClr val="FF0000"/>
                </a:solidFill>
              </a:rPr>
              <a:t>subslots</a:t>
            </a:r>
            <a:r>
              <a:rPr lang="en-US" dirty="0">
                <a:solidFill>
                  <a:srgbClr val="FF0000"/>
                </a:solidFill>
              </a:rPr>
              <a:t> will be lost. In general, </a:t>
            </a:r>
            <a:r>
              <a:rPr lang="en-US" dirty="0" err="1">
                <a:solidFill>
                  <a:srgbClr val="FF0000"/>
                </a:solidFill>
              </a:rPr>
              <a:t>subslots</a:t>
            </a:r>
            <a:r>
              <a:rPr lang="en-US" dirty="0">
                <a:solidFill>
                  <a:srgbClr val="FF0000"/>
                </a:solidFill>
              </a:rPr>
              <a:t> with frequency hops will be severely affected</a:t>
            </a:r>
            <a:endParaRPr lang="en-US" dirty="0"/>
          </a:p>
        </p:txBody>
      </p:sp>
      <p:sp>
        <p:nvSpPr>
          <p:cNvPr id="83" name="Title 1">
            <a:extLst>
              <a:ext uri="{FF2B5EF4-FFF2-40B4-BE49-F238E27FC236}">
                <a16:creationId xmlns:a16="http://schemas.microsoft.com/office/drawing/2014/main" id="{FF51D5B5-28C2-47FF-9AC9-E41933F104B2}"/>
              </a:ext>
            </a:extLst>
          </p:cNvPr>
          <p:cNvSpPr txBox="1">
            <a:spLocks/>
          </p:cNvSpPr>
          <p:nvPr/>
        </p:nvSpPr>
        <p:spPr>
          <a:xfrm>
            <a:off x="838200" y="207087"/>
            <a:ext cx="10515600" cy="598145"/>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Case 3: more </a:t>
            </a:r>
            <a:r>
              <a:rPr lang="en-US" dirty="0" err="1"/>
              <a:t>subslots</a:t>
            </a:r>
            <a:r>
              <a:rPr lang="en-US" dirty="0"/>
              <a:t> with </a:t>
            </a:r>
            <a:r>
              <a:rPr lang="en-US" dirty="0" err="1"/>
              <a:t>freq</a:t>
            </a:r>
            <a:r>
              <a:rPr lang="en-US" dirty="0"/>
              <a:t> hop</a:t>
            </a:r>
          </a:p>
        </p:txBody>
      </p:sp>
    </p:spTree>
    <p:extLst>
      <p:ext uri="{BB962C8B-B14F-4D97-AF65-F5344CB8AC3E}">
        <p14:creationId xmlns:p14="http://schemas.microsoft.com/office/powerpoint/2010/main" val="304655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F57439-5049-4839-8F29-6AB6B2E6AC0D}"/>
              </a:ext>
            </a:extLst>
          </p:cNvPr>
          <p:cNvSpPr txBox="1"/>
          <p:nvPr/>
        </p:nvSpPr>
        <p:spPr>
          <a:xfrm>
            <a:off x="4154750" y="2905780"/>
            <a:ext cx="2223942" cy="523220"/>
          </a:xfrm>
          <a:prstGeom prst="rect">
            <a:avLst/>
          </a:prstGeom>
          <a:noFill/>
        </p:spPr>
        <p:txBody>
          <a:bodyPr wrap="none" rtlCol="0">
            <a:spAutoFit/>
          </a:bodyPr>
          <a:lstStyle/>
          <a:p>
            <a:r>
              <a:rPr lang="en-US" sz="2800" dirty="0">
                <a:solidFill>
                  <a:schemeClr val="accent5">
                    <a:lumMod val="75000"/>
                  </a:schemeClr>
                </a:solidFill>
              </a:rPr>
              <a:t>Power control</a:t>
            </a:r>
          </a:p>
        </p:txBody>
      </p:sp>
    </p:spTree>
    <p:extLst>
      <p:ext uri="{BB962C8B-B14F-4D97-AF65-F5344CB8AC3E}">
        <p14:creationId xmlns:p14="http://schemas.microsoft.com/office/powerpoint/2010/main" val="40931231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16075</TotalTime>
  <Words>868</Words>
  <Application>Microsoft Office PowerPoint</Application>
  <PresentationFormat>Widescreen</PresentationFormat>
  <Paragraphs>164</Paragraphs>
  <Slides>13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 Unicode MS</vt:lpstr>
      <vt:lpstr>MS Mincho</vt:lpstr>
      <vt:lpstr>Arial</vt:lpstr>
      <vt:lpstr>Calibri</vt:lpstr>
      <vt:lpstr>Calibri Light</vt:lpstr>
      <vt:lpstr>Qualcomm Office Bold</vt:lpstr>
      <vt:lpstr>Qualcomm Office Light</vt:lpstr>
      <vt:lpstr>Qualcomm Office Regular</vt:lpstr>
      <vt:lpstr>Times New Roman</vt:lpstr>
      <vt:lpstr>Office Theme</vt:lpstr>
      <vt:lpstr>Effect of blanking one symbol for Highest Sub-carrier Spacing</vt:lpstr>
      <vt:lpstr>List of cases effected for HSS</vt:lpstr>
      <vt:lpstr>Current agreement in RAN4</vt:lpstr>
      <vt:lpstr>What is expected in the blanked symbol?</vt:lpstr>
      <vt:lpstr>PowerPoint Presentation</vt:lpstr>
      <vt:lpstr>Case 1: 2 symbol subslot with freq hop</vt:lpstr>
      <vt:lpstr>PowerPoint Presentation</vt:lpstr>
      <vt:lpstr>PowerPoint Presentation</vt:lpstr>
      <vt:lpstr>PowerPoint Presentation</vt:lpstr>
      <vt:lpstr>PowerPoint Presentation</vt:lpstr>
      <vt:lpstr>Summary</vt:lpstr>
      <vt:lpstr>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dynamic transient period location for NR</dc:title>
  <dc:creator>Prashanth Akula</dc:creator>
  <cp:lastModifiedBy>Prashanth Akula</cp:lastModifiedBy>
  <cp:revision>119</cp:revision>
  <dcterms:created xsi:type="dcterms:W3CDTF">2018-06-25T11:15:24Z</dcterms:created>
  <dcterms:modified xsi:type="dcterms:W3CDTF">2018-08-10T19:58:28Z</dcterms:modified>
</cp:coreProperties>
</file>