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58" r:id="rId4"/>
    <p:sldId id="263" r:id="rId5"/>
    <p:sldId id="261" r:id="rId6"/>
    <p:sldId id="264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1" autoAdjust="0"/>
    <p:restoredTop sz="94291" autoAdjust="0"/>
  </p:normalViewPr>
  <p:slideViewPr>
    <p:cSldViewPr>
      <p:cViewPr varScale="1">
        <p:scale>
          <a:sx n="69" d="100"/>
          <a:sy n="69" d="100"/>
        </p:scale>
        <p:origin x="133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5/25/2018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noProof="0" dirty="0">
                <a:ea typeface="+mj-ea"/>
              </a:rPr>
              <a:t>Way-Forward</a:t>
            </a:r>
            <a:br>
              <a:rPr lang="en-US" noProof="0" dirty="0">
                <a:ea typeface="+mj-ea"/>
              </a:rPr>
            </a:br>
            <a:r>
              <a:rPr lang="en-US" noProof="0" dirty="0">
                <a:ea typeface="+mj-ea"/>
              </a:rPr>
              <a:t>on FR2 OTA unwanted emissions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3789040"/>
            <a:ext cx="7345362" cy="252028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tabLst>
                <a:tab pos="2784475" algn="l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3000" b="1" dirty="0">
                <a:solidFill>
                  <a:schemeClr val="tx1"/>
                </a:solidFill>
              </a:rPr>
              <a:t>7.7.2.5.2.3</a:t>
            </a:r>
          </a:p>
          <a:p>
            <a:pPr algn="l" eaLnBrk="1" hangingPunct="1">
              <a:lnSpc>
                <a:spcPct val="80000"/>
              </a:lnSpc>
              <a:tabLst>
                <a:tab pos="2784475" algn="l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marL="2784475" indent="-2784475" algn="l" eaLnBrk="1" hangingPunct="1">
              <a:lnSpc>
                <a:spcPct val="80000"/>
              </a:lnSpc>
              <a:tabLst>
                <a:tab pos="2784475" algn="l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Ericsson, Nokia, Nokia Shanghai Bell, NTT DOCOMO</a:t>
            </a:r>
            <a:r>
              <a:rPr lang="en-US" altLang="sv-SE" sz="3000" noProof="0">
                <a:solidFill>
                  <a:schemeClr val="tx1"/>
                </a:solidFill>
              </a:rPr>
              <a:t>, ZTE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#87	  				Tdoc R4-1808504</a:t>
            </a:r>
          </a:p>
          <a:p>
            <a:pPr>
              <a:buNone/>
            </a:pPr>
            <a:r>
              <a:rPr lang="nn-NO" altLang="sv-SE" sz="2000" b="1" dirty="0">
                <a:cs typeface="Arial" panose="020B0604020202020204" pitchFamily="34" charset="0"/>
              </a:rPr>
              <a:t>Busan, Korea, 21 – 25 May 2018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270CF-9183-4CB9-B6DB-5EBD1C200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Off-line discussion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91132-5982-4658-87FB-B9FE292AA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Proposed FR2 mask levels in relation to the limits used in ITU-R sharing studies</a:t>
            </a:r>
          </a:p>
          <a:p>
            <a:pPr lvl="1"/>
            <a:r>
              <a:rPr lang="en-US" sz="2000" dirty="0"/>
              <a:t>Conclusion that all proposals submitted align with those limits</a:t>
            </a:r>
          </a:p>
          <a:p>
            <a:r>
              <a:rPr lang="en-US" sz="2400" dirty="0"/>
              <a:t>Status of Category B spurious limits in Europe</a:t>
            </a:r>
          </a:p>
          <a:p>
            <a:endParaRPr lang="en-US" sz="2800" dirty="0"/>
          </a:p>
          <a:p>
            <a:r>
              <a:rPr lang="en-US" sz="2800" dirty="0">
                <a:highlight>
                  <a:srgbClr val="00FF00"/>
                </a:highlight>
              </a:rPr>
              <a:t>Way-Forward agreements:</a:t>
            </a:r>
          </a:p>
          <a:p>
            <a:pPr lvl="1"/>
            <a:r>
              <a:rPr lang="en-US" sz="2400" dirty="0"/>
              <a:t>OBUE border to spurious</a:t>
            </a:r>
          </a:p>
          <a:p>
            <a:pPr lvl="1"/>
            <a:r>
              <a:rPr lang="en-US" sz="2400" dirty="0"/>
              <a:t>Mask levels &amp; </a:t>
            </a:r>
            <a:r>
              <a:rPr lang="en-US" sz="2400" dirty="0" err="1"/>
              <a:t>P</a:t>
            </a:r>
            <a:r>
              <a:rPr lang="en-US" sz="2400" baseline="-25000" dirty="0" err="1"/>
              <a:t>Tx</a:t>
            </a:r>
            <a:r>
              <a:rPr lang="en-US" sz="2400" dirty="0"/>
              <a:t> threshold </a:t>
            </a:r>
          </a:p>
          <a:p>
            <a:pPr lvl="1"/>
            <a:r>
              <a:rPr lang="en-US" sz="2400" dirty="0"/>
              <a:t>Clarification of </a:t>
            </a:r>
            <a:r>
              <a:rPr lang="en-US" sz="2400" dirty="0" err="1"/>
              <a:t>P</a:t>
            </a:r>
            <a:r>
              <a:rPr lang="en-US" sz="2400" baseline="-25000" dirty="0" err="1"/>
              <a:t>rated,t,TRP</a:t>
            </a:r>
            <a:r>
              <a:rPr lang="en-US" sz="2400" dirty="0"/>
              <a:t> definition</a:t>
            </a:r>
          </a:p>
        </p:txBody>
      </p:sp>
    </p:spTree>
    <p:extLst>
      <p:ext uri="{BB962C8B-B14F-4D97-AF65-F5344CB8AC3E}">
        <p14:creationId xmlns:p14="http://schemas.microsoft.com/office/powerpoint/2010/main" val="3279911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5BCFF-39F2-4C1A-8046-6DFF31E42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OBUE border to spurious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7C99F-2CCA-4DA6-B372-4F627C1A2C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>
                <a:highlight>
                  <a:srgbClr val="00FF00"/>
                </a:highlight>
              </a:rPr>
              <a:t>WAY-FORWARD:</a:t>
            </a:r>
          </a:p>
          <a:p>
            <a:r>
              <a:rPr lang="en-US" sz="2800" dirty="0"/>
              <a:t>The FR2 mask will be an OBUE mask (band centric).</a:t>
            </a:r>
          </a:p>
          <a:p>
            <a:r>
              <a:rPr lang="en-US" sz="2800" dirty="0"/>
              <a:t>The mask will extend to </a:t>
            </a:r>
            <a:r>
              <a:rPr lang="en-US" sz="2800" dirty="0" err="1"/>
              <a:t>Δf</a:t>
            </a:r>
            <a:r>
              <a:rPr lang="en-US" sz="2800" baseline="-25000" dirty="0" err="1"/>
              <a:t>OBUE</a:t>
            </a:r>
            <a:r>
              <a:rPr lang="en-US" sz="2800" baseline="-25000" dirty="0"/>
              <a:t> </a:t>
            </a:r>
            <a:r>
              <a:rPr lang="en-US" sz="2800" dirty="0"/>
              <a:t>= 1.5 GHz outside the band </a:t>
            </a:r>
          </a:p>
        </p:txBody>
      </p:sp>
    </p:spTree>
    <p:extLst>
      <p:ext uri="{BB962C8B-B14F-4D97-AF65-F5344CB8AC3E}">
        <p14:creationId xmlns:p14="http://schemas.microsoft.com/office/powerpoint/2010/main" val="1655812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E7D95-F13B-4965-B255-64A2A0EB8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Mask levels &amp; </a:t>
            </a:r>
            <a:r>
              <a:rPr lang="en-US" dirty="0" err="1"/>
              <a:t>P</a:t>
            </a:r>
            <a:r>
              <a:rPr lang="en-US" baseline="-25000" dirty="0" err="1"/>
              <a:t>Tx</a:t>
            </a:r>
            <a:r>
              <a:rPr lang="en-US" dirty="0"/>
              <a:t> threshold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33DDB-EE0F-4085-BB72-3657FD3C1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2" y="147081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highlight>
                  <a:srgbClr val="00FF00"/>
                </a:highlight>
              </a:rPr>
              <a:t>WAY-FORWARD:</a:t>
            </a:r>
          </a:p>
          <a:p>
            <a:r>
              <a:rPr lang="en-US" sz="2400" dirty="0"/>
              <a:t>Emission mask for 24.25 – 33.4 GHz (</a:t>
            </a:r>
            <a:r>
              <a:rPr lang="en-US" sz="2400" dirty="0" err="1"/>
              <a:t>P</a:t>
            </a:r>
            <a:r>
              <a:rPr lang="en-US" sz="2000" dirty="0" err="1"/>
              <a:t>Tx</a:t>
            </a:r>
            <a:r>
              <a:rPr lang="en-US" sz="2400" dirty="0"/>
              <a:t> threshold 30 dBm)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400" dirty="0"/>
              <a:t>Emission mask for 37 – 52.6 GHz (</a:t>
            </a:r>
            <a:r>
              <a:rPr lang="en-US" sz="2400" dirty="0" err="1"/>
              <a:t>P</a:t>
            </a:r>
            <a:r>
              <a:rPr lang="en-US" sz="2000" dirty="0" err="1"/>
              <a:t>Tx</a:t>
            </a:r>
            <a:r>
              <a:rPr lang="en-US" sz="2400" dirty="0"/>
              <a:t> threshold 28 dBm)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74A498-468C-44F0-A3BC-E95E2A79F6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97589"/>
              </p:ext>
            </p:extLst>
          </p:nvPr>
        </p:nvGraphicFramePr>
        <p:xfrm>
          <a:off x="891564" y="2636912"/>
          <a:ext cx="7344816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2376264">
                  <a:extLst>
                    <a:ext uri="{9D8B030D-6E8A-4147-A177-3AD203B41FA5}">
                      <a16:colId xmlns:a16="http://schemas.microsoft.com/office/drawing/2014/main" val="167941210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1468599476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106360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offset from “edge of transmission” </a:t>
                      </a:r>
                      <a:r>
                        <a:rPr lang="en-US" sz="14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Δf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Limit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Measurement bandwidth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2993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 &lt; </a:t>
                      </a: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contiguous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Min(-5 dBm, Max(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400" baseline="-250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– 35 dB, -12 dBm))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4066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contiguous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 &lt; 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Δf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Min(-13 dBm, Max(P</a:t>
                      </a:r>
                      <a:r>
                        <a:rPr lang="en-US" sz="1400" baseline="-25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– 43 dB, -20 dBm))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8024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BDFC95-BC67-4F80-AFE4-2345520E2D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046403"/>
              </p:ext>
            </p:extLst>
          </p:nvPr>
        </p:nvGraphicFramePr>
        <p:xfrm>
          <a:off x="920699" y="4597796"/>
          <a:ext cx="7315681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2355157">
                  <a:extLst>
                    <a:ext uri="{9D8B030D-6E8A-4147-A177-3AD203B41FA5}">
                      <a16:colId xmlns:a16="http://schemas.microsoft.com/office/drawing/2014/main" val="1743285627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3680436495"/>
                    </a:ext>
                  </a:extLst>
                </a:gridCol>
                <a:gridCol w="1504140">
                  <a:extLst>
                    <a:ext uri="{9D8B030D-6E8A-4147-A177-3AD203B41FA5}">
                      <a16:colId xmlns:a16="http://schemas.microsoft.com/office/drawing/2014/main" val="22123214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offset from “edge of transmission” Δf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Limit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Measurement bandwidth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839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 &lt; </a:t>
                      </a: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contiguous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Min(-5 dBm, Max(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400" baseline="-250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– 33 dB, -12 dBm))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516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contiguous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 &lt; 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Δf</a:t>
                      </a:r>
                      <a:r>
                        <a:rPr lang="en-GB" sz="14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Min(-13 dBm, Max(P</a:t>
                      </a:r>
                      <a:r>
                        <a:rPr lang="en-US" sz="1400" baseline="-25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– 41 dB, -20 dBm))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MHz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114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309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F3E05-AFE5-4290-90DC-81BE38C3A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</a:t>
            </a:r>
            <a:r>
              <a:rPr lang="en-US" baseline="-25000" dirty="0" err="1"/>
              <a:t>rated,t,TRP</a:t>
            </a:r>
            <a:r>
              <a:rPr lang="en-US" dirty="0"/>
              <a:t>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F0F0AC-51B1-402C-96C4-63D709B4FE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err="1"/>
              <a:t>P</a:t>
            </a:r>
            <a:r>
              <a:rPr lang="en-GB" sz="2400" baseline="-25000" dirty="0" err="1"/>
              <a:t>rated,t,TRP</a:t>
            </a:r>
            <a:r>
              <a:rPr lang="en-GB" sz="2400" dirty="0"/>
              <a:t>	= </a:t>
            </a:r>
            <a:r>
              <a:rPr lang="en-GB" sz="2400" i="1" dirty="0"/>
              <a:t>Rated total TRP output power </a:t>
            </a:r>
            <a:r>
              <a:rPr lang="en-GB" sz="2400" dirty="0"/>
              <a:t>declared</a:t>
            </a:r>
            <a:r>
              <a:rPr lang="en-GB" sz="2400" i="1" dirty="0"/>
              <a:t> </a:t>
            </a:r>
            <a:r>
              <a:rPr lang="en-GB" sz="2400" dirty="0"/>
              <a:t>per RIB</a:t>
            </a:r>
          </a:p>
          <a:p>
            <a:r>
              <a:rPr lang="en-GB" sz="2400" b="1" dirty="0"/>
              <a:t>rated total TRP output power: </a:t>
            </a:r>
            <a:r>
              <a:rPr lang="en-GB" sz="2400" dirty="0"/>
              <a:t>mean power level declared by the manufacturer, that the manufacturer has declared to be available at the RIB during the </a:t>
            </a:r>
            <a:r>
              <a:rPr lang="en-GB" sz="2400" i="1" dirty="0"/>
              <a:t>transmitter ON period</a:t>
            </a:r>
          </a:p>
          <a:p>
            <a:endParaRPr lang="en-GB" sz="2400" i="1" dirty="0"/>
          </a:p>
          <a:p>
            <a:pPr marL="0" indent="0">
              <a:buNone/>
            </a:pPr>
            <a:r>
              <a:rPr lang="en-US" sz="2400" dirty="0">
                <a:highlight>
                  <a:srgbClr val="00FF00"/>
                </a:highlight>
              </a:rPr>
              <a:t>WAY-FORWARD:</a:t>
            </a:r>
          </a:p>
          <a:p>
            <a:r>
              <a:rPr lang="en-US" sz="2400" dirty="0"/>
              <a:t>Consensus that “Total” means both polarizations and includes all sub-blocks in case of non-contiguous operation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17338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2B56C-2490-4255-A933-5DCF22F4D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AF8AD-6DF4-49E4-87AC-C6ADBE4D0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R4-1806401, "Requirement on FR2 BS OTA out of band emission" (Samsung).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R4-1806929, "Further discussion on FR2 SEM" (ZTE).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R4-1806940, "BS Emission mask for FR2" (Ericsson, Nokia, Nokia Shanghai Bell).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R4-1807526, "Further consideration on FR2 SEM" (Huawei, </a:t>
            </a:r>
            <a:r>
              <a:rPr lang="en-US" sz="2400" dirty="0" err="1"/>
              <a:t>HiSilicon</a:t>
            </a:r>
            <a:r>
              <a:rPr lang="en-US" sz="2400" dirty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R4-1807577, "SEM for FR2 NR BS" (NTT DOCOMO, INC.).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80934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30053</TotalTime>
  <Words>290</Words>
  <Application>Microsoft Office PowerPoint</Application>
  <PresentationFormat>On-screen Show (4:3)</PresentationFormat>
  <Paragraphs>57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MS Mincho</vt:lpstr>
      <vt:lpstr>SimSun</vt:lpstr>
      <vt:lpstr>SimSun</vt:lpstr>
      <vt:lpstr>Arial</vt:lpstr>
      <vt:lpstr>Calibri</vt:lpstr>
      <vt:lpstr>Symbol</vt:lpstr>
      <vt:lpstr>Times New Roman</vt:lpstr>
      <vt:lpstr>Office 主题</vt:lpstr>
      <vt:lpstr>Way-Forward on FR2 OTA unwanted emissions</vt:lpstr>
      <vt:lpstr>Off-line discussion points</vt:lpstr>
      <vt:lpstr>OBUE border to spurious</vt:lpstr>
      <vt:lpstr>Mask levels &amp; PTx threshold </vt:lpstr>
      <vt:lpstr>Prated,t,TRP definition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</cp:lastModifiedBy>
  <cp:revision>372</cp:revision>
  <dcterms:created xsi:type="dcterms:W3CDTF">2014-03-20T14:32:54Z</dcterms:created>
  <dcterms:modified xsi:type="dcterms:W3CDTF">2018-05-25T02:01:17Z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