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6" r:id="rId3"/>
    <p:sldId id="289"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2" d="100"/>
          <a:sy n="72" d="100"/>
        </p:scale>
        <p:origin x="660" y="6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5/25/2018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5/25/2018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5/25/2018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5/25/2018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5/25/2018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5/25/2018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5/25/2018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5/25/2018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5/25/2018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5/25/2018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5/25/2018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5/25/2018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0369" y="1640986"/>
            <a:ext cx="11345839" cy="2739945"/>
          </a:xfrm>
        </p:spPr>
        <p:txBody>
          <a:bodyPr>
            <a:normAutofit/>
          </a:bodyPr>
          <a:lstStyle/>
          <a:p>
            <a:r>
              <a:rPr lang="en-US" dirty="0"/>
              <a:t>WF on </a:t>
            </a:r>
            <a:br>
              <a:rPr lang="en-US" dirty="0"/>
            </a:br>
            <a:r>
              <a:rPr lang="en-US" dirty="0"/>
              <a:t>measurement gaps for dense PRS</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Ericsson</a:t>
            </a:r>
          </a:p>
        </p:txBody>
      </p:sp>
      <p:sp>
        <p:nvSpPr>
          <p:cNvPr id="4" name="Rectangle 3"/>
          <p:cNvSpPr/>
          <p:nvPr/>
        </p:nvSpPr>
        <p:spPr>
          <a:xfrm>
            <a:off x="392192" y="212285"/>
            <a:ext cx="11302313" cy="923330"/>
          </a:xfrm>
          <a:prstGeom prst="rect">
            <a:avLst/>
          </a:prstGeom>
        </p:spPr>
        <p:txBody>
          <a:bodyPr wrap="square">
            <a:spAutoFit/>
          </a:bodyPr>
          <a:lstStyle/>
          <a:p>
            <a:pPr hangingPunct="0"/>
            <a:r>
              <a:rPr lang="en-GB" b="1" dirty="0"/>
              <a:t>3GPP TSG-RAN WG4 Meeting #87	                                                                                                                        R4-1808476</a:t>
            </a:r>
            <a:endParaRPr lang="en-US" b="1" dirty="0">
              <a:solidFill>
                <a:srgbClr val="FF0000"/>
              </a:solidFill>
            </a:endParaRPr>
          </a:p>
          <a:p>
            <a:pPr hangingPunct="0"/>
            <a:r>
              <a:rPr lang="en-US" b="1" dirty="0"/>
              <a:t>Busan, Republic of Korea, 21</a:t>
            </a:r>
            <a:r>
              <a:rPr lang="en-US" b="1" baseline="30000" dirty="0"/>
              <a:t>st</a:t>
            </a:r>
            <a:r>
              <a:rPr lang="en-US" b="1" dirty="0"/>
              <a:t> – 25</a:t>
            </a:r>
            <a:r>
              <a:rPr lang="en-US" b="1" baseline="30000" dirty="0"/>
              <a:t>th</a:t>
            </a:r>
            <a:r>
              <a:rPr lang="en-US" b="1" dirty="0"/>
              <a:t> May 2018</a:t>
            </a:r>
            <a:endParaRPr lang="en-GB" b="1" dirty="0"/>
          </a:p>
          <a:p>
            <a:pPr hangingPunct="0"/>
            <a:r>
              <a:rPr lang="en-GB" b="1" dirty="0"/>
              <a:t>Agenda Item: 6.20.4.4</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Requirements impact</a:t>
            </a:r>
          </a:p>
        </p:txBody>
      </p:sp>
      <p:sp>
        <p:nvSpPr>
          <p:cNvPr id="3" name="Content Placeholder 2"/>
          <p:cNvSpPr>
            <a:spLocks noGrp="1"/>
          </p:cNvSpPr>
          <p:nvPr>
            <p:ph idx="1"/>
          </p:nvPr>
        </p:nvSpPr>
        <p:spPr>
          <a:xfrm>
            <a:off x="109182" y="1702131"/>
            <a:ext cx="11955439" cy="4790744"/>
          </a:xfrm>
        </p:spPr>
        <p:txBody>
          <a:bodyPr>
            <a:normAutofit fontScale="92500" lnSpcReduction="20000"/>
          </a:bodyPr>
          <a:lstStyle/>
          <a:p>
            <a:r>
              <a:rPr lang="en-US" dirty="0"/>
              <a:t>RSTD measurement period:</a:t>
            </a:r>
          </a:p>
          <a:p>
            <a:pPr lvl="1"/>
            <a:r>
              <a:rPr lang="en-US" dirty="0"/>
              <a:t>The existing UE Cat M1 and Cat M2 measurement period requirements (generically formulated with respect to MGL and MGRP) for RSTD measurements in gaps shall also apply with the new gaps</a:t>
            </a:r>
          </a:p>
          <a:p>
            <a:r>
              <a:rPr lang="sv-SE" dirty="0"/>
              <a:t>RLM requirements:</a:t>
            </a:r>
          </a:p>
          <a:p>
            <a:pPr lvl="1"/>
            <a:r>
              <a:rPr lang="en-US" dirty="0"/>
              <a:t>When the UE is configured with new measurement gaps for RSTD measurements, the UE shall also perform RLM. If there is no overlap between the new measurement gaps and configured MPDCCH subframes for UE monitoring, the UE shall meet the existing requirements; otherwise, the out-of-sync and in-sync evaluation periods can be longer than currently defined in 36.133</a:t>
            </a:r>
            <a:endParaRPr lang="sv-SE" dirty="0"/>
          </a:p>
          <a:p>
            <a:r>
              <a:rPr lang="sv-SE" dirty="0"/>
              <a:t>RRM requirements:</a:t>
            </a:r>
          </a:p>
          <a:p>
            <a:pPr lvl="1"/>
            <a:r>
              <a:rPr lang="en-US" dirty="0"/>
              <a:t>RRM cell identification delay and measurement delay may be longer while the UE is using a new measurement gap pattern configured for RSTD measurements</a:t>
            </a:r>
          </a:p>
          <a:p>
            <a:pPr lvl="1"/>
            <a:endParaRPr lang="en-US" dirty="0"/>
          </a:p>
          <a:p>
            <a:pPr lvl="1"/>
            <a:endParaRPr lang="en-US" dirty="0"/>
          </a:p>
          <a:p>
            <a:r>
              <a:rPr lang="en-GB" dirty="0"/>
              <a:t>RAN4 to </a:t>
            </a:r>
            <a:r>
              <a:rPr lang="en-GB"/>
              <a:t>further discuss </a:t>
            </a:r>
            <a:r>
              <a:rPr lang="en-GB" dirty="0"/>
              <a:t>whether Note 1 after Table 8.1.2.1-2 needs to be updated due to the introduction of the new measurement gaps</a:t>
            </a:r>
            <a:endParaRPr lang="sv-SE" dirty="0"/>
          </a:p>
          <a:p>
            <a:endParaRPr lang="sv-SE" dirty="0"/>
          </a:p>
          <a:p>
            <a:endParaRPr lang="sv-SE" sz="1200" dirty="0"/>
          </a:p>
        </p:txBody>
      </p:sp>
    </p:spTree>
    <p:extLst>
      <p:ext uri="{BB962C8B-B14F-4D97-AF65-F5344CB8AC3E}">
        <p14:creationId xmlns:p14="http://schemas.microsoft.com/office/powerpoint/2010/main" val="24859337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New measurement gap patterns</a:t>
            </a:r>
          </a:p>
        </p:txBody>
      </p:sp>
      <p:graphicFrame>
        <p:nvGraphicFramePr>
          <p:cNvPr id="6" name="Table 5">
            <a:extLst>
              <a:ext uri="{FF2B5EF4-FFF2-40B4-BE49-F238E27FC236}">
                <a16:creationId xmlns:a16="http://schemas.microsoft.com/office/drawing/2014/main" id="{09F52BBE-DC75-40AB-897E-1B2162CFB543}"/>
              </a:ext>
            </a:extLst>
          </p:cNvPr>
          <p:cNvGraphicFramePr>
            <a:graphicFrameLocks noGrp="1"/>
          </p:cNvGraphicFramePr>
          <p:nvPr>
            <p:extLst>
              <p:ext uri="{D42A27DB-BD31-4B8C-83A1-F6EECF244321}">
                <p14:modId xmlns:p14="http://schemas.microsoft.com/office/powerpoint/2010/main" val="3817669105"/>
              </p:ext>
            </p:extLst>
          </p:nvPr>
        </p:nvGraphicFramePr>
        <p:xfrm>
          <a:off x="272955" y="1610327"/>
          <a:ext cx="11502887" cy="4721991"/>
        </p:xfrm>
        <a:graphic>
          <a:graphicData uri="http://schemas.openxmlformats.org/drawingml/2006/table">
            <a:tbl>
              <a:tblPr>
                <a:tableStyleId>{5C22544A-7EE6-4342-B048-85BDC9FD1C3A}</a:tableStyleId>
              </a:tblPr>
              <a:tblGrid>
                <a:gridCol w="1258956">
                  <a:extLst>
                    <a:ext uri="{9D8B030D-6E8A-4147-A177-3AD203B41FA5}">
                      <a16:colId xmlns:a16="http://schemas.microsoft.com/office/drawing/2014/main" val="2722432689"/>
                    </a:ext>
                  </a:extLst>
                </a:gridCol>
                <a:gridCol w="2729948">
                  <a:extLst>
                    <a:ext uri="{9D8B030D-6E8A-4147-A177-3AD203B41FA5}">
                      <a16:colId xmlns:a16="http://schemas.microsoft.com/office/drawing/2014/main" val="1408339167"/>
                    </a:ext>
                  </a:extLst>
                </a:gridCol>
                <a:gridCol w="3180522">
                  <a:extLst>
                    <a:ext uri="{9D8B030D-6E8A-4147-A177-3AD203B41FA5}">
                      <a16:colId xmlns:a16="http://schemas.microsoft.com/office/drawing/2014/main" val="3685950717"/>
                    </a:ext>
                  </a:extLst>
                </a:gridCol>
                <a:gridCol w="4333461">
                  <a:extLst>
                    <a:ext uri="{9D8B030D-6E8A-4147-A177-3AD203B41FA5}">
                      <a16:colId xmlns:a16="http://schemas.microsoft.com/office/drawing/2014/main" val="3938195218"/>
                    </a:ext>
                  </a:extLst>
                </a:gridCol>
              </a:tblGrid>
              <a:tr h="224824">
                <a:tc>
                  <a:txBody>
                    <a:bodyPr/>
                    <a:lstStyle/>
                    <a:p>
                      <a:pPr algn="ctr">
                        <a:spcAft>
                          <a:spcPts val="0"/>
                        </a:spcAft>
                      </a:pPr>
                      <a:r>
                        <a:rPr lang="en-US" sz="1200" b="1" dirty="0">
                          <a:solidFill>
                            <a:schemeClr val="tx1"/>
                          </a:solidFill>
                          <a:effectLst/>
                          <a:latin typeface="Arial" panose="020B0604020202020204" pitchFamily="34" charset="0"/>
                          <a:cs typeface="Arial" panose="020B0604020202020204" pitchFamily="34" charset="0"/>
                        </a:rPr>
                        <a:t>Gap Pattern Id</a:t>
                      </a:r>
                      <a:endParaRPr lang="sv-SE" sz="1200" b="1"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b="1" dirty="0">
                          <a:solidFill>
                            <a:schemeClr val="tx1"/>
                          </a:solidFill>
                          <a:effectLst/>
                          <a:latin typeface="Arial" panose="020B0604020202020204" pitchFamily="34" charset="0"/>
                          <a:cs typeface="Arial" panose="020B0604020202020204" pitchFamily="34" charset="0"/>
                        </a:rPr>
                        <a:t>MGL (</a:t>
                      </a:r>
                      <a:r>
                        <a:rPr lang="en-US" sz="1200" b="1" dirty="0" err="1">
                          <a:solidFill>
                            <a:schemeClr val="tx1"/>
                          </a:solidFill>
                          <a:effectLst/>
                          <a:latin typeface="Arial" panose="020B0604020202020204" pitchFamily="34" charset="0"/>
                          <a:cs typeface="Arial" panose="020B0604020202020204" pitchFamily="34" charset="0"/>
                        </a:rPr>
                        <a:t>ms</a:t>
                      </a:r>
                      <a:r>
                        <a:rPr lang="en-US" sz="1200" b="1" dirty="0">
                          <a:solidFill>
                            <a:schemeClr val="tx1"/>
                          </a:solidFill>
                          <a:effectLst/>
                          <a:latin typeface="Arial" panose="020B0604020202020204" pitchFamily="34" charset="0"/>
                          <a:cs typeface="Arial" panose="020B0604020202020204" pitchFamily="34" charset="0"/>
                        </a:rPr>
                        <a:t>)</a:t>
                      </a:r>
                      <a:endParaRPr lang="sv-SE" sz="1200" b="1"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b="1" dirty="0">
                          <a:solidFill>
                            <a:schemeClr val="tx1"/>
                          </a:solidFill>
                          <a:effectLst/>
                          <a:latin typeface="Arial" panose="020B0604020202020204" pitchFamily="34" charset="0"/>
                          <a:cs typeface="Arial" panose="020B0604020202020204" pitchFamily="34" charset="0"/>
                        </a:rPr>
                        <a:t>MGRP (</a:t>
                      </a:r>
                      <a:r>
                        <a:rPr lang="en-US" sz="1200" b="1" dirty="0" err="1">
                          <a:solidFill>
                            <a:schemeClr val="tx1"/>
                          </a:solidFill>
                          <a:effectLst/>
                          <a:latin typeface="Arial" panose="020B0604020202020204" pitchFamily="34" charset="0"/>
                          <a:cs typeface="Arial" panose="020B0604020202020204" pitchFamily="34" charset="0"/>
                        </a:rPr>
                        <a:t>ms</a:t>
                      </a:r>
                      <a:r>
                        <a:rPr lang="en-US" sz="1200" b="1" dirty="0">
                          <a:solidFill>
                            <a:schemeClr val="tx1"/>
                          </a:solidFill>
                          <a:effectLst/>
                          <a:latin typeface="Arial" panose="020B0604020202020204" pitchFamily="34" charset="0"/>
                          <a:cs typeface="Arial" panose="020B0604020202020204" pitchFamily="34" charset="0"/>
                        </a:rPr>
                        <a:t>)</a:t>
                      </a:r>
                      <a:endParaRPr lang="sv-SE" sz="1200" b="1"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b="1" dirty="0">
                          <a:solidFill>
                            <a:schemeClr val="tx1"/>
                          </a:solidFill>
                          <a:effectLst/>
                          <a:latin typeface="Arial" panose="020B0604020202020204" pitchFamily="34" charset="0"/>
                          <a:cs typeface="Arial" panose="020B0604020202020204" pitchFamily="34" charset="0"/>
                        </a:rPr>
                        <a:t>Applicability</a:t>
                      </a:r>
                      <a:endParaRPr lang="sv-SE" sz="1200" b="1"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031643566"/>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80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rowSpan="21">
                  <a:txBody>
                    <a:bodyPr/>
                    <a:lstStyle/>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r>
                        <a:rPr lang="sv-SE" sz="1200" strike="noStrike" baseline="0" dirty="0">
                          <a:solidFill>
                            <a:schemeClr val="tx1"/>
                          </a:solidFill>
                          <a:effectLst/>
                          <a:latin typeface="Arial" panose="020B0604020202020204" pitchFamily="34" charset="0"/>
                          <a:ea typeface="SimSun" panose="02010600030101010101" pitchFamily="2" charset="-122"/>
                          <a:cs typeface="Arial" panose="020B0604020202020204" pitchFamily="34" charset="0"/>
                        </a:rPr>
                        <a:t>Not all measurement gap patterns among rstd0-rstd20 can be configured for a UE in different conditions, including but not limited to whether the UE is configured with a single or multiple PRS configurations in a cell</a:t>
                      </a:r>
                    </a:p>
                    <a:p>
                      <a:pPr algn="ctr">
                        <a:spcAft>
                          <a:spcPts val="0"/>
                        </a:spcAft>
                      </a:pPr>
                      <a:endParaRPr lang="sv-SE" sz="1200" strike="noStrike" baseline="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r>
                        <a:rPr lang="sv-SE" sz="1200" strike="noStrike" baseline="0" dirty="0">
                          <a:solidFill>
                            <a:schemeClr val="tx1"/>
                          </a:solidFill>
                          <a:effectLst/>
                          <a:latin typeface="Arial" panose="020B0604020202020204" pitchFamily="34" charset="0"/>
                          <a:ea typeface="SimSun" panose="02010600030101010101" pitchFamily="2" charset="-122"/>
                          <a:cs typeface="Arial" panose="020B0604020202020204" pitchFamily="34" charset="0"/>
                        </a:rPr>
                        <a:t>Details of applicability rules are TBD.</a:t>
                      </a: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863508627"/>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160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417063390"/>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rstd2</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320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513077810"/>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rstd3</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640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498666939"/>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1280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491154867"/>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rstd5</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160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869903670"/>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rstd6</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320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536889244"/>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rstd7</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640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081786425"/>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rstd8</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1280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endParaRPr lang="sv-SE"/>
                    </a:p>
                  </a:txBody>
                  <a:tcPr/>
                </a:tc>
                <a:extLst>
                  <a:ext uri="{0D108BD9-81ED-4DB2-BD59-A6C34878D82A}">
                    <a16:rowId xmlns:a16="http://schemas.microsoft.com/office/drawing/2014/main" val="1554534612"/>
                  </a:ext>
                </a:extLst>
              </a:tr>
              <a:tr h="195529">
                <a:tc>
                  <a:txBody>
                    <a:bodyPr/>
                    <a:lstStyle/>
                    <a:p>
                      <a:pPr algn="ctr">
                        <a:spcAft>
                          <a:spcPts val="0"/>
                        </a:spcAft>
                      </a:pPr>
                      <a:r>
                        <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rPr>
                        <a:t>rstd9</a:t>
                      </a:r>
                    </a:p>
                  </a:txBody>
                  <a:tcPr marL="68580" marR="68580" marT="0" marB="0"/>
                </a:tc>
                <a:tc>
                  <a:txBody>
                    <a:bodyPr/>
                    <a:lstStyle/>
                    <a:p>
                      <a:pPr algn="ctr">
                        <a:spcAft>
                          <a:spcPts val="0"/>
                        </a:spcAft>
                      </a:pPr>
                      <a:r>
                        <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rPr>
                        <a:t>24</a:t>
                      </a:r>
                    </a:p>
                  </a:txBody>
                  <a:tcPr marL="68580" marR="68580" marT="0" marB="0"/>
                </a:tc>
                <a:tc>
                  <a:txBody>
                    <a:bodyPr/>
                    <a:lstStyle/>
                    <a:p>
                      <a:pPr algn="ctr">
                        <a:spcAft>
                          <a:spcPts val="0"/>
                        </a:spcAft>
                      </a:pPr>
                      <a:r>
                        <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rPr>
                        <a:t>320</a:t>
                      </a:r>
                    </a:p>
                  </a:txBody>
                  <a:tcPr marL="68580" marR="68580" marT="0" marB="0"/>
                </a:tc>
                <a:tc vMerge="1">
                  <a:txBody>
                    <a:bodyPr/>
                    <a:lstStyle/>
                    <a:p>
                      <a:endParaRPr lang="sv-SE"/>
                    </a:p>
                  </a:txBody>
                  <a:tcPr/>
                </a:tc>
                <a:extLst>
                  <a:ext uri="{0D108BD9-81ED-4DB2-BD59-A6C34878D82A}">
                    <a16:rowId xmlns:a16="http://schemas.microsoft.com/office/drawing/2014/main" val="1848575553"/>
                  </a:ext>
                </a:extLst>
              </a:tr>
              <a:tr h="195529">
                <a:tc>
                  <a:txBody>
                    <a:bodyPr/>
                    <a:lstStyle/>
                    <a:p>
                      <a:pPr algn="ctr">
                        <a:spcAft>
                          <a:spcPts val="0"/>
                        </a:spcAft>
                      </a:pPr>
                      <a:r>
                        <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rPr>
                        <a:t>rstd10</a:t>
                      </a:r>
                    </a:p>
                  </a:txBody>
                  <a:tcPr marL="68580" marR="68580" marT="0" marB="0"/>
                </a:tc>
                <a:tc>
                  <a:txBody>
                    <a:bodyPr/>
                    <a:lstStyle/>
                    <a:p>
                      <a:pPr algn="ctr">
                        <a:spcAft>
                          <a:spcPts val="0"/>
                        </a:spcAft>
                      </a:pPr>
                      <a:r>
                        <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rPr>
                        <a:t>24</a:t>
                      </a:r>
                    </a:p>
                  </a:txBody>
                  <a:tcPr marL="68580" marR="68580" marT="0" marB="0"/>
                </a:tc>
                <a:tc>
                  <a:txBody>
                    <a:bodyPr/>
                    <a:lstStyle/>
                    <a:p>
                      <a:pPr algn="ctr">
                        <a:spcAft>
                          <a:spcPts val="0"/>
                        </a:spcAft>
                      </a:pPr>
                      <a:r>
                        <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rPr>
                        <a:t>640</a:t>
                      </a:r>
                    </a:p>
                  </a:txBody>
                  <a:tcPr marL="68580" marR="68580" marT="0" marB="0"/>
                </a:tc>
                <a:tc vMerge="1">
                  <a:txBody>
                    <a:bodyPr/>
                    <a:lstStyle/>
                    <a:p>
                      <a:endParaRPr lang="sv-SE"/>
                    </a:p>
                  </a:txBody>
                  <a:tcPr/>
                </a:tc>
                <a:extLst>
                  <a:ext uri="{0D108BD9-81ED-4DB2-BD59-A6C34878D82A}">
                    <a16:rowId xmlns:a16="http://schemas.microsoft.com/office/drawing/2014/main" val="3167191288"/>
                  </a:ext>
                </a:extLst>
              </a:tr>
              <a:tr h="195529">
                <a:tc>
                  <a:txBody>
                    <a:bodyPr/>
                    <a:lstStyle/>
                    <a:p>
                      <a:pPr algn="ctr"/>
                      <a:r>
                        <a:rPr lang="sv-SE" sz="1200" dirty="0">
                          <a:solidFill>
                            <a:schemeClr val="tx1"/>
                          </a:solidFill>
                          <a:latin typeface="Arial" panose="020B0604020202020204" pitchFamily="34" charset="0"/>
                          <a:cs typeface="Arial" panose="020B0604020202020204" pitchFamily="34" charset="0"/>
                        </a:rPr>
                        <a:t>rstd11</a:t>
                      </a:r>
                    </a:p>
                  </a:txBody>
                  <a:tcPr marL="68580" marR="68580" marT="0" marB="0"/>
                </a:tc>
                <a:tc>
                  <a:txBody>
                    <a:bodyPr/>
                    <a:lstStyle/>
                    <a:p>
                      <a:pPr algn="ctr"/>
                      <a:r>
                        <a:rPr lang="sv-SE" sz="1200" dirty="0">
                          <a:solidFill>
                            <a:schemeClr val="tx1"/>
                          </a:solidFill>
                          <a:latin typeface="Arial" panose="020B0604020202020204" pitchFamily="34" charset="0"/>
                          <a:cs typeface="Arial" panose="020B0604020202020204" pitchFamily="34" charset="0"/>
                        </a:rPr>
                        <a:t>24</a:t>
                      </a:r>
                    </a:p>
                  </a:txBody>
                  <a:tcPr marL="68580" marR="68580" marT="0" marB="0"/>
                </a:tc>
                <a:tc>
                  <a:txBody>
                    <a:bodyPr/>
                    <a:lstStyle/>
                    <a:p>
                      <a:pPr algn="ctr"/>
                      <a:r>
                        <a:rPr lang="sv-SE" sz="1200" dirty="0">
                          <a:solidFill>
                            <a:schemeClr val="tx1"/>
                          </a:solidFill>
                          <a:latin typeface="Arial" panose="020B0604020202020204" pitchFamily="34" charset="0"/>
                          <a:cs typeface="Arial" panose="020B0604020202020204" pitchFamily="34" charset="0"/>
                        </a:rPr>
                        <a:t>1280</a:t>
                      </a: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981715659"/>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rstd12</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32</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320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738830767"/>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rstd13</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32</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640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563595977"/>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32</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1280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377840341"/>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rstd15</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54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640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10552728"/>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rstd16</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54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1280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573963924"/>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rstd17</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64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640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713367877"/>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rstd18</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64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1280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570899881"/>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rstd19</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80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640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599689178"/>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rstd20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80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1280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351027120"/>
                  </a:ext>
                </a:extLst>
              </a:tr>
              <a:tr h="391058">
                <a:tc gridSpan="4">
                  <a:txBody>
                    <a:bodyPr/>
                    <a:lstStyle/>
                    <a:p>
                      <a:pPr algn="l">
                        <a:spcAft>
                          <a:spcPts val="0"/>
                        </a:spcAft>
                      </a:pPr>
                      <a:r>
                        <a:rPr lang="en-US" sz="1200" strike="noStrike" baseline="0" dirty="0">
                          <a:solidFill>
                            <a:schemeClr val="tx1"/>
                          </a:solidFill>
                          <a:effectLst/>
                          <a:latin typeface="Arial" panose="020B0604020202020204" pitchFamily="34" charset="0"/>
                          <a:ea typeface="SimSun" panose="02010600030101010101" pitchFamily="2" charset="-122"/>
                          <a:cs typeface="Arial" panose="020B0604020202020204" pitchFamily="34" charset="0"/>
                        </a:rPr>
                        <a:t>NOTE 1: Measurement gap patterns rstd0─rstd20 can only be configured for RSTD measurements requiring such gaps and used during the RSTD measurement period corresponding to these measurements.</a:t>
                      </a:r>
                      <a:endParaRPr lang="sv-SE" sz="1200" strike="noStrike" baseline="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536344361"/>
                  </a:ext>
                </a:extLst>
              </a:tr>
            </a:tbl>
          </a:graphicData>
        </a:graphic>
      </p:graphicFrame>
    </p:spTree>
    <p:extLst>
      <p:ext uri="{BB962C8B-B14F-4D97-AF65-F5344CB8AC3E}">
        <p14:creationId xmlns:p14="http://schemas.microsoft.com/office/powerpoint/2010/main" val="17725336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5920</TotalTime>
  <Words>317</Words>
  <Application>Microsoft Office PowerPoint</Application>
  <PresentationFormat>Widescreen</PresentationFormat>
  <Paragraphs>97</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SimSun</vt:lpstr>
      <vt:lpstr>Arial</vt:lpstr>
      <vt:lpstr>Calibri</vt:lpstr>
      <vt:lpstr>Calibri Light</vt:lpstr>
      <vt:lpstr>Office Theme</vt:lpstr>
      <vt:lpstr>WF on  measurement gaps for dense PRS</vt:lpstr>
      <vt:lpstr>Requirements impact</vt:lpstr>
      <vt:lpstr>New measurement gap patterns</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lastModifiedBy>Iana Siomina</cp:lastModifiedBy>
  <cp:revision>537</cp:revision>
  <dcterms:created xsi:type="dcterms:W3CDTF">2016-04-13T15:12:29Z</dcterms:created>
  <dcterms:modified xsi:type="dcterms:W3CDTF">2018-05-25T04:21:11Z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ies>
</file>