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2" r:id="rId2"/>
    <p:sldId id="263" r:id="rId3"/>
    <p:sldId id="264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86" d="100"/>
          <a:sy n="86" d="100"/>
        </p:scale>
        <p:origin x="183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test </a:t>
            </a:r>
            <a:r>
              <a:rPr lang="en-US" altLang="ja-JP" sz="4000" dirty="0"/>
              <a:t>models</a:t>
            </a:r>
            <a:r>
              <a:rPr lang="pl-PL" altLang="ja-JP" sz="4000" dirty="0"/>
              <a:t> for NR </a:t>
            </a:r>
            <a:r>
              <a:rPr lang="en-US" altLang="ja-JP" sz="4000" dirty="0"/>
              <a:t>conformance</a:t>
            </a:r>
            <a:r>
              <a:rPr lang="pl-PL" altLang="ja-JP" sz="4000" dirty="0"/>
              <a:t> test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Bell, 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</a:t>
            </a:r>
            <a:r>
              <a:rPr lang="pl-PL" altLang="ja-JP" b="1" dirty="0">
                <a:solidFill>
                  <a:srgbClr val="000000"/>
                </a:solidFill>
                <a:ea typeface="MS PGothic" pitchFamily="34" charset="-128"/>
              </a:rPr>
              <a:t>8320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</a:t>
            </a:r>
            <a:r>
              <a:rPr lang="pl-PL" altLang="ja-JP" b="1" dirty="0"/>
              <a:t>7</a:t>
            </a:r>
            <a:endParaRPr lang="en-US" altLang="ja-JP" b="1" dirty="0"/>
          </a:p>
          <a:p>
            <a:r>
              <a:rPr lang="en-US" altLang="ja-JP" b="1" dirty="0"/>
              <a:t>Busan</a:t>
            </a:r>
            <a:r>
              <a:rPr lang="pl-PL" altLang="ja-JP" b="1" dirty="0"/>
              <a:t>, Korea</a:t>
            </a:r>
            <a:r>
              <a:rPr lang="en-GB" altLang="ja-JP" b="1" dirty="0"/>
              <a:t>, </a:t>
            </a:r>
            <a:r>
              <a:rPr lang="pl-PL" altLang="ja-JP" b="1" dirty="0"/>
              <a:t>21 - 25 May</a:t>
            </a:r>
            <a:r>
              <a:rPr lang="en-GB" altLang="ja-JP" b="1" dirty="0"/>
              <a:t>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 </a:t>
            </a:r>
            <a:r>
              <a:rPr lang="en-GB" dirty="0"/>
              <a:t>7.8.2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(1/</a:t>
            </a:r>
            <a:r>
              <a:rPr lang="pl-PL" altLang="ja-JP" dirty="0"/>
              <a:t>2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During RAN4#87 meeting </a:t>
            </a:r>
            <a:r>
              <a:rPr lang="en-US" altLang="ja-JP" sz="2400" dirty="0"/>
              <a:t>test models were discussed in the following contributions</a:t>
            </a:r>
            <a:r>
              <a:rPr lang="pl-PL" altLang="ja-JP" sz="2400" dirty="0"/>
              <a:t>:</a:t>
            </a:r>
            <a:endParaRPr lang="en-US" altLang="ja-JP" sz="2400" dirty="0"/>
          </a:p>
          <a:p>
            <a:pPr marL="0" indent="0">
              <a:buNone/>
            </a:pPr>
            <a:endParaRPr lang="en-US" altLang="ja-JP" sz="2000" dirty="0"/>
          </a:p>
          <a:p>
            <a:pPr marL="0" indent="0">
              <a:buNone/>
            </a:pPr>
            <a:r>
              <a:rPr lang="en-US" altLang="ja-JP" sz="2000" dirty="0"/>
              <a:t>[1] </a:t>
            </a:r>
            <a:r>
              <a:rPr lang="pl-PL" altLang="ja-JP" sz="2000" dirty="0"/>
              <a:t>R4-1808319</a:t>
            </a:r>
            <a:r>
              <a:rPr lang="en-US" altLang="ja-JP" sz="2000" dirty="0"/>
              <a:t>	</a:t>
            </a:r>
            <a:r>
              <a:rPr lang="pl-PL" altLang="ja-JP" sz="2000" dirty="0"/>
              <a:t>Test </a:t>
            </a:r>
            <a:r>
              <a:rPr lang="pl-PL" altLang="ja-JP" sz="2000" dirty="0" err="1"/>
              <a:t>models</a:t>
            </a:r>
            <a:r>
              <a:rPr lang="pl-PL" altLang="ja-JP" sz="2000" dirty="0"/>
              <a:t> for NR </a:t>
            </a:r>
            <a:r>
              <a:rPr lang="pl-PL" altLang="ja-JP" sz="2000" dirty="0" err="1"/>
              <a:t>base</a:t>
            </a:r>
            <a:r>
              <a:rPr lang="pl-PL" altLang="ja-JP" sz="2000" dirty="0"/>
              <a:t> </a:t>
            </a:r>
            <a:r>
              <a:rPr lang="pl-PL" altLang="ja-JP" sz="2000" dirty="0" err="1"/>
              <a:t>station</a:t>
            </a:r>
            <a:r>
              <a:rPr lang="pl-PL" altLang="ja-JP" sz="2000" dirty="0"/>
              <a:t> </a:t>
            </a:r>
            <a:r>
              <a:rPr lang="pl-PL" altLang="ja-JP" sz="2000" dirty="0" err="1"/>
              <a:t>conformance</a:t>
            </a:r>
            <a:r>
              <a:rPr lang="pl-PL" altLang="ja-JP" sz="2000" dirty="0"/>
              <a:t> </a:t>
            </a:r>
            <a:r>
              <a:rPr lang="pl-PL" altLang="ja-JP" sz="2000" dirty="0" err="1"/>
              <a:t>testing</a:t>
            </a:r>
            <a:r>
              <a:rPr lang="en-US" altLang="ja-JP" sz="2000" dirty="0"/>
              <a:t>, Huawei Telecommunication India, </a:t>
            </a:r>
            <a:r>
              <a:rPr lang="en-US" altLang="ja-JP" sz="2000" dirty="0" err="1"/>
              <a:t>HiSilicon</a:t>
            </a:r>
            <a:endParaRPr lang="en-US" altLang="ja-JP" sz="2000" dirty="0"/>
          </a:p>
          <a:p>
            <a:pPr marL="0" indent="0">
              <a:buNone/>
            </a:pPr>
            <a:r>
              <a:rPr lang="en-US" altLang="ja-JP" sz="2000" dirty="0"/>
              <a:t>[2] R4-1807872	NR Test models, Nokia, Nokia Shanghai Bell</a:t>
            </a:r>
            <a:endParaRPr lang="pl-PL" altLang="ja-JP" sz="2000" dirty="0"/>
          </a:p>
          <a:p>
            <a:pPr marL="0" indent="0">
              <a:buNone/>
            </a:pPr>
            <a:endParaRPr lang="en-US" sz="19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on</a:t>
            </a:r>
            <a:r>
              <a:rPr kumimoji="1" lang="pl-PL" altLang="ja-JP" sz="2600" dirty="0"/>
              <a:t> </a:t>
            </a:r>
            <a:r>
              <a:rPr kumimoji="1" lang="en-US" altLang="ja-JP" sz="2600" dirty="0"/>
              <a:t>test models for NR conformance test</a:t>
            </a:r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7947" y="34162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Background (</a:t>
            </a:r>
            <a:r>
              <a:rPr lang="en-US" altLang="ja-JP" dirty="0"/>
              <a:t>2</a:t>
            </a:r>
            <a:r>
              <a:rPr kumimoji="1" lang="en-US" altLang="ja-JP" dirty="0"/>
              <a:t>/</a:t>
            </a:r>
            <a:r>
              <a:rPr lang="pl-PL" altLang="ja-JP" dirty="0"/>
              <a:t>2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47947" y="908720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Following E-UTRA test models are used in 36.141 specification: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A41301A-0AF3-4681-A10F-0DFD77DCD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921599"/>
              </p:ext>
            </p:extLst>
          </p:nvPr>
        </p:nvGraphicFramePr>
        <p:xfrm>
          <a:off x="311124" y="1844824"/>
          <a:ext cx="8503245" cy="4801762"/>
        </p:xfrm>
        <a:graphic>
          <a:graphicData uri="http://schemas.openxmlformats.org/drawingml/2006/table">
            <a:tbl>
              <a:tblPr firstRow="1" firstCol="1" bandRow="1"/>
              <a:tblGrid>
                <a:gridCol w="2388667">
                  <a:extLst>
                    <a:ext uri="{9D8B030D-6E8A-4147-A177-3AD203B41FA5}">
                      <a16:colId xmlns:a16="http://schemas.microsoft.com/office/drawing/2014/main" val="2249581400"/>
                    </a:ext>
                  </a:extLst>
                </a:gridCol>
                <a:gridCol w="6114578">
                  <a:extLst>
                    <a:ext uri="{9D8B030D-6E8A-4147-A177-3AD203B41FA5}">
                      <a16:colId xmlns:a16="http://schemas.microsoft.com/office/drawing/2014/main" val="1708671854"/>
                    </a:ext>
                  </a:extLst>
                </a:gridCol>
              </a:tblGrid>
              <a:tr h="2778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models (36.141):</a:t>
                      </a:r>
                      <a:endParaRPr lang="pl-PL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This model shall be used for tests on:</a:t>
                      </a:r>
                      <a:endParaRPr lang="pl-PL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481284"/>
                  </a:ext>
                </a:extLst>
              </a:tr>
              <a:tr h="79603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1.1 (E-TM1.1)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BS output power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- Unwanted emissions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  - Occupied bandwidth, ACLR, Operating band unwanted emissions, Transmitter spurious emissions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- Transmitter intermodulation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- RS absolute accuracy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4628070"/>
                  </a:ext>
                </a:extLst>
              </a:tr>
              <a:tr h="39493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1.2 (E-TM1.2)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Unwanted emissions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  - Occupied bandwidth, ACLR, Operating band Unwanted emissions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581011"/>
                  </a:ext>
                </a:extLst>
              </a:tr>
              <a:tr h="39493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2 (E-TM2)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Total power dynamic range (lower OFDM symbol power limit at min power),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 - EVM of single 64QAM PRB allocation (at min power)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 - Frequency error (at min power)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748433"/>
                  </a:ext>
                </a:extLst>
              </a:tr>
              <a:tr h="40480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2a (E-TM2a)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Total power dynamic range (lower OFDM symbol power limit at min power),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- EVM of single 256QAM PRB allocation (at min power)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- Frequency error (at min power)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465252"/>
                  </a:ext>
                </a:extLst>
              </a:tr>
              <a:tr h="64012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3.1 (E-TM3.1)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Output power dynamics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- Total power dynamic range (upper OFDM symbol power limit at max power with all 64QAM PRBs allocated)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Transmitted signal quality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- Frequency error, EVM for 64QAM modulation (at max power)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870558"/>
                  </a:ext>
                </a:extLst>
              </a:tr>
              <a:tr h="6318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3.1a (E-TM3.1a)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Output power dynamics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- Total power dynamic range (upper OFDM symbol power limit at max power with all 256QAM PRBs allocated)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Transmitted signal quality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 - Frequency error, EVM for 256QAM modulation (at max power)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260996"/>
                  </a:ext>
                </a:extLst>
              </a:tr>
              <a:tr h="33774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3.2 (E-TM3.2)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Transmitted signal quality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- Frequency error, EVM for 16QAM modulation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326322"/>
                  </a:ext>
                </a:extLst>
              </a:tr>
              <a:tr h="32540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E-UTRA Test Model 3.3 (E-TM3.3)</a:t>
                      </a:r>
                      <a:endParaRPr lang="pl-PL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5038725" algn="l"/>
                        </a:tabLs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Transmitted signal quality</a:t>
                      </a:r>
                      <a:b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</a:b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   - Frequency error, EVM for QPSK modulation</a:t>
                      </a:r>
                      <a:endParaRPr lang="pl-PL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9660" marR="496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5137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235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7947" y="34162"/>
            <a:ext cx="8229600" cy="1143000"/>
          </a:xfrm>
        </p:spPr>
        <p:txBody>
          <a:bodyPr/>
          <a:lstStyle/>
          <a:p>
            <a:r>
              <a:rPr kumimoji="1" lang="en-US" altLang="ja-JP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20439" y="1412776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sz="2000" dirty="0"/>
              <a:t>Each of NR test model consist of following elements:</a:t>
            </a:r>
          </a:p>
          <a:p>
            <a:pPr lvl="1"/>
            <a:r>
              <a:rPr lang="en-US" altLang="ja-JP" sz="1600" dirty="0"/>
              <a:t>Core requirements list for which given test model is used,</a:t>
            </a:r>
          </a:p>
          <a:p>
            <a:pPr lvl="1"/>
            <a:r>
              <a:rPr lang="en-US" altLang="ja-JP" sz="1600" dirty="0"/>
              <a:t>Physical channel parameters of test model,</a:t>
            </a:r>
          </a:p>
          <a:p>
            <a:pPr lvl="1"/>
            <a:r>
              <a:rPr lang="en-US" altLang="ja-JP" sz="1600" dirty="0"/>
              <a:t>Most of TMs include tables of specific parameters that are used for test models (</a:t>
            </a:r>
            <a:r>
              <a:rPr lang="en-US" altLang="ja-JP" sz="1600" dirty="0" err="1"/>
              <a:t>eg</a:t>
            </a:r>
            <a:r>
              <a:rPr lang="en-US" altLang="ja-JP" sz="1600" dirty="0"/>
              <a:t>. boosters PRBs, allocated PRBs etc. for both FDD and TDD).</a:t>
            </a:r>
          </a:p>
          <a:p>
            <a:r>
              <a:rPr lang="en-US" altLang="ja-JP" sz="2000" dirty="0"/>
              <a:t>Companies are encourage to further study if all TM that are used in E-UTRA test specification are needed for NR.</a:t>
            </a:r>
          </a:p>
          <a:p>
            <a:r>
              <a:rPr lang="en-US" altLang="ja-JP" sz="2000" strike="sngStrike" dirty="0"/>
              <a:t>E-UTRA Physical channel parameters used in TMs should be reviewed and updated for NR. </a:t>
            </a:r>
            <a:endParaRPr lang="pl-PL" altLang="ja-JP" sz="2000" strike="sngStrike" dirty="0"/>
          </a:p>
          <a:p>
            <a:r>
              <a:rPr lang="en-US" altLang="ja-JP" sz="2000" dirty="0">
                <a:solidFill>
                  <a:srgbClr val="FF0000"/>
                </a:solidFill>
              </a:rPr>
              <a:t>Companies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pl-PL" altLang="ja-JP" sz="2000" dirty="0" err="1">
                <a:solidFill>
                  <a:srgbClr val="FF0000"/>
                </a:solidFill>
              </a:rPr>
              <a:t>are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en-US" altLang="ja-JP" sz="2000" dirty="0">
                <a:solidFill>
                  <a:srgbClr val="FF0000"/>
                </a:solidFill>
              </a:rPr>
              <a:t>encourage</a:t>
            </a:r>
            <a:r>
              <a:rPr lang="pl-PL" altLang="ja-JP" sz="2000" dirty="0">
                <a:solidFill>
                  <a:srgbClr val="FF0000"/>
                </a:solidFill>
              </a:rPr>
              <a:t> to </a:t>
            </a:r>
            <a:r>
              <a:rPr lang="pl-PL" altLang="ja-JP" sz="2000" dirty="0" err="1">
                <a:solidFill>
                  <a:srgbClr val="FF0000"/>
                </a:solidFill>
              </a:rPr>
              <a:t>further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pl-PL" altLang="ja-JP" sz="2000" dirty="0" err="1">
                <a:solidFill>
                  <a:srgbClr val="FF0000"/>
                </a:solidFill>
              </a:rPr>
              <a:t>study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pl-PL" altLang="ja-JP" sz="2000" dirty="0" err="1">
                <a:solidFill>
                  <a:srgbClr val="FF0000"/>
                </a:solidFill>
              </a:rPr>
              <a:t>which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pl-PL" altLang="ja-JP" sz="2000" dirty="0" err="1">
                <a:solidFill>
                  <a:srgbClr val="FF0000"/>
                </a:solidFill>
              </a:rPr>
              <a:t>aspects</a:t>
            </a:r>
            <a:r>
              <a:rPr lang="pl-PL" altLang="ja-JP" sz="2000" dirty="0">
                <a:solidFill>
                  <a:srgbClr val="FF0000"/>
                </a:solidFill>
              </a:rPr>
              <a:t> of the </a:t>
            </a:r>
            <a:r>
              <a:rPr lang="en-US" altLang="ja-JP" sz="2000" dirty="0">
                <a:solidFill>
                  <a:srgbClr val="FF0000"/>
                </a:solidFill>
              </a:rPr>
              <a:t>NR PHY </a:t>
            </a:r>
            <a:r>
              <a:rPr lang="pl-PL" altLang="ja-JP" sz="2000" dirty="0">
                <a:solidFill>
                  <a:srgbClr val="FF0000"/>
                </a:solidFill>
              </a:rPr>
              <a:t>design and </a:t>
            </a:r>
            <a:r>
              <a:rPr lang="pl-PL" altLang="ja-JP" sz="2000" dirty="0" err="1">
                <a:solidFill>
                  <a:srgbClr val="FF0000"/>
                </a:solidFill>
              </a:rPr>
              <a:t>channels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pl-PL" altLang="ja-JP" sz="2000" dirty="0" err="1">
                <a:solidFill>
                  <a:srgbClr val="FF0000"/>
                </a:solidFill>
              </a:rPr>
              <a:t>parameters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pl-PL" altLang="ja-JP" sz="2000" dirty="0" err="1">
                <a:solidFill>
                  <a:srgbClr val="FF0000"/>
                </a:solidFill>
              </a:rPr>
              <a:t>are</a:t>
            </a:r>
            <a:r>
              <a:rPr lang="pl-PL" altLang="ja-JP" sz="2000" dirty="0">
                <a:solidFill>
                  <a:srgbClr val="FF0000"/>
                </a:solidFill>
              </a:rPr>
              <a:t> </a:t>
            </a:r>
            <a:r>
              <a:rPr lang="en-US" altLang="ja-JP" sz="2000" dirty="0">
                <a:solidFill>
                  <a:srgbClr val="FF0000"/>
                </a:solidFill>
              </a:rPr>
              <a:t>needed for TM design</a:t>
            </a:r>
            <a:r>
              <a:rPr lang="pl-PL" altLang="ja-JP" sz="2000" dirty="0">
                <a:solidFill>
                  <a:srgbClr val="FF0000"/>
                </a:solidFill>
              </a:rPr>
              <a:t>.</a:t>
            </a:r>
            <a:endParaRPr lang="en-US" altLang="ja-JP" sz="2000" dirty="0">
              <a:solidFill>
                <a:srgbClr val="FF0000"/>
              </a:solidFill>
            </a:endParaRPr>
          </a:p>
          <a:p>
            <a:r>
              <a:rPr lang="en-US" altLang="ja-JP" sz="2000" dirty="0"/>
              <a:t>For each TM specific list of parameters should be create. </a:t>
            </a:r>
            <a:r>
              <a:rPr lang="en-US" altLang="ja-JP" sz="2000" dirty="0">
                <a:solidFill>
                  <a:srgbClr val="FF0000"/>
                </a:solidFill>
              </a:rPr>
              <a:t>There may be different list of parameters for each frequency range.</a:t>
            </a:r>
          </a:p>
          <a:p>
            <a:r>
              <a:rPr lang="en-US" altLang="ja-JP" sz="2000" dirty="0"/>
              <a:t>Efficient way to introduce list of parameters for TM (</a:t>
            </a:r>
            <a:r>
              <a:rPr lang="en-US" altLang="ja-JP" sz="2000" dirty="0" err="1"/>
              <a:t>eg</a:t>
            </a:r>
            <a:r>
              <a:rPr lang="en-US" altLang="ja-JP" sz="2000" dirty="0"/>
              <a:t>. boosted PRBs and allocated PRBs for given test models) should be consider. </a:t>
            </a:r>
          </a:p>
          <a:p>
            <a:r>
              <a:rPr lang="en-US" altLang="ja-JP" sz="2000" dirty="0"/>
              <a:t>For NR TDD operation configuration of TDD </a:t>
            </a:r>
            <a:r>
              <a:rPr lang="en-US" altLang="ja-JP" sz="2000" dirty="0" err="1"/>
              <a:t>gNB</a:t>
            </a:r>
            <a:r>
              <a:rPr lang="en-US" altLang="ja-JP" sz="2000" dirty="0"/>
              <a:t> needs to be decided to define test models.</a:t>
            </a:r>
          </a:p>
          <a:p>
            <a:r>
              <a:rPr lang="en-US" altLang="ja-JP" sz="2000" dirty="0">
                <a:solidFill>
                  <a:srgbClr val="FF0000"/>
                </a:solidFill>
              </a:rPr>
              <a:t>Companies are encouraged to further study the test for mixed numerologies and decide further if we need the mixed numerologies tests.</a:t>
            </a:r>
          </a:p>
          <a:p>
            <a:pPr marL="457200" lvl="1" indent="0">
              <a:buNone/>
            </a:pP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48330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</TotalTime>
  <Words>395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MS PGothic</vt:lpstr>
      <vt:lpstr>MS PGothic</vt:lpstr>
      <vt:lpstr>Arial</vt:lpstr>
      <vt:lpstr>Calibri</vt:lpstr>
      <vt:lpstr>Times New Roman</vt:lpstr>
      <vt:lpstr>Office テーマ</vt:lpstr>
      <vt:lpstr>WF on test models for NR conformance test</vt:lpstr>
      <vt:lpstr>Background (1/2)</vt:lpstr>
      <vt:lpstr>Background (2/2)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162</cp:revision>
  <dcterms:created xsi:type="dcterms:W3CDTF">2016-11-16T01:21:36Z</dcterms:created>
  <dcterms:modified xsi:type="dcterms:W3CDTF">2018-05-24T08:31:54Z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