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5345"/>
            <a:ext cx="10515600" cy="49716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24ADA-CAFD-4967-A1F6-1A341F3D709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2D6A3-6B86-49C9-9CDB-EB51C4C319AE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ym typeface="+mn-ea"/>
              </a:rPr>
              <a:t>WF on NR test configuration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89338"/>
            <a:ext cx="9144000" cy="1655762"/>
          </a:xfrm>
        </p:spPr>
        <p:txBody>
          <a:bodyPr/>
          <a:lstStyle/>
          <a:p>
            <a:r>
              <a:rPr lang="en-US" dirty="0"/>
              <a:t>ZTE, Nokia, Huawei, Ericsson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5330" y="250190"/>
            <a:ext cx="98139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3GPP TSG-RAN WG4 #87				                      R4-1808317</a:t>
            </a:r>
            <a:endParaRPr lang="en-US" sz="2400" b="1" dirty="0"/>
          </a:p>
          <a:p>
            <a:r>
              <a:rPr lang="en-US" sz="2400" b="1" dirty="0"/>
              <a:t> Busan, Korea, 21st -25th  May, 2018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RAN4#86bis [1] , five </a:t>
            </a:r>
            <a:r>
              <a:rPr lang="en-US" altLang="zh-CN" dirty="0">
                <a:sym typeface="+mn-ea"/>
              </a:rPr>
              <a:t>test configurations should be defined for NR BS conformance testing</a:t>
            </a:r>
            <a:endParaRPr lang="en-US" altLang="zh-CN" dirty="0"/>
          </a:p>
          <a:p>
            <a:pPr lvl="1" hangingPunct="0">
              <a:buFont typeface="宋体" panose="02010600030101010101" pitchFamily="2" charset="-122"/>
              <a:buChar char="–"/>
            </a:pPr>
            <a:r>
              <a:rPr lang="en-GB" altLang="zh-CN" dirty="0">
                <a:sym typeface="+mn-ea"/>
              </a:rPr>
              <a:t>NRTC1: NR contiguous spectrum operation</a:t>
            </a:r>
            <a:endParaRPr lang="en-GB" altLang="zh-CN" dirty="0"/>
          </a:p>
          <a:p>
            <a:pPr lvl="1" hangingPunct="0">
              <a:buFont typeface="宋体" panose="02010600030101010101" pitchFamily="2" charset="-122"/>
              <a:buChar char="–"/>
            </a:pPr>
            <a:r>
              <a:rPr lang="en-GB" altLang="zh-CN" dirty="0">
                <a:sym typeface="+mn-ea"/>
              </a:rPr>
              <a:t>NRTC2: Contiguous CA occupied bandwidth</a:t>
            </a:r>
            <a:endParaRPr lang="zh-CN" altLang="zh-CN" dirty="0"/>
          </a:p>
          <a:p>
            <a:pPr lvl="1" hangingPunct="0">
              <a:buFont typeface="宋体" panose="02010600030101010101" pitchFamily="2" charset="-122"/>
              <a:buChar char="–"/>
            </a:pPr>
            <a:r>
              <a:rPr lang="en-GB" altLang="zh-CN" dirty="0">
                <a:sym typeface="+mn-ea"/>
              </a:rPr>
              <a:t>NRTC3: NR non-contiguous spectrum operation</a:t>
            </a:r>
            <a:endParaRPr lang="zh-CN" altLang="zh-CN" dirty="0"/>
          </a:p>
          <a:p>
            <a:pPr lvl="1" hangingPunct="0">
              <a:buFont typeface="宋体" panose="02010600030101010101" pitchFamily="2" charset="-122"/>
              <a:buChar char="–"/>
            </a:pPr>
            <a:r>
              <a:rPr lang="en-GB" altLang="zh-CN" dirty="0">
                <a:sym typeface="+mn-ea"/>
              </a:rPr>
              <a:t>NRTC4: NR multi-band test configuration for full carrier allocation</a:t>
            </a:r>
            <a:endParaRPr lang="zh-CN" altLang="zh-CN" dirty="0"/>
          </a:p>
          <a:p>
            <a:pPr lvl="1" hangingPunct="0">
              <a:buFont typeface="宋体" panose="02010600030101010101" pitchFamily="2" charset="-122"/>
              <a:buChar char="–"/>
            </a:pPr>
            <a:r>
              <a:rPr lang="en-GB" altLang="zh-CN" dirty="0">
                <a:sym typeface="+mn-ea"/>
              </a:rPr>
              <a:t>NRTC5: NR multi-band test configuration with high PSD per carrier</a:t>
            </a:r>
            <a:endParaRPr lang="en-GB" altLang="zh-CN" sz="2400" dirty="0">
              <a:sym typeface="+mn-ea"/>
            </a:endParaRPr>
          </a:p>
          <a:p>
            <a:pPr lvl="1" hangingPunct="0"/>
            <a:endParaRPr lang="en-US" dirty="0"/>
          </a:p>
          <a:p>
            <a:r>
              <a:rPr lang="en-US" dirty="0"/>
              <a:t>For the TC generation,</a:t>
            </a:r>
            <a:endParaRPr lang="en-US" dirty="0"/>
          </a:p>
          <a:p>
            <a:pPr lvl="1">
              <a:buFont typeface="宋体" panose="02010600030101010101" pitchFamily="2" charset="-122"/>
              <a:buChar char="–"/>
            </a:pPr>
            <a:r>
              <a:rPr lang="en-US" altLang="zh-CN" dirty="0">
                <a:sym typeface="+mn-ea"/>
              </a:rPr>
              <a:t>Test configuration generation for E-UTRA can be a starting point for NR conformance testing.</a:t>
            </a:r>
            <a:endParaRPr lang="en-GB" altLang="zh-CN" dirty="0"/>
          </a:p>
          <a:p>
            <a:pPr lvl="1">
              <a:buFont typeface="宋体" panose="02010600030101010101" pitchFamily="2" charset="-122"/>
              <a:buChar char="–"/>
            </a:pPr>
            <a:r>
              <a:rPr lang="en-GB" altLang="zh-CN" dirty="0">
                <a:sym typeface="+mn-ea"/>
              </a:rPr>
              <a:t>Declared maximum Base Station RF Bandwidth should be </a:t>
            </a:r>
            <a:r>
              <a:rPr lang="en-GB" altLang="zh-CN">
                <a:sym typeface="+mn-ea"/>
              </a:rPr>
              <a:t>used.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200" dirty="0">
                <a:sym typeface="+mn-ea"/>
              </a:rPr>
              <a:t>[1]     R4-1805872, WF on Test configuration for NR BS conformance testing, Huawei, Ericsson, Nokia</a:t>
            </a:r>
            <a:endParaRPr lang="en-US" sz="1200" dirty="0"/>
          </a:p>
          <a:p>
            <a:pPr marL="0" indent="0">
              <a:buNone/>
            </a:pP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RAN4#87, serveral contributions discussed the NR test configuration:</a:t>
            </a:r>
            <a:endParaRPr lang="en-US" dirty="0"/>
          </a:p>
          <a:p>
            <a:endParaRPr lang="en-US" sz="1200" dirty="0"/>
          </a:p>
          <a:p>
            <a:endParaRPr lang="en-US" sz="1200" dirty="0"/>
          </a:p>
          <a:p>
            <a:pPr lvl="1">
              <a:buFont typeface="Wingdings" panose="05000000000000000000" charset="0"/>
              <a:buChar char="p"/>
            </a:pPr>
            <a:r>
              <a:rPr lang="en-US" dirty="0"/>
              <a:t>R4-1806737	Test Configurations for NR only, Ericsson</a:t>
            </a:r>
            <a:endParaRPr lang="en-US" dirty="0"/>
          </a:p>
          <a:p>
            <a:pPr lvl="1">
              <a:buFont typeface="Wingdings" panose="05000000000000000000" charset="0"/>
              <a:buChar char="p"/>
            </a:pPr>
            <a:r>
              <a:rPr lang="en-US" dirty="0"/>
              <a:t>R4-1806778	On NR BS test configuration, ZTE Corporation</a:t>
            </a:r>
            <a:endParaRPr lang="en-US" dirty="0"/>
          </a:p>
          <a:p>
            <a:pPr lvl="1">
              <a:buFont typeface="Wingdings" panose="05000000000000000000" charset="0"/>
              <a:buChar char="p"/>
            </a:pPr>
            <a:r>
              <a:rPr lang="en-US" dirty="0"/>
              <a:t>R4-1807528	Test configuration for NR, Huawei, HiSilicon</a:t>
            </a:r>
            <a:endParaRPr lang="en-US" dirty="0"/>
          </a:p>
          <a:p>
            <a:pPr lvl="1">
              <a:buFont typeface="Wingdings" panose="05000000000000000000" charset="0"/>
              <a:buChar char="p"/>
            </a:pPr>
            <a:r>
              <a:rPr lang="en-US" dirty="0"/>
              <a:t>R4-1807529	Test cases for NR,</a:t>
            </a:r>
            <a:r>
              <a:rPr lang="en-US" dirty="0">
                <a:sym typeface="+mn-ea"/>
              </a:rPr>
              <a:t>Huawei, HiSilicon</a:t>
            </a:r>
            <a:endParaRPr lang="en-US" dirty="0">
              <a:sym typeface="+mn-ea"/>
            </a:endParaRPr>
          </a:p>
          <a:p>
            <a:pPr lvl="1">
              <a:buFont typeface="Wingdings" panose="05000000000000000000" charset="0"/>
              <a:buChar char="p"/>
            </a:pPr>
            <a:r>
              <a:rPr lang="en-US" dirty="0"/>
              <a:t>R4-1807873	On NR test configurations, Nokia, Nokia Shanghai Bell</a:t>
            </a:r>
            <a:endParaRPr lang="en-US" dirty="0"/>
          </a:p>
          <a:p>
            <a:pPr lvl="1">
              <a:buFont typeface="Wingdings" panose="05000000000000000000" charset="0"/>
              <a:buChar char="p"/>
            </a:pPr>
            <a:r>
              <a:rPr lang="en-US" dirty="0"/>
              <a:t>R4-1806779	TP to TS 38.141-1: Test configuration(Sections 4.7),</a:t>
            </a:r>
            <a:r>
              <a:rPr lang="en-US" dirty="0">
                <a:sym typeface="+mn-ea"/>
              </a:rPr>
              <a:t> ZTE Corporation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test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1895"/>
            <a:ext cx="10727055" cy="4971415"/>
          </a:xfrm>
        </p:spPr>
        <p:txBody>
          <a:bodyPr>
            <a:normAutofit/>
          </a:bodyPr>
          <a:lstStyle/>
          <a:p>
            <a:r>
              <a:rPr lang="en-US" sz="2800" dirty="0"/>
              <a:t>For the NRTCx(i.e. NRTC 1~5) generation, </a:t>
            </a:r>
            <a:r>
              <a:rPr lang="en-US" sz="2800" dirty="0">
                <a:solidFill>
                  <a:schemeClr val="tx1"/>
                </a:solidFill>
              </a:rPr>
              <a:t>the test signal used to build the test configuration should be: </a:t>
            </a:r>
            <a:endParaRPr lang="en-US" dirty="0">
              <a:solidFill>
                <a:schemeClr val="tx1"/>
              </a:solidFill>
            </a:endParaRPr>
          </a:p>
          <a:p>
            <a:pPr lvl="1" hangingPunct="0"/>
            <a:r>
              <a:rPr lang="en-GB" dirty="0">
                <a:solidFill>
                  <a:schemeClr val="tx1"/>
                </a:solidFill>
              </a:rPr>
              <a:t>A typical channel BW with the smallest supported SCS. </a:t>
            </a:r>
            <a:endParaRPr lang="en-GB" dirty="0">
              <a:solidFill>
                <a:schemeClr val="tx1"/>
              </a:solidFill>
            </a:endParaRPr>
          </a:p>
          <a:p>
            <a:pPr lvl="1" hangingPunct="0"/>
            <a:r>
              <a:rPr lang="en-GB" dirty="0">
                <a:solidFill>
                  <a:schemeClr val="tx1"/>
                </a:solidFill>
              </a:rPr>
              <a:t>If this typical channel BW is not supported by the BS, the narrowest supported channel BW shall be selected instead.</a:t>
            </a:r>
            <a:endParaRPr lang="en-GB" dirty="0">
              <a:solidFill>
                <a:schemeClr val="tx1"/>
              </a:solidFill>
            </a:endParaRPr>
          </a:p>
          <a:p>
            <a:pPr lvl="1" hangingPunct="0"/>
            <a:r>
              <a:rPr lang="en-GB" dirty="0">
                <a:solidFill>
                  <a:schemeClr val="tx1"/>
                </a:solidFill>
              </a:rPr>
              <a:t>Typical channel BW is FFS.  </a:t>
            </a:r>
            <a:r>
              <a:rPr lang="en-US" altLang="en-GB" dirty="0">
                <a:solidFill>
                  <a:schemeClr val="tx1"/>
                </a:solidFill>
              </a:rPr>
              <a:t>Some i</a:t>
            </a:r>
            <a:r>
              <a:rPr lang="en-GB" dirty="0">
                <a:solidFill>
                  <a:schemeClr val="tx1"/>
                </a:solidFill>
              </a:rPr>
              <a:t>nitial proposal</a:t>
            </a:r>
            <a:r>
              <a:rPr lang="en-US" altLang="en-GB" dirty="0">
                <a:solidFill>
                  <a:schemeClr val="tx1"/>
                </a:solidFill>
              </a:rPr>
              <a:t>s are</a:t>
            </a:r>
            <a:r>
              <a:rPr lang="en-GB" dirty="0">
                <a:solidFill>
                  <a:schemeClr val="tx1"/>
                </a:solidFill>
              </a:rPr>
              <a:t>:</a:t>
            </a:r>
            <a:endParaRPr lang="en-GB" dirty="0">
              <a:solidFill>
                <a:schemeClr val="tx1"/>
              </a:solidFill>
            </a:endParaRPr>
          </a:p>
          <a:p>
            <a:pPr lvl="3" hangingPunct="0"/>
            <a:r>
              <a:rPr lang="en-GB" dirty="0">
                <a:solidFill>
                  <a:schemeClr val="tx1"/>
                </a:solidFill>
              </a:rPr>
              <a:t>For FR1 operating bands:</a:t>
            </a:r>
            <a:endParaRPr lang="en-GB" dirty="0">
              <a:solidFill>
                <a:schemeClr val="tx1"/>
              </a:solidFill>
            </a:endParaRPr>
          </a:p>
          <a:p>
            <a:pPr lvl="4" hangingPunct="0"/>
            <a:r>
              <a:rPr lang="en-GB" dirty="0">
                <a:solidFill>
                  <a:schemeClr val="tx1"/>
                </a:solidFill>
              </a:rPr>
              <a:t>5 MHz </a:t>
            </a:r>
            <a:r>
              <a:rPr lang="sv-SE" dirty="0">
                <a:solidFill>
                  <a:schemeClr val="tx1"/>
                </a:solidFill>
              </a:rPr>
              <a:t>for </a:t>
            </a:r>
            <a:r>
              <a:rPr lang="en-GB" dirty="0">
                <a:solidFill>
                  <a:schemeClr val="tx1"/>
                </a:solidFill>
              </a:rPr>
              <a:t>bands </a:t>
            </a:r>
            <a:r>
              <a:rPr lang="en-US" altLang="en-GB" dirty="0">
                <a:solidFill>
                  <a:schemeClr val="tx1"/>
                </a:solidFill>
              </a:rPr>
              <a:t>less t</a:t>
            </a:r>
            <a:r>
              <a:rPr lang="en-GB" dirty="0">
                <a:solidFill>
                  <a:schemeClr val="tx1"/>
                </a:solidFill>
              </a:rPr>
              <a:t>han 100MHz.</a:t>
            </a:r>
            <a:endParaRPr lang="en-GB" dirty="0">
              <a:solidFill>
                <a:schemeClr val="tx1"/>
              </a:solidFill>
            </a:endParaRPr>
          </a:p>
          <a:p>
            <a:pPr lvl="4" hangingPunct="0"/>
            <a:r>
              <a:rPr lang="sv-SE" dirty="0">
                <a:solidFill>
                  <a:schemeClr val="tx1"/>
                </a:solidFill>
              </a:rPr>
              <a:t>20 MHz for </a:t>
            </a:r>
            <a:r>
              <a:rPr lang="en-GB" dirty="0">
                <a:solidFill>
                  <a:schemeClr val="tx1"/>
                </a:solidFill>
              </a:rPr>
              <a:t>bands larger than or equal to 100MHz. </a:t>
            </a:r>
            <a:endParaRPr lang="en-GB" dirty="0">
              <a:solidFill>
                <a:schemeClr val="tx1"/>
              </a:solidFill>
            </a:endParaRPr>
          </a:p>
          <a:p>
            <a:pPr lvl="3" hangingPunct="0"/>
            <a:r>
              <a:rPr lang="sv-SE" dirty="0">
                <a:solidFill>
                  <a:schemeClr val="tx1"/>
                </a:solidFill>
              </a:rPr>
              <a:t>For FR2 </a:t>
            </a:r>
            <a:r>
              <a:rPr lang="en-GB" dirty="0">
                <a:solidFill>
                  <a:schemeClr val="tx1"/>
                </a:solidFill>
              </a:rPr>
              <a:t>operating bands</a:t>
            </a:r>
            <a:r>
              <a:rPr lang="sv-SE" dirty="0">
                <a:solidFill>
                  <a:schemeClr val="tx1"/>
                </a:solidFill>
              </a:rPr>
              <a:t>:</a:t>
            </a:r>
            <a:endParaRPr lang="sv-SE" dirty="0">
              <a:solidFill>
                <a:schemeClr val="tx1"/>
              </a:solidFill>
            </a:endParaRPr>
          </a:p>
          <a:p>
            <a:pPr lvl="4" hangingPunct="0"/>
            <a:r>
              <a:rPr lang="sv-SE" dirty="0">
                <a:solidFill>
                  <a:schemeClr val="tx1"/>
                </a:solidFill>
              </a:rPr>
              <a:t>50 MHz and/or 100 MHz.</a:t>
            </a:r>
            <a:endParaRPr lang="sv-SE" dirty="0">
              <a:solidFill>
                <a:srgbClr val="FF0000"/>
              </a:solidFill>
            </a:endParaRPr>
          </a:p>
          <a:p>
            <a:pPr lvl="0" hangingPunct="0"/>
            <a:r>
              <a:rPr lang="en-GB" altLang="zh-CN" dirty="0"/>
              <a:t>Other test signal for test configuration should not be precluded.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	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1791</Words>
  <Application>WPS 演示</Application>
  <PresentationFormat>Widescreen</PresentationFormat>
  <Paragraphs>50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Calibri Light</vt:lpstr>
      <vt:lpstr>Calibri</vt:lpstr>
      <vt:lpstr>微软雅黑</vt:lpstr>
      <vt:lpstr>Arial Unicode MS</vt:lpstr>
      <vt:lpstr>等线</vt:lpstr>
      <vt:lpstr>Segoe Print</vt:lpstr>
      <vt:lpstr>Office Theme</vt:lpstr>
      <vt:lpstr>WF on NR test configuration </vt:lpstr>
      <vt:lpstr>Background(1)</vt:lpstr>
      <vt:lpstr>Background(2)</vt:lpstr>
      <vt:lpstr>WF on test configuration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SCS restriction in BWP operation</dc:title>
  <dc:creator>Awlok Josan</dc:creator>
  <cp:lastModifiedBy>ZTE_rev1</cp:lastModifiedBy>
  <cp:revision>71</cp:revision>
  <dcterms:created xsi:type="dcterms:W3CDTF">2018-05-21T22:57:00Z</dcterms:created>
  <dcterms:modified xsi:type="dcterms:W3CDTF">2018-05-24T08:14:47Z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KSOProductBuildVer">
    <vt:lpwstr>2052-10.8.0.6206</vt:lpwstr>
  </property>
</Properties>
</file>