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60"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 id="1" name="Luis Guillermo Martinez Ballesteros" initials="LGMB" lastIdx="10" clrIdx="1">
    <p:extLst>
      <p:ext uri="{19B8F6BF-5375-455C-9EA6-DF929625EA0E}">
        <p15:presenceInfo xmlns:p15="http://schemas.microsoft.com/office/powerpoint/2012/main" userId="S-1-5-21-1538607324-3213881460-940295383-14440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5142" autoAdjust="0"/>
  </p:normalViewPr>
  <p:slideViewPr>
    <p:cSldViewPr>
      <p:cViewPr varScale="1">
        <p:scale>
          <a:sx n="72" d="100"/>
          <a:sy n="72" d="100"/>
        </p:scale>
        <p:origin x="1308"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pPr/>
              <a:t>5/24/2018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pPr/>
              <a:t>‹#›</a:t>
            </a:fld>
            <a:endParaRPr lang="en-US"/>
          </a:p>
        </p:txBody>
      </p:sp>
    </p:spTree>
    <p:extLst>
      <p:ext uri="{BB962C8B-B14F-4D97-AF65-F5344CB8AC3E}">
        <p14:creationId xmlns:p14="http://schemas.microsoft.com/office/powerpoint/2010/main" val="4019780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2018/5/24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95536" y="511515"/>
            <a:ext cx="4824536" cy="1080120"/>
          </a:xfrm>
        </p:spPr>
        <p:txBody>
          <a:bodyPr>
            <a:normAutofit fontScale="90000"/>
          </a:bodyPr>
          <a:lstStyle/>
          <a:p>
            <a:pPr algn="l"/>
            <a:r>
              <a:rPr lang="en-US" altLang="zh-CN" sz="2200" b="1" dirty="0"/>
              <a:t>3GPP TSG-RAN WG4 RAN4-87	</a:t>
            </a:r>
            <a:br>
              <a:rPr lang="en-US" altLang="zh-CN" sz="2200" b="1" dirty="0"/>
            </a:br>
            <a:r>
              <a:rPr lang="en-US" altLang="zh-CN" sz="2200" b="1" dirty="0"/>
              <a:t>Busan, Korea, 21 - 25 May, 2018</a:t>
            </a:r>
            <a:br>
              <a:rPr lang="en-US" altLang="zh-CN" sz="2200" dirty="0"/>
            </a:br>
            <a:r>
              <a:rPr lang="en-US" altLang="zh-CN" sz="2200" dirty="0"/>
              <a:t>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sv-SE" altLang="zh-CN" dirty="0">
                <a:solidFill>
                  <a:schemeClr val="tx1"/>
                </a:solidFill>
              </a:rPr>
              <a:t>Ericsson, </a:t>
            </a:r>
            <a:r>
              <a:rPr lang="sv-SE" altLang="zh-CN" dirty="0" err="1">
                <a:solidFill>
                  <a:srgbClr val="FF0000"/>
                </a:solidFill>
              </a:rPr>
              <a:t>Huawei</a:t>
            </a:r>
            <a:r>
              <a:rPr lang="sv-SE" altLang="zh-CN" dirty="0">
                <a:solidFill>
                  <a:srgbClr val="FF0000"/>
                </a:solidFill>
              </a:rPr>
              <a:t>, ZTE</a:t>
            </a:r>
            <a:endParaRPr lang="zh-CN" altLang="en-US" dirty="0">
              <a:solidFill>
                <a:srgbClr val="FF0000"/>
              </a:solidFill>
            </a:endParaRPr>
          </a:p>
        </p:txBody>
      </p:sp>
      <p:sp>
        <p:nvSpPr>
          <p:cNvPr id="4" name="TextBox 3"/>
          <p:cNvSpPr txBox="1"/>
          <p:nvPr/>
        </p:nvSpPr>
        <p:spPr>
          <a:xfrm>
            <a:off x="395536" y="1628800"/>
            <a:ext cx="8640960" cy="1446550"/>
          </a:xfrm>
          <a:prstGeom prst="rect">
            <a:avLst/>
          </a:prstGeom>
          <a:noFill/>
        </p:spPr>
        <p:txBody>
          <a:bodyPr wrap="square" rtlCol="0">
            <a:spAutoFit/>
          </a:bodyPr>
          <a:lstStyle/>
          <a:p>
            <a:pPr algn="ctr"/>
            <a:r>
              <a:rPr lang="en-US" altLang="zh-CN" sz="4400" dirty="0"/>
              <a:t>Draft WF on Extension of Immunity Exclusion Bands for AAS-NR</a:t>
            </a:r>
            <a:endParaRPr lang="zh-CN" altLang="en-US" sz="4400" dirty="0"/>
          </a:p>
        </p:txBody>
      </p:sp>
      <p:sp>
        <p:nvSpPr>
          <p:cNvPr id="5" name="TextBox 4"/>
          <p:cNvSpPr txBox="1"/>
          <p:nvPr/>
        </p:nvSpPr>
        <p:spPr>
          <a:xfrm>
            <a:off x="7092280" y="620688"/>
            <a:ext cx="1728192" cy="430887"/>
          </a:xfrm>
          <a:prstGeom prst="rect">
            <a:avLst/>
          </a:prstGeom>
          <a:noFill/>
        </p:spPr>
        <p:txBody>
          <a:bodyPr wrap="square" rtlCol="0">
            <a:spAutoFit/>
          </a:bodyPr>
          <a:lstStyle/>
          <a:p>
            <a:r>
              <a:rPr lang="en-US" altLang="zh-CN" sz="2200"/>
              <a:t>R4-1808314</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39CA5-5662-4112-8B0F-6981E761850F}"/>
              </a:ext>
            </a:extLst>
          </p:cNvPr>
          <p:cNvSpPr>
            <a:spLocks noGrp="1"/>
          </p:cNvSpPr>
          <p:nvPr>
            <p:ph type="title"/>
          </p:nvPr>
        </p:nvSpPr>
        <p:spPr>
          <a:xfrm>
            <a:off x="434785" y="188640"/>
            <a:ext cx="8229600" cy="490066"/>
          </a:xfrm>
        </p:spPr>
        <p:txBody>
          <a:bodyPr>
            <a:normAutofit fontScale="90000"/>
          </a:bodyPr>
          <a:lstStyle/>
          <a:p>
            <a:r>
              <a:rPr lang="sv-SE" dirty="0" err="1"/>
              <a:t>Background</a:t>
            </a:r>
            <a:endParaRPr lang="en-US" dirty="0"/>
          </a:p>
        </p:txBody>
      </p:sp>
      <p:sp>
        <p:nvSpPr>
          <p:cNvPr id="3" name="Content Placeholder 2">
            <a:extLst>
              <a:ext uri="{FF2B5EF4-FFF2-40B4-BE49-F238E27FC236}">
                <a16:creationId xmlns:a16="http://schemas.microsoft.com/office/drawing/2014/main" id="{2C8A9EE9-4FC9-450F-A5CA-AAB97796AC22}"/>
              </a:ext>
            </a:extLst>
          </p:cNvPr>
          <p:cNvSpPr>
            <a:spLocks noGrp="1"/>
          </p:cNvSpPr>
          <p:nvPr>
            <p:ph idx="1"/>
          </p:nvPr>
        </p:nvSpPr>
        <p:spPr>
          <a:xfrm>
            <a:off x="434785" y="836712"/>
            <a:ext cx="8229600" cy="5760640"/>
          </a:xfrm>
        </p:spPr>
        <p:txBody>
          <a:bodyPr>
            <a:normAutofit fontScale="92500" lnSpcReduction="20000"/>
          </a:bodyPr>
          <a:lstStyle/>
          <a:p>
            <a:r>
              <a:rPr lang="en-US" sz="1800" dirty="0"/>
              <a:t>In [1], Ericsson presented a proposal to extend the exclusion bands for RI beyond the OOB limits (20 and 60 MHz) to ensure the levels used in EMC testing will not be stricter than the levels defined for blocking. </a:t>
            </a:r>
          </a:p>
          <a:p>
            <a:r>
              <a:rPr lang="en-US" sz="1800" dirty="0"/>
              <a:t>In the same document, Ericsson presented the methodology used by ETSI in the calculation of Exclusion Bands. According to ETSI EN 301 489 – 1 [2] in section 4.3, the exclusion bands shall be derived using the methodologies detailed in the clauses 4.3.2 (Transmitter) and 4.3.3 (Receiver).  ETSI EN 301 489-50 [3] makes use of the methodology described in clause 4.3.3 in [2] to calculate the exclusion bands applicable for BS. </a:t>
            </a:r>
          </a:p>
          <a:p>
            <a:r>
              <a:rPr lang="en-US" sz="1800" dirty="0"/>
              <a:t>According to [2][3], the starting point for determining the size of the Exclusion Band is the channel bandwidth (</a:t>
            </a:r>
            <a:r>
              <a:rPr lang="en-US" sz="1800" dirty="0" err="1"/>
              <a:t>ChWRx</a:t>
            </a:r>
            <a:r>
              <a:rPr lang="en-US" sz="1800" dirty="0"/>
              <a:t>) or bandwidth of the receiver under test (</a:t>
            </a:r>
            <a:r>
              <a:rPr lang="en-US" sz="1800" dirty="0" err="1"/>
              <a:t>BWRx</a:t>
            </a:r>
            <a:r>
              <a:rPr lang="en-US" sz="1800" dirty="0"/>
              <a:t>) </a:t>
            </a:r>
            <a:r>
              <a:rPr lang="en-US" sz="1800" dirty="0">
                <a:solidFill>
                  <a:srgbClr val="FF0000"/>
                </a:solidFill>
              </a:rPr>
              <a:t>in ETSI standards.</a:t>
            </a:r>
            <a:endParaRPr lang="en-US" sz="1800" dirty="0"/>
          </a:p>
          <a:p>
            <a:r>
              <a:rPr lang="en-US" sz="1800" dirty="0"/>
              <a:t>The current definition of Exclusion Bands in [3] “is derived using the formula in clause 4.3.3.1 of ETSI EN 301 489-1 where the value of n is one” while </a:t>
            </a:r>
            <a:r>
              <a:rPr lang="en-US" sz="1800" dirty="0" err="1"/>
              <a:t>BWRx</a:t>
            </a:r>
            <a:r>
              <a:rPr lang="en-US" sz="1800" dirty="0"/>
              <a:t>/</a:t>
            </a:r>
            <a:r>
              <a:rPr lang="en-US" sz="1800" dirty="0" err="1"/>
              <a:t>ChWRx</a:t>
            </a:r>
            <a:r>
              <a:rPr lang="en-US" sz="1800" dirty="0"/>
              <a:t>=20MHz. This criterion has been reflected in the different 3GPP EMC specifications. Current scope of EN 301 489-50 includes technologies such as UTRA, E-UTRA, GSM, MSR where the Channel Bandwidth (</a:t>
            </a:r>
            <a:r>
              <a:rPr lang="en-US" sz="1800" dirty="0" err="1"/>
              <a:t>ChWRx</a:t>
            </a:r>
            <a:r>
              <a:rPr lang="en-US" sz="1800" dirty="0"/>
              <a:t>)operating band did not exceed the 20 MHz and there was not multiple carriers.</a:t>
            </a:r>
          </a:p>
          <a:p>
            <a:r>
              <a:rPr lang="en-US" sz="1800" dirty="0"/>
              <a:t>Ericsson affirms that even though the values n=1 and  </a:t>
            </a:r>
            <a:r>
              <a:rPr lang="en-US" sz="1800" dirty="0" err="1"/>
              <a:t>ChWRX</a:t>
            </a:r>
            <a:r>
              <a:rPr lang="en-US" sz="1800" dirty="0"/>
              <a:t> =20 MHz has been applied in different 3GPP EMC specifications and in ETSI EN 301 489-50, both 3GPP and ETSI need to be updated since new BS solutions demand more bandwidth. In addition, new BS solutions can combine multiple carriers which has enabled a number of separate carriers enabling an increase in the peak user data rates and the overall capacity of the networks. exploiting fragmented spectrum allocations. Therefore, </a:t>
            </a:r>
            <a:r>
              <a:rPr lang="en-US" sz="1800" dirty="0" err="1"/>
              <a:t>BWRx</a:t>
            </a:r>
            <a:r>
              <a:rPr lang="en-US" sz="1800" dirty="0"/>
              <a:t>/</a:t>
            </a:r>
            <a:r>
              <a:rPr lang="en-US" sz="1800" dirty="0" err="1"/>
              <a:t>ChWRx</a:t>
            </a:r>
            <a:r>
              <a:rPr lang="en-US" sz="1800" dirty="0"/>
              <a:t>  value should consider new technical considerations and the value of n should be defined considering the number of carriers supported by the BS.</a:t>
            </a:r>
          </a:p>
          <a:p>
            <a:endParaRPr lang="en-US" sz="1800" dirty="0"/>
          </a:p>
          <a:p>
            <a:endParaRPr lang="en-US" sz="1800" dirty="0"/>
          </a:p>
          <a:p>
            <a:endParaRPr lang="en-US" sz="1800" dirty="0"/>
          </a:p>
        </p:txBody>
      </p:sp>
    </p:spTree>
    <p:extLst>
      <p:ext uri="{BB962C8B-B14F-4D97-AF65-F5344CB8AC3E}">
        <p14:creationId xmlns:p14="http://schemas.microsoft.com/office/powerpoint/2010/main" val="3428144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A7213-2C78-4513-8F5E-5B54D9EE286A}"/>
              </a:ext>
            </a:extLst>
          </p:cNvPr>
          <p:cNvSpPr>
            <a:spLocks noGrp="1"/>
          </p:cNvSpPr>
          <p:nvPr>
            <p:ph type="title"/>
          </p:nvPr>
        </p:nvSpPr>
        <p:spPr>
          <a:xfrm>
            <a:off x="457200" y="274638"/>
            <a:ext cx="8229600" cy="562074"/>
          </a:xfrm>
        </p:spPr>
        <p:txBody>
          <a:bodyPr>
            <a:normAutofit fontScale="90000"/>
          </a:bodyPr>
          <a:lstStyle/>
          <a:p>
            <a:r>
              <a:rPr lang="sv-SE" dirty="0"/>
              <a:t>WF </a:t>
            </a:r>
            <a:r>
              <a:rPr lang="sv-SE" dirty="0" err="1"/>
              <a:t>Agreement</a:t>
            </a:r>
            <a:endParaRPr lang="en-US" dirty="0"/>
          </a:p>
        </p:txBody>
      </p:sp>
      <p:sp>
        <p:nvSpPr>
          <p:cNvPr id="3" name="Content Placeholder 2">
            <a:extLst>
              <a:ext uri="{FF2B5EF4-FFF2-40B4-BE49-F238E27FC236}">
                <a16:creationId xmlns:a16="http://schemas.microsoft.com/office/drawing/2014/main" id="{1473B776-6D49-43B3-AC1C-B16E12B3D5C9}"/>
              </a:ext>
            </a:extLst>
          </p:cNvPr>
          <p:cNvSpPr>
            <a:spLocks noGrp="1"/>
          </p:cNvSpPr>
          <p:nvPr>
            <p:ph idx="1"/>
          </p:nvPr>
        </p:nvSpPr>
        <p:spPr>
          <a:xfrm>
            <a:off x="457200" y="908720"/>
            <a:ext cx="8229600" cy="5217443"/>
          </a:xfrm>
        </p:spPr>
        <p:txBody>
          <a:bodyPr>
            <a:normAutofit fontScale="47500" lnSpcReduction="20000"/>
          </a:bodyPr>
          <a:lstStyle/>
          <a:p>
            <a:pPr marL="0" indent="0">
              <a:buNone/>
            </a:pPr>
            <a:r>
              <a:rPr lang="en-GB" sz="3400" strike="sngStrike" dirty="0">
                <a:solidFill>
                  <a:srgbClr val="00B0F0"/>
                </a:solidFill>
              </a:rPr>
              <a:t>The goal with the definition of exclusion bands is to protect the receiver from potential damage/undue stress during the test. Because of this, the exclusion band is directly linked to the technology employed by the EUT, the expected operating environment and the service the EUT is intended to deliver. </a:t>
            </a:r>
          </a:p>
          <a:p>
            <a:pPr marL="0" indent="0">
              <a:buNone/>
            </a:pPr>
            <a:endParaRPr lang="en-GB" sz="3400" dirty="0"/>
          </a:p>
          <a:p>
            <a:pPr marL="0" indent="0">
              <a:buNone/>
            </a:pPr>
            <a:r>
              <a:rPr lang="en-GB" sz="3400" dirty="0">
                <a:solidFill>
                  <a:srgbClr val="00B0F0"/>
                </a:solidFill>
              </a:rPr>
              <a:t>From EMC RI requirements point of view, use of wider operating bands, and/or CA, and/or wider NR channel bandwidths, may require wider Rx exclusion bands for both AAS NR and NR BS, which is subject to further study.</a:t>
            </a:r>
          </a:p>
          <a:p>
            <a:pPr marL="0" indent="0">
              <a:buNone/>
            </a:pPr>
            <a:endParaRPr lang="en-GB" sz="3400" dirty="0"/>
          </a:p>
          <a:p>
            <a:pPr marL="0" indent="0">
              <a:buNone/>
            </a:pPr>
            <a:r>
              <a:rPr lang="en-GB" sz="3400" strike="sngStrike" dirty="0">
                <a:solidFill>
                  <a:srgbClr val="FF0000"/>
                </a:solidFill>
              </a:rPr>
              <a:t>Increasing from 20 MHz to up to 60 MHz the exclusion band size (depending on the type of BS and the operating band) has reflected this need. However</a:t>
            </a:r>
            <a:r>
              <a:rPr lang="en-GB" sz="3400" dirty="0">
                <a:solidFill>
                  <a:srgbClr val="FF0000"/>
                </a:solidFill>
              </a:rPr>
              <a:t>, </a:t>
            </a:r>
            <a:r>
              <a:rPr lang="en-GB" sz="3400" dirty="0">
                <a:noFill/>
              </a:rPr>
              <a:t>a</a:t>
            </a:r>
          </a:p>
          <a:p>
            <a:pPr marL="0" indent="0">
              <a:buNone/>
            </a:pPr>
            <a:r>
              <a:rPr lang="en-US" altLang="en-GB" sz="3400" strike="sngStrike" dirty="0">
                <a:solidFill>
                  <a:srgbClr val="00B0F0"/>
                </a:solidFill>
              </a:rPr>
              <a:t>N</a:t>
            </a:r>
            <a:r>
              <a:rPr lang="en-GB" sz="3400" strike="sngStrike" dirty="0" err="1">
                <a:solidFill>
                  <a:srgbClr val="00B0F0"/>
                </a:solidFill>
              </a:rPr>
              <a:t>ew</a:t>
            </a:r>
            <a:r>
              <a:rPr lang="en-GB" sz="3400" strike="sngStrike" dirty="0">
                <a:solidFill>
                  <a:srgbClr val="00B0F0"/>
                </a:solidFill>
              </a:rPr>
              <a:t> value of the Exclusion band size might be required considering the technology evolution. </a:t>
            </a:r>
          </a:p>
          <a:p>
            <a:pPr marL="0" indent="0">
              <a:buNone/>
            </a:pPr>
            <a:endParaRPr lang="en-GB" sz="3400" dirty="0"/>
          </a:p>
          <a:p>
            <a:pPr marL="0" indent="0">
              <a:buNone/>
            </a:pPr>
            <a:r>
              <a:rPr lang="en-GB" sz="3400" dirty="0"/>
              <a:t>The identified options are :</a:t>
            </a:r>
          </a:p>
          <a:p>
            <a:r>
              <a:rPr lang="en-GB" sz="3400" i="1" dirty="0"/>
              <a:t>Option 1: Use the methodology proposed by ETSI in </a:t>
            </a:r>
            <a:r>
              <a:rPr lang="fi-FI" sz="3400" i="1" dirty="0">
                <a:solidFill>
                  <a:srgbClr val="00B0F0"/>
                </a:solidFill>
              </a:rPr>
              <a:t>ETSI EN 301 489 – 1 </a:t>
            </a:r>
            <a:r>
              <a:rPr lang="en-GB" sz="3400" i="1" dirty="0"/>
              <a:t>[2] to calculate the size of the </a:t>
            </a:r>
            <a:r>
              <a:rPr lang="en-GB" sz="3400" i="1" dirty="0">
                <a:solidFill>
                  <a:srgbClr val="00B0F0"/>
                </a:solidFill>
              </a:rPr>
              <a:t>Rx </a:t>
            </a:r>
            <a:r>
              <a:rPr lang="en-GB" sz="3400" i="1" dirty="0"/>
              <a:t>exclusion band defined for AAS </a:t>
            </a:r>
            <a:r>
              <a:rPr lang="en-GB" sz="3400" i="1" dirty="0">
                <a:solidFill>
                  <a:srgbClr val="00B0F0"/>
                </a:solidFill>
              </a:rPr>
              <a:t>BS</a:t>
            </a:r>
            <a:r>
              <a:rPr lang="en-GB" sz="3400" i="1" dirty="0"/>
              <a:t> (</a:t>
            </a:r>
            <a:r>
              <a:rPr lang="en-US" sz="3400" i="1" dirty="0"/>
              <a:t>OTA AAS BS and hybrid AAS BS</a:t>
            </a:r>
            <a:r>
              <a:rPr lang="en-GB" sz="3400" i="1" dirty="0"/>
              <a:t>) in TS 37.114 and for NR BS (types 1-C, 1-H, 1-O and 2-O) in TS 38.113.</a:t>
            </a:r>
          </a:p>
          <a:p>
            <a:pPr lvl="1"/>
            <a:r>
              <a:rPr lang="en-GB" sz="2900" dirty="0">
                <a:solidFill>
                  <a:srgbClr val="00B0F0"/>
                </a:solidFill>
              </a:rPr>
              <a:t>Consider a</a:t>
            </a:r>
            <a:r>
              <a:rPr lang="en-GB" sz="2900" dirty="0"/>
              <a:t>ligning terminology used by ETSI with 3GPP TS terminology.</a:t>
            </a:r>
          </a:p>
          <a:p>
            <a:pPr lvl="1"/>
            <a:r>
              <a:rPr lang="en-GB" sz="2900" dirty="0"/>
              <a:t>Clarifying the use of Channelized/Non-channelized approach. </a:t>
            </a:r>
          </a:p>
          <a:p>
            <a:pPr lvl="1"/>
            <a:r>
              <a:rPr lang="en-GB" sz="2900" dirty="0">
                <a:solidFill>
                  <a:srgbClr val="00B0F0"/>
                </a:solidFill>
              </a:rPr>
              <a:t>Parametrization for wider receiver exclusion bands calculation.</a:t>
            </a:r>
          </a:p>
          <a:p>
            <a:r>
              <a:rPr lang="en-US" sz="3400" i="1" dirty="0">
                <a:solidFill>
                  <a:srgbClr val="FF0000"/>
                </a:solidFill>
              </a:rPr>
              <a:t>Option 2: Keep it the same as defined in TS 38.113 </a:t>
            </a:r>
            <a:r>
              <a:rPr lang="en-US" sz="3400" i="1" dirty="0">
                <a:solidFill>
                  <a:srgbClr val="00B0F0"/>
                </a:solidFill>
              </a:rPr>
              <a:t>and TS 37.114 for Rel-15</a:t>
            </a:r>
            <a:r>
              <a:rPr lang="en-US" sz="3400" i="1" dirty="0">
                <a:solidFill>
                  <a:srgbClr val="FF0000"/>
                </a:solidFill>
              </a:rPr>
              <a:t>.</a:t>
            </a:r>
          </a:p>
          <a:p>
            <a:r>
              <a:rPr lang="en-US" sz="3400" i="1" strike="sngStrike" dirty="0">
                <a:solidFill>
                  <a:srgbClr val="00B0F0"/>
                </a:solidFill>
              </a:rPr>
              <a:t>Option 3: </a:t>
            </a:r>
            <a:r>
              <a:rPr lang="en-US" sz="3400" i="1" dirty="0">
                <a:sym typeface="+mn-ea"/>
              </a:rPr>
              <a:t>Other solutions not precluded.</a:t>
            </a:r>
            <a:endParaRPr lang="en-US" sz="3400" i="1" dirty="0"/>
          </a:p>
          <a:p>
            <a:endParaRPr lang="en-US" dirty="0"/>
          </a:p>
        </p:txBody>
      </p:sp>
    </p:spTree>
    <p:extLst>
      <p:ext uri="{BB962C8B-B14F-4D97-AF65-F5344CB8AC3E}">
        <p14:creationId xmlns:p14="http://schemas.microsoft.com/office/powerpoint/2010/main" val="2999538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A99A1-A613-472A-BBD6-552DA09FC13A}"/>
              </a:ext>
            </a:extLst>
          </p:cNvPr>
          <p:cNvSpPr>
            <a:spLocks noGrp="1"/>
          </p:cNvSpPr>
          <p:nvPr>
            <p:ph type="title"/>
          </p:nvPr>
        </p:nvSpPr>
        <p:spPr/>
        <p:txBody>
          <a:bodyPr/>
          <a:lstStyle/>
          <a:p>
            <a:r>
              <a:rPr lang="sv-SE" dirty="0" err="1"/>
              <a:t>References</a:t>
            </a:r>
            <a:endParaRPr lang="en-US" dirty="0"/>
          </a:p>
        </p:txBody>
      </p:sp>
      <p:sp>
        <p:nvSpPr>
          <p:cNvPr id="3" name="Content Placeholder 2">
            <a:extLst>
              <a:ext uri="{FF2B5EF4-FFF2-40B4-BE49-F238E27FC236}">
                <a16:creationId xmlns:a16="http://schemas.microsoft.com/office/drawing/2014/main" id="{F7FC5E58-246D-4C47-BF76-FBDB318EB3F4}"/>
              </a:ext>
            </a:extLst>
          </p:cNvPr>
          <p:cNvSpPr>
            <a:spLocks noGrp="1"/>
          </p:cNvSpPr>
          <p:nvPr>
            <p:ph idx="1"/>
          </p:nvPr>
        </p:nvSpPr>
        <p:spPr/>
        <p:txBody>
          <a:bodyPr/>
          <a:lstStyle/>
          <a:p>
            <a:pPr marL="0" indent="0">
              <a:buNone/>
            </a:pPr>
            <a:r>
              <a:rPr lang="en-US" sz="1800" dirty="0"/>
              <a:t>[1] R4-1806969.Definition of Receiver Exclusion Bands for AAS and NR. Ericsson. RAN4#87.</a:t>
            </a:r>
          </a:p>
          <a:p>
            <a:pPr marL="0" indent="0">
              <a:buNone/>
            </a:pPr>
            <a:r>
              <a:rPr lang="en-US" sz="1800" dirty="0"/>
              <a:t>[2] ETSI EN 301 489 – 1. </a:t>
            </a:r>
            <a:r>
              <a:rPr lang="en-US" sz="1800" dirty="0" err="1"/>
              <a:t>ElectroMagnetic</a:t>
            </a:r>
            <a:r>
              <a:rPr lang="en-US" sz="1800" dirty="0"/>
              <a:t> Compatibility (EMC) standard for radio equipment and services; Part 1: Common technical requirements; </a:t>
            </a:r>
            <a:r>
              <a:rPr lang="en-US" sz="1800" dirty="0" err="1"/>
              <a:t>Harmonised</a:t>
            </a:r>
            <a:r>
              <a:rPr lang="en-US" sz="1800" dirty="0"/>
              <a:t> Standard covering the essential requirements of article 3.1(b) of Directive 2014/53/EU and the essential requirements of article 6 of Directive 2014/30/EU.</a:t>
            </a:r>
          </a:p>
          <a:p>
            <a:pPr marL="0" indent="0">
              <a:buNone/>
            </a:pPr>
            <a:r>
              <a:rPr lang="en-US" sz="1800" dirty="0"/>
              <a:t>[3] ETSI EN 301 489 – 50. </a:t>
            </a:r>
            <a:r>
              <a:rPr lang="en-US" sz="1800" dirty="0" err="1"/>
              <a:t>ElectroMagnetic</a:t>
            </a:r>
            <a:r>
              <a:rPr lang="en-US" sz="1800" dirty="0"/>
              <a:t> Compatibility (EMC) standard for radio equipment and services; Part 50: Specific conditions for Cellular Communication Base Station (BS), repeater and ancillary equipment; </a:t>
            </a:r>
            <a:r>
              <a:rPr lang="en-US" sz="1800" dirty="0" err="1"/>
              <a:t>Harmonised</a:t>
            </a:r>
            <a:r>
              <a:rPr lang="en-US" sz="1800" dirty="0"/>
              <a:t> Standard covering the essential requirements of article 3.1(b) of the Directive 2014/53/EU-</a:t>
            </a:r>
          </a:p>
          <a:p>
            <a:pPr marL="0" indent="0">
              <a:buNone/>
            </a:pPr>
            <a:endParaRPr lang="en-US" sz="1800" dirty="0"/>
          </a:p>
        </p:txBody>
      </p:sp>
    </p:spTree>
    <p:extLst>
      <p:ext uri="{BB962C8B-B14F-4D97-AF65-F5344CB8AC3E}">
        <p14:creationId xmlns:p14="http://schemas.microsoft.com/office/powerpoint/2010/main" val="18139768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11239</TotalTime>
  <Words>806</Words>
  <Application>Microsoft Office PowerPoint</Application>
  <PresentationFormat>On-screen Show (4:3)</PresentationFormat>
  <Paragraphs>30</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宋体</vt:lpstr>
      <vt:lpstr>Arial</vt:lpstr>
      <vt:lpstr>Calibri</vt:lpstr>
      <vt:lpstr>Office 主题</vt:lpstr>
      <vt:lpstr>3GPP TSG-RAN WG4 RAN4-87  Busan, Korea, 21 - 25 May, 2018  </vt:lpstr>
      <vt:lpstr>Background</vt:lpstr>
      <vt:lpstr>WF Agreement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Luis Martinez G</cp:lastModifiedBy>
  <cp:revision>810</cp:revision>
  <dcterms:created xsi:type="dcterms:W3CDTF">2016-01-12T08:39:50Z</dcterms:created>
  <dcterms:modified xsi:type="dcterms:W3CDTF">2018-05-24T10:35:42Z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1526960756</vt:lpwstr>
  </property>
</Properties>
</file>