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7"/>
  </p:notesMasterIdLst>
  <p:sldIdLst>
    <p:sldId id="280" r:id="rId3"/>
    <p:sldId id="339" r:id="rId4"/>
    <p:sldId id="340" r:id="rId5"/>
    <p:sldId id="32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89D8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91" autoAdjust="0"/>
    <p:restoredTop sz="90158" autoAdjust="0"/>
  </p:normalViewPr>
  <p:slideViewPr>
    <p:cSldViewPr snapToGrid="0">
      <p:cViewPr varScale="1">
        <p:scale>
          <a:sx n="75" d="100"/>
          <a:sy n="75" d="100"/>
        </p:scale>
        <p:origin x="-3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398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20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smtClean="0"/>
              <a:t>Finalizing FWA (FR2 Power Class 1) </a:t>
            </a:r>
            <a:r>
              <a:rPr lang="en-US" sz="4800" dirty="0" smtClean="0"/>
              <a:t>Requirements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Verizon, Intel, Qualcomm, NXP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R4-1808151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4093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</a:t>
            </a:r>
            <a:r>
              <a:rPr lang="en-GB" b="1" dirty="0" smtClean="0"/>
              <a:t>WG4#87 </a:t>
            </a:r>
            <a:r>
              <a:rPr lang="en-GB" b="1" dirty="0"/>
              <a:t>Meeting</a:t>
            </a:r>
          </a:p>
          <a:p>
            <a:r>
              <a:rPr lang="en-GB" b="1" dirty="0" smtClean="0"/>
              <a:t>Busan, Korea (Republic of), May 21-25, </a:t>
            </a:r>
            <a:r>
              <a:rPr lang="en-GB" b="1" dirty="0"/>
              <a:t>2018</a:t>
            </a:r>
          </a:p>
          <a:p>
            <a:r>
              <a:rPr lang="en-GB" b="1" dirty="0"/>
              <a:t>Agenda: 7.5.7.1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22960" y="18288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/>
              <a:t>Way Forward (1)</a:t>
            </a:r>
            <a:endParaRPr lang="en-US" sz="4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22960" y="1208405"/>
            <a:ext cx="10515600" cy="3325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8" indent="-350838"/>
            <a:r>
              <a:rPr lang="en-US" sz="2400" dirty="0"/>
              <a:t>M</a:t>
            </a:r>
            <a:r>
              <a:rPr lang="en-US" sz="2400" dirty="0" smtClean="0"/>
              <a:t>inimum peak EIRP for FR2 Power Class 1 (FWA UE Type with 55dBm EIRP limit</a:t>
            </a:r>
            <a:r>
              <a:rPr lang="en-US" altLang="zh-CN" sz="2400" dirty="0" smtClean="0"/>
              <a:t>, </a:t>
            </a:r>
            <a:r>
              <a:rPr lang="en-US" altLang="zh-CN" sz="2400" dirty="0"/>
              <a:t>operating in stationary location</a:t>
            </a:r>
            <a:r>
              <a:rPr lang="en-US" sz="2400" dirty="0" smtClean="0"/>
              <a:t>) is defined as: </a:t>
            </a:r>
          </a:p>
          <a:p>
            <a:pPr marL="808038" lvl="1" indent="-350838"/>
            <a:r>
              <a:rPr lang="en-US" sz="2000" b="1" dirty="0" smtClean="0"/>
              <a:t>40</a:t>
            </a:r>
            <a:r>
              <a:rPr lang="en-US" sz="2000" dirty="0" smtClean="0"/>
              <a:t> </a:t>
            </a:r>
            <a:r>
              <a:rPr lang="en-US" sz="2000" dirty="0" err="1" smtClean="0"/>
              <a:t>dBm</a:t>
            </a:r>
            <a:r>
              <a:rPr lang="en-US" sz="2000" dirty="0" smtClean="0"/>
              <a:t> for 28GHz band;</a:t>
            </a:r>
          </a:p>
          <a:p>
            <a:pPr marL="808038" lvl="1" indent="-350838"/>
            <a:r>
              <a:rPr lang="en-US" sz="2000" b="1" dirty="0" smtClean="0"/>
              <a:t>38</a:t>
            </a:r>
            <a:r>
              <a:rPr lang="en-US" sz="2000" dirty="0" smtClean="0"/>
              <a:t> </a:t>
            </a:r>
            <a:r>
              <a:rPr lang="en-US" sz="2000" dirty="0" err="1" smtClean="0"/>
              <a:t>dBm</a:t>
            </a:r>
            <a:r>
              <a:rPr lang="en-US" sz="2000" dirty="0" smtClean="0"/>
              <a:t> for 39GHz band. </a:t>
            </a:r>
          </a:p>
          <a:p>
            <a:pPr marL="350838" indent="-350838"/>
            <a:r>
              <a:rPr lang="en-US" sz="2400" dirty="0" smtClean="0"/>
              <a:t>Spherical </a:t>
            </a:r>
            <a:r>
              <a:rPr lang="en-US" sz="2400" dirty="0"/>
              <a:t>coverage requirement is defined </a:t>
            </a:r>
            <a:r>
              <a:rPr lang="en-US" sz="2400" dirty="0" smtClean="0"/>
              <a:t>as: </a:t>
            </a:r>
            <a:endParaRPr lang="en-US" sz="2400" dirty="0"/>
          </a:p>
          <a:p>
            <a:pPr marL="808038" lvl="1" indent="-350838">
              <a:buFont typeface="Courier New" panose="02070309020205020404" pitchFamily="49" charset="0"/>
              <a:buChar char="o"/>
            </a:pPr>
            <a:r>
              <a:rPr lang="en-US" sz="2000" b="1" dirty="0" smtClean="0"/>
              <a:t>85</a:t>
            </a:r>
            <a:r>
              <a:rPr lang="en-US" sz="2000" dirty="0" smtClean="0"/>
              <a:t>%-</a:t>
            </a:r>
            <a:r>
              <a:rPr lang="en-US" sz="2000" dirty="0"/>
              <a:t>tile requirement for EIRP CDF is </a:t>
            </a:r>
            <a:r>
              <a:rPr lang="en-US" sz="2000" b="1" dirty="0" smtClean="0"/>
              <a:t>32</a:t>
            </a:r>
            <a:r>
              <a:rPr lang="en-US" sz="2000" dirty="0" smtClean="0"/>
              <a:t> </a:t>
            </a:r>
            <a:r>
              <a:rPr lang="en-US" sz="2000" dirty="0" err="1" smtClean="0"/>
              <a:t>dBm</a:t>
            </a:r>
            <a:r>
              <a:rPr lang="en-US" sz="2000" dirty="0" smtClean="0"/>
              <a:t> for 28GHz band;</a:t>
            </a:r>
          </a:p>
          <a:p>
            <a:pPr marL="808038" lvl="1" indent="-350838">
              <a:buFont typeface="Courier New" panose="02070309020205020404" pitchFamily="49" charset="0"/>
              <a:buChar char="o"/>
            </a:pPr>
            <a:r>
              <a:rPr lang="en-US" altLang="zh-CN" sz="2000" b="1" dirty="0"/>
              <a:t>85</a:t>
            </a:r>
            <a:r>
              <a:rPr lang="en-US" altLang="zh-CN" sz="2000" dirty="0"/>
              <a:t>%-tile requirement for EIRP CDF is </a:t>
            </a:r>
            <a:r>
              <a:rPr lang="en-US" altLang="zh-CN" sz="2000" b="1" dirty="0" smtClean="0"/>
              <a:t>30</a:t>
            </a:r>
            <a:r>
              <a:rPr lang="en-US" altLang="zh-CN" sz="2000" dirty="0" smtClean="0"/>
              <a:t> </a:t>
            </a:r>
            <a:r>
              <a:rPr lang="en-US" altLang="zh-CN" sz="2000" dirty="0" err="1"/>
              <a:t>dBm</a:t>
            </a:r>
            <a:r>
              <a:rPr lang="en-US" altLang="zh-CN" sz="2000" dirty="0"/>
              <a:t> for </a:t>
            </a:r>
            <a:r>
              <a:rPr lang="en-US" altLang="zh-CN" sz="2000" dirty="0" smtClean="0"/>
              <a:t>39GHz band. </a:t>
            </a:r>
          </a:p>
          <a:p>
            <a:pPr marL="350838" indent="-350838"/>
            <a:r>
              <a:rPr lang="en-US" altLang="zh-CN" sz="2400" dirty="0" smtClean="0"/>
              <a:t>Minimum output power level: </a:t>
            </a:r>
          </a:p>
          <a:p>
            <a:pPr marL="808038" lvl="1" indent="-350838">
              <a:buFont typeface="Courier New" panose="02070309020205020404" pitchFamily="49" charset="0"/>
              <a:buChar char="o"/>
            </a:pPr>
            <a:r>
              <a:rPr lang="en-US" altLang="zh-CN" sz="2000" b="1" dirty="0" smtClean="0"/>
              <a:t>4</a:t>
            </a:r>
            <a:r>
              <a:rPr lang="en-US" altLang="zh-CN" sz="2000" dirty="0" smtClean="0"/>
              <a:t>dBm </a:t>
            </a:r>
            <a:r>
              <a:rPr lang="en-US" altLang="zh-CN" sz="2000" dirty="0"/>
              <a:t>in terms of EIRP for minimum power level for FR2 Power Class </a:t>
            </a:r>
            <a:r>
              <a:rPr lang="en-US" altLang="zh-CN" sz="2000" dirty="0" smtClean="0"/>
              <a:t>1. </a:t>
            </a:r>
          </a:p>
          <a:p>
            <a:pPr marL="350838" indent="-350838"/>
            <a:r>
              <a:rPr lang="en-US" altLang="zh-CN" sz="2400" dirty="0"/>
              <a:t>Minimum </a:t>
            </a:r>
            <a:r>
              <a:rPr lang="en-US" altLang="zh-CN" sz="2400" dirty="0" smtClean="0"/>
              <a:t>peak EIS (Channel BW is 50MHz): </a:t>
            </a:r>
            <a:endParaRPr lang="en-US" altLang="zh-CN" sz="2400" dirty="0"/>
          </a:p>
          <a:p>
            <a:pPr marL="350838" indent="-350838"/>
            <a:endParaRPr lang="en-US" altLang="zh-CN" sz="2400" dirty="0" smtClean="0"/>
          </a:p>
          <a:p>
            <a:pPr marL="350838" indent="-350838"/>
            <a:endParaRPr lang="en-US" altLang="zh-CN" sz="2400" dirty="0" smtClean="0"/>
          </a:p>
          <a:p>
            <a:pPr marL="350838" indent="-350838"/>
            <a:r>
              <a:rPr lang="en-US" altLang="zh-CN" sz="2400" dirty="0" smtClean="0"/>
              <a:t>Other requirements should be specified in RAN4#87 to finalize all expected </a:t>
            </a:r>
            <a:r>
              <a:rPr lang="en-US" altLang="zh-CN" sz="2400" dirty="0" smtClean="0"/>
              <a:t>requirement.</a:t>
            </a:r>
            <a:endParaRPr lang="en-US" altLang="zh-CN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482995"/>
              </p:ext>
            </p:extLst>
          </p:nvPr>
        </p:nvGraphicFramePr>
        <p:xfrm>
          <a:off x="3230562" y="5106194"/>
          <a:ext cx="4791075" cy="731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6325"/>
                <a:gridCol w="1914525"/>
                <a:gridCol w="1800225"/>
              </a:tblGrid>
              <a:tr h="361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28GHz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39GHz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1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Minimum Peak EIS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[-97.51] </a:t>
                      </a:r>
                      <a:r>
                        <a:rPr lang="en-US" sz="1600" dirty="0" err="1">
                          <a:effectLst/>
                        </a:rPr>
                        <a:t>dBm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[-94.51] </a:t>
                      </a:r>
                      <a:r>
                        <a:rPr lang="en-US" sz="1600" dirty="0" err="1">
                          <a:effectLst/>
                        </a:rPr>
                        <a:t>dBm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91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8288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Way Forward (2)</a:t>
            </a:r>
            <a:endParaRPr lang="en-US" sz="4000" b="1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79120" y="1223645"/>
            <a:ext cx="11216640" cy="6051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8" indent="-350838">
              <a:spcBef>
                <a:spcPts val="0"/>
              </a:spcBef>
            </a:pPr>
            <a:r>
              <a:rPr lang="en-US" sz="2400" dirty="0" smtClean="0"/>
              <a:t>RF requirement for FR2 Power Class 1 (FWA UE type with 55dBm EIRP, operating in stationary location) should be finalized in RAN4 #87 based on the following understanding of </a:t>
            </a:r>
            <a:r>
              <a:rPr lang="en-US" sz="2400" dirty="0"/>
              <a:t>expected RF requirement changes: </a:t>
            </a:r>
          </a:p>
          <a:p>
            <a:pPr marL="350838" indent="-350838">
              <a:spcBef>
                <a:spcPts val="0"/>
              </a:spcBef>
            </a:pPr>
            <a:endParaRPr lang="en-US" sz="24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555419"/>
              </p:ext>
            </p:extLst>
          </p:nvPr>
        </p:nvGraphicFramePr>
        <p:xfrm>
          <a:off x="948690" y="2286794"/>
          <a:ext cx="10325100" cy="438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99951"/>
                <a:gridCol w="6125149"/>
              </a:tblGrid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Section Name</a:t>
                      </a:r>
                      <a:endParaRPr lang="zh-CN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Expected RF requirement changes for FWA UE type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</a:rPr>
                        <a:t>(max 55dBm EIRP, operating in stationary location)</a:t>
                      </a:r>
                      <a:endParaRPr lang="zh-CN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5.2 Operating Bands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No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5.3 Channel bandwidth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No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5.4 Channel arrangement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No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Section 6.2 Transmitter power</a:t>
                      </a:r>
                      <a:endParaRPr lang="zh-CN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Yes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</a:rPr>
                        <a:t>- Power Class (minimum Peak EIRP)</a:t>
                      </a:r>
                      <a:endParaRPr lang="zh-CN" sz="1200" dirty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- Spherical coverage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</a:rPr>
                        <a:t>- MPR</a:t>
                      </a:r>
                      <a:endParaRPr lang="zh-CN" sz="1200" dirty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No ACLR need to be revisited</a:t>
                      </a:r>
                      <a:endParaRPr lang="zh-CN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6.3 Output power dynamic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Yes:</a:t>
                      </a:r>
                      <a:endParaRPr lang="zh-CN" sz="1200" dirty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- Minimum output </a:t>
                      </a:r>
                      <a:r>
                        <a:rPr lang="en-US" sz="1200" dirty="0" smtClean="0">
                          <a:effectLst/>
                          <a:latin typeface="+mn-lt"/>
                        </a:rPr>
                        <a:t>power</a:t>
                      </a:r>
                      <a:endParaRPr lang="zh-CN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6.4 Transmit signal quality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Yes: </a:t>
                      </a:r>
                      <a:endParaRPr lang="zh-CN" sz="1200" dirty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- EVM condition needs to be revisit depending on minimum output power </a:t>
                      </a:r>
                      <a:endParaRPr lang="zh-CN" sz="1200" dirty="0">
                        <a:effectLst/>
                        <a:latin typeface="+mn-lt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6.5 Output RF spectrum emissions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No</a:t>
                      </a:r>
                      <a:endParaRPr lang="zh-CN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7.2 Diversity characteristics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No</a:t>
                      </a:r>
                      <a:endParaRPr lang="zh-CN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7.3 Reference sensitivity power level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Yes</a:t>
                      </a:r>
                      <a:br>
                        <a:rPr lang="en-US" sz="1200" dirty="0">
                          <a:effectLst/>
                          <a:latin typeface="+mn-lt"/>
                        </a:rPr>
                      </a:br>
                      <a:r>
                        <a:rPr lang="en-US" sz="1200" dirty="0">
                          <a:effectLst/>
                          <a:latin typeface="+mn-lt"/>
                        </a:rPr>
                        <a:t>- </a:t>
                      </a:r>
                      <a:r>
                        <a:rPr lang="en-US" sz="1200" dirty="0" smtClean="0">
                          <a:effectLst/>
                          <a:latin typeface="+mn-lt"/>
                        </a:rPr>
                        <a:t>Peak </a:t>
                      </a:r>
                      <a:r>
                        <a:rPr lang="en-US" sz="1200" dirty="0">
                          <a:effectLst/>
                          <a:latin typeface="+mn-lt"/>
                        </a:rPr>
                        <a:t>EIS </a:t>
                      </a:r>
                      <a:r>
                        <a:rPr lang="en-US" sz="1200" dirty="0" smtClean="0">
                          <a:effectLst/>
                          <a:latin typeface="+mn-lt"/>
                        </a:rPr>
                        <a:t>values</a:t>
                      </a:r>
                      <a:endParaRPr lang="zh-CN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7.4 Maximum input level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No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7.5 Adjacent Channel Selectivity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No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7.6 Blocking characteristics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No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7.7 Spurious response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No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7.9 Spurious emissions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No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41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</a:rPr>
                        <a:t>Section 7.10 Receiver image</a:t>
                      </a:r>
                      <a:endParaRPr lang="zh-CN" sz="120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No</a:t>
                      </a:r>
                      <a:endParaRPr lang="zh-CN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9394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441960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References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350487"/>
              </p:ext>
            </p:extLst>
          </p:nvPr>
        </p:nvGraphicFramePr>
        <p:xfrm>
          <a:off x="831850" y="1231900"/>
          <a:ext cx="10991850" cy="49401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7565"/>
                <a:gridCol w="1613503"/>
                <a:gridCol w="1503130"/>
                <a:gridCol w="4677795"/>
                <a:gridCol w="2119857"/>
              </a:tblGrid>
              <a:tr h="3681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Agenda</a:t>
                      </a:r>
                      <a:endParaRPr lang="zh-CN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Tdoc</a:t>
                      </a:r>
                      <a:r>
                        <a:rPr lang="en-US" sz="1400" dirty="0">
                          <a:effectLst/>
                        </a:rPr>
                        <a:t> number</a:t>
                      </a:r>
                      <a:endParaRPr lang="zh-CN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Type/For</a:t>
                      </a:r>
                      <a:endParaRPr lang="zh-CN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Title</a:t>
                      </a:r>
                      <a:endParaRPr lang="zh-CN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Source</a:t>
                      </a:r>
                      <a:endParaRPr lang="zh-CN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7.5.7.1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R4-1806426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Discussion/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Approval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Finalizing RF Requirements for FWA UE Type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Samsung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7.5.7.1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R4-1806427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Discussion/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Approval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Discussion on Spherical Coverage Requirement for FWA UE Type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Samsung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7.5.7.1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R4-1806428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Discussion/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Approval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UE minimum output power requirement for FWA UE Type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Samsung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7.5.7.1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R4-1806573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Discussion/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Approval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FR2 peak EIRP requirement for FWA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Intel Corporation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7.5.7.1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R4-1806574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Discussion/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Approval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FR2 peak EIS requirement for FWA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Intel Corporation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7.5.7.1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</a:rPr>
                        <a:t>R4-1807828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Other/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Approval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Peak EIS of Type 4 UE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NXP Semiconductors Netherlands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7.5.7.1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R4-1807849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Other/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Approval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Peak EIRP of Type 4 UE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NXP Semiconductors Netherlands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7.5.7.1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R4-1807890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Other/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Approval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On FR2 Type 4 UE Performance Requirements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Qualcomm Incorporated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7.5.7.1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R4-1807175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Other/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Approval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Additional FWA requirements in FR2</a:t>
                      </a:r>
                      <a:endParaRPr lang="zh-CN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NTT DOCOMO, INC.</a:t>
                      </a:r>
                      <a:endParaRPr lang="zh-CN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7.5.7.2</a:t>
                      </a:r>
                      <a:endParaRPr 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R4-1806430</a:t>
                      </a:r>
                      <a:endParaRPr lang="zh-CN" sz="1200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/>
                          <a:ea typeface="宋体"/>
                        </a:rPr>
                        <a:t>Discussion/</a:t>
                      </a:r>
                      <a:br>
                        <a:rPr lang="en-US" sz="1050" dirty="0">
                          <a:effectLst/>
                          <a:latin typeface="Arial"/>
                          <a:ea typeface="宋体"/>
                        </a:rPr>
                      </a:br>
                      <a:r>
                        <a:rPr lang="en-US" sz="1050" dirty="0">
                          <a:effectLst/>
                          <a:latin typeface="Arial"/>
                          <a:ea typeface="宋体"/>
                        </a:rPr>
                        <a:t>Discussion</a:t>
                      </a:r>
                      <a:endParaRPr lang="zh-CN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</a:rPr>
                        <a:t>Handling UE Types in FR2</a:t>
                      </a:r>
                      <a:endParaRPr lang="zh-CN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宋体"/>
                        </a:rPr>
                        <a:t>Samsung</a:t>
                      </a:r>
                      <a:endParaRPr lang="zh-CN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7.5.7.2</a:t>
                      </a:r>
                      <a:endParaRPr 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R4-1806431</a:t>
                      </a:r>
                      <a:endParaRPr lang="zh-CN" sz="1200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/>
                          <a:ea typeface="宋体"/>
                        </a:rPr>
                        <a:t>LS out/</a:t>
                      </a:r>
                      <a:br>
                        <a:rPr lang="en-US" sz="1050" dirty="0">
                          <a:effectLst/>
                          <a:latin typeface="Arial"/>
                          <a:ea typeface="宋体"/>
                        </a:rPr>
                      </a:br>
                      <a:r>
                        <a:rPr lang="en-US" sz="1050" dirty="0">
                          <a:effectLst/>
                          <a:latin typeface="Arial"/>
                          <a:ea typeface="宋体"/>
                        </a:rPr>
                        <a:t>Approval</a:t>
                      </a:r>
                      <a:endParaRPr lang="zh-CN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/>
                          <a:ea typeface="宋体"/>
                        </a:rPr>
                        <a:t>LS to RAN2 on UE Capability for </a:t>
                      </a:r>
                      <a:r>
                        <a:rPr lang="en-US" sz="1050" dirty="0" err="1">
                          <a:effectLst/>
                          <a:latin typeface="Arial"/>
                          <a:ea typeface="宋体"/>
                        </a:rPr>
                        <a:t>mmWave</a:t>
                      </a:r>
                      <a:r>
                        <a:rPr lang="en-US" sz="1050" dirty="0">
                          <a:effectLst/>
                          <a:latin typeface="Arial"/>
                          <a:ea typeface="宋体"/>
                        </a:rPr>
                        <a:t> UE Type</a:t>
                      </a:r>
                      <a:endParaRPr lang="zh-CN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宋体"/>
                        </a:rPr>
                        <a:t>Samsung</a:t>
                      </a:r>
                      <a:endParaRPr lang="zh-CN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7.5.7.1</a:t>
                      </a:r>
                      <a:endParaRPr 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u="sng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R4-1807887</a:t>
                      </a:r>
                      <a:endParaRPr lang="zh-CN" sz="1200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宋体"/>
                        </a:rPr>
                        <a:t>Other/</a:t>
                      </a:r>
                      <a:br>
                        <a:rPr lang="en-US" sz="1050">
                          <a:effectLst/>
                          <a:latin typeface="Arial"/>
                          <a:ea typeface="宋体"/>
                        </a:rPr>
                      </a:br>
                      <a:r>
                        <a:rPr lang="en-US" sz="1050">
                          <a:effectLst/>
                          <a:latin typeface="Arial"/>
                          <a:ea typeface="宋体"/>
                        </a:rPr>
                        <a:t>Approval</a:t>
                      </a:r>
                      <a:endParaRPr lang="zh-CN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/>
                          <a:ea typeface="Times New Roman"/>
                        </a:rPr>
                        <a:t>FWA Requirement Structure</a:t>
                      </a:r>
                      <a:endParaRPr lang="zh-CN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Times New Roman"/>
                        </a:rPr>
                        <a:t>Qualcomm Incorporated</a:t>
                      </a:r>
                      <a:endParaRPr lang="zh-CN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5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7.5.7.1</a:t>
                      </a:r>
                      <a:endParaRPr 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R4-1807889</a:t>
                      </a:r>
                      <a:endParaRPr lang="zh-CN" sz="12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/>
                          <a:ea typeface="宋体"/>
                        </a:rPr>
                        <a:t>DraftCR/</a:t>
                      </a:r>
                      <a:br>
                        <a:rPr lang="en-US" sz="1050">
                          <a:effectLst/>
                          <a:latin typeface="Arial"/>
                          <a:ea typeface="宋体"/>
                        </a:rPr>
                      </a:br>
                      <a:r>
                        <a:rPr lang="en-US" sz="1050">
                          <a:effectLst/>
                          <a:latin typeface="Arial"/>
                          <a:ea typeface="宋体"/>
                        </a:rPr>
                        <a:t>Endorsement</a:t>
                      </a:r>
                      <a:endParaRPr lang="zh-CN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  <a:latin typeface="Arial"/>
                          <a:ea typeface="Times New Roman"/>
                        </a:rPr>
                        <a:t>draftCR</a:t>
                      </a:r>
                      <a:r>
                        <a:rPr lang="en-US" sz="1050" dirty="0">
                          <a:effectLst/>
                          <a:latin typeface="Arial"/>
                          <a:ea typeface="Times New Roman"/>
                        </a:rPr>
                        <a:t> for 38.101-2 FWA requirement skeleton</a:t>
                      </a:r>
                      <a:endParaRPr lang="zh-CN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/>
                          <a:ea typeface="Times New Roman"/>
                        </a:rPr>
                        <a:t>Qualcomm Incorporated</a:t>
                      </a:r>
                      <a:endParaRPr lang="zh-CN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449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35975</TotalTime>
  <Words>499</Words>
  <Application>Microsoft Office PowerPoint</Application>
  <PresentationFormat>Custom</PresentationFormat>
  <Paragraphs>135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1_Office Theme</vt:lpstr>
      <vt:lpstr>WF on Finalizing FWA (FR2 Power Class 1) Requirements</vt:lpstr>
      <vt:lpstr>PowerPoint Presentation</vt:lpstr>
      <vt:lpstr>Way Forward (2)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FR2 …</dc:title>
  <dc:creator>Vera Lopez, Aida L</dc:creator>
  <cp:keywords>CTPClassification=CTP_NT</cp:keywords>
  <cp:lastModifiedBy>Jackson Wang</cp:lastModifiedBy>
  <cp:revision>976</cp:revision>
  <dcterms:created xsi:type="dcterms:W3CDTF">2017-05-16T04:27:47Z</dcterms:created>
  <dcterms:modified xsi:type="dcterms:W3CDTF">2018-05-25T06:19:15Z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752c1cec-bd56-4396-ba16-9cc1c280fbcb</vt:lpwstr>
  </property>
  <property fmtid="{D5CDD505-2E9C-101B-9397-08002B2CF9AE}" pid="3" name="CTP_TimeStamp">
    <vt:lpwstr>2018-04-20 04:53:50Z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NSCPROP_SA">
    <vt:lpwstr>C:\Users\Administrator\AppData\Local\Microsoft\Windows\Temporary Internet Files\Content.Outlook\B6K6BQ5R\Draft WF on FR2 FWA UE requirements_r02.pptx</vt:lpwstr>
  </property>
  <property fmtid="{D5CDD505-2E9C-101B-9397-08002B2CF9AE}" pid="9" name="CTPClassification">
    <vt:lpwstr>CTP_NT</vt:lpwstr>
  </property>
</Properties>
</file>