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70" r:id="rId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74" autoAdjust="0"/>
    <p:restoredTop sz="94660"/>
  </p:normalViewPr>
  <p:slideViewPr>
    <p:cSldViewPr>
      <p:cViewPr varScale="1">
        <p:scale>
          <a:sx n="86" d="100"/>
          <a:sy n="86" d="100"/>
        </p:scale>
        <p:origin x="240" y="9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9" Type="http://schemas.microsoft.com/office/2015/10/relationships/revisionInfo" Target="revisionInfo.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2018/5/25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2018/5/25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609600" y="274639"/>
            <a:ext cx="80264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2018/5/25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2018/5/25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2018/5/25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2018/5/25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2018/5/25</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2018/5/25</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2018/5/25</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2018/5/25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2018/5/25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2018/5/25</a:t>
            </a:fld>
            <a:endParaRPr kumimoji="1" lang="ja-JP" altLang="en-US"/>
          </a:p>
        </p:txBody>
      </p:sp>
      <p:sp>
        <p:nvSpPr>
          <p:cNvPr id="5" name="フッター プレースホルダ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ctrTitle"/>
          </p:nvPr>
        </p:nvSpPr>
        <p:spPr/>
        <p:txBody>
          <a:bodyPr>
            <a:normAutofit/>
          </a:bodyPr>
          <a:lstStyle/>
          <a:p>
            <a:r>
              <a:rPr lang="en-US" altLang="ja-JP" sz="4000" b="1" dirty="0">
                <a:latin typeface="Meiryo UI" pitchFamily="50" charset="-128"/>
                <a:ea typeface="Meiryo UI" pitchFamily="50" charset="-128"/>
                <a:cs typeface="Meiryo UI" pitchFamily="50" charset="-128"/>
              </a:rPr>
              <a:t>UE RF requirements for PC5 in FR2</a:t>
            </a:r>
            <a:endParaRPr lang="ja-JP" altLang="en-US" sz="4000" b="1" dirty="0">
              <a:latin typeface="Meiryo UI" pitchFamily="50" charset="-128"/>
              <a:ea typeface="Meiryo UI" pitchFamily="50" charset="-128"/>
              <a:cs typeface="Meiryo UI" pitchFamily="50" charset="-128"/>
            </a:endParaRPr>
          </a:p>
        </p:txBody>
      </p:sp>
      <p:sp>
        <p:nvSpPr>
          <p:cNvPr id="4099" name="サブタイトル 2"/>
          <p:cNvSpPr>
            <a:spLocks noGrp="1"/>
          </p:cNvSpPr>
          <p:nvPr>
            <p:ph type="subTitle" idx="1"/>
          </p:nvPr>
        </p:nvSpPr>
        <p:spPr>
          <a:xfrm>
            <a:off x="2567608" y="3886200"/>
            <a:ext cx="7056784" cy="1752600"/>
          </a:xfrm>
        </p:spPr>
        <p:txBody>
          <a:bodyPr rtlCol="0">
            <a:normAutofit/>
          </a:bodyPr>
          <a:lstStyle/>
          <a:p>
            <a:pPr>
              <a:spcBef>
                <a:spcPct val="0"/>
              </a:spcBef>
              <a:defRPr/>
            </a:pPr>
            <a:r>
              <a:rPr lang="en-US" altLang="ja-JP" b="1" dirty="0">
                <a:solidFill>
                  <a:schemeClr val="tx1"/>
                </a:solidFill>
                <a:latin typeface="Meiryo UI" pitchFamily="50" charset="-128"/>
                <a:ea typeface="Meiryo UI" pitchFamily="50" charset="-128"/>
                <a:cs typeface="Meiryo UI" pitchFamily="50" charset="-128"/>
              </a:rPr>
              <a:t>NTT DOCOMO, </a:t>
            </a:r>
            <a:r>
              <a:rPr lang="en-US" altLang="ja-JP" b="1" dirty="0" smtClean="0">
                <a:solidFill>
                  <a:schemeClr val="tx1"/>
                </a:solidFill>
                <a:latin typeface="Meiryo UI" pitchFamily="50" charset="-128"/>
                <a:ea typeface="Meiryo UI" pitchFamily="50" charset="-128"/>
                <a:cs typeface="Meiryo UI" pitchFamily="50" charset="-128"/>
              </a:rPr>
              <a:t>INC.</a:t>
            </a:r>
            <a:endParaRPr lang="ja-JP" altLang="en-US" b="1" dirty="0">
              <a:solidFill>
                <a:schemeClr val="tx1"/>
              </a:solidFill>
              <a:latin typeface="Meiryo UI" pitchFamily="50" charset="-128"/>
              <a:ea typeface="Meiryo UI" pitchFamily="50" charset="-128"/>
              <a:cs typeface="Meiryo UI" pitchFamily="50" charset="-128"/>
            </a:endParaRPr>
          </a:p>
        </p:txBody>
      </p:sp>
      <p:sp>
        <p:nvSpPr>
          <p:cNvPr id="5124" name="テキスト ボックス 1"/>
          <p:cNvSpPr txBox="1">
            <a:spLocks noChangeArrowheads="1"/>
          </p:cNvSpPr>
          <p:nvPr/>
        </p:nvSpPr>
        <p:spPr bwMode="auto">
          <a:xfrm>
            <a:off x="407368" y="188914"/>
            <a:ext cx="118942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1800" b="1" dirty="0">
                <a:latin typeface="Meiryo UI" pitchFamily="50" charset="-128"/>
                <a:ea typeface="Meiryo UI" pitchFamily="50" charset="-128"/>
                <a:cs typeface="Meiryo UI" pitchFamily="50" charset="-128"/>
              </a:rPr>
              <a:t>3GPP TSG-RAN WG4 </a:t>
            </a:r>
            <a:r>
              <a:rPr lang="en-US" altLang="ja-JP" sz="1800" b="1" dirty="0" smtClean="0">
                <a:latin typeface="Meiryo UI" pitchFamily="50" charset="-128"/>
                <a:ea typeface="Meiryo UI" pitchFamily="50" charset="-128"/>
                <a:cs typeface="Meiryo UI" pitchFamily="50" charset="-128"/>
              </a:rPr>
              <a:t>Meeting #87</a:t>
            </a:r>
            <a:r>
              <a:rPr lang="en-US" altLang="ja-JP" sz="1800" b="1" dirty="0">
                <a:latin typeface="Meiryo UI" pitchFamily="50" charset="-128"/>
                <a:ea typeface="Meiryo UI" pitchFamily="50" charset="-128"/>
                <a:cs typeface="Meiryo UI" pitchFamily="50" charset="-128"/>
              </a:rPr>
              <a:t>				 </a:t>
            </a:r>
          </a:p>
          <a:p>
            <a:pPr eaLnBrk="1" hangingPunct="1">
              <a:spcBef>
                <a:spcPct val="0"/>
              </a:spcBef>
              <a:buFontTx/>
              <a:buNone/>
            </a:pPr>
            <a:r>
              <a:rPr lang="en-US" altLang="ja-JP" sz="1800" b="1" dirty="0">
                <a:latin typeface="Meiryo UI" pitchFamily="50" charset="-128"/>
                <a:ea typeface="Meiryo UI" pitchFamily="50" charset="-128"/>
                <a:cs typeface="Meiryo UI" pitchFamily="50" charset="-128"/>
              </a:rPr>
              <a:t>Busan, Korea(Republic of), 21-25 May 2018</a:t>
            </a:r>
            <a:endParaRPr lang="ja-JP" altLang="en-US" sz="1800" b="1" dirty="0">
              <a:latin typeface="Meiryo UI" pitchFamily="50" charset="-128"/>
              <a:ea typeface="Meiryo UI" pitchFamily="50" charset="-128"/>
              <a:cs typeface="Meiryo UI" pitchFamily="50" charset="-128"/>
            </a:endParaRPr>
          </a:p>
        </p:txBody>
      </p:sp>
      <p:sp>
        <p:nvSpPr>
          <p:cNvPr id="5125" name="テキスト ボックス 4"/>
          <p:cNvSpPr txBox="1">
            <a:spLocks noChangeArrowheads="1"/>
          </p:cNvSpPr>
          <p:nvPr/>
        </p:nvSpPr>
        <p:spPr bwMode="auto">
          <a:xfrm>
            <a:off x="10056440" y="188913"/>
            <a:ext cx="1800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1800" b="1" dirty="0" smtClean="0">
                <a:latin typeface="Meiryo UI" pitchFamily="50" charset="-128"/>
                <a:ea typeface="Meiryo UI" pitchFamily="50" charset="-128"/>
                <a:cs typeface="Meiryo UI" pitchFamily="50" charset="-128"/>
              </a:rPr>
              <a:t>R4-1808140</a:t>
            </a:r>
            <a:endParaRPr lang="ja-JP" altLang="en-US" sz="1800" dirty="0">
              <a:latin typeface="Arial" charset="0"/>
            </a:endParaRPr>
          </a:p>
        </p:txBody>
      </p:sp>
    </p:spTree>
    <p:extLst>
      <p:ext uri="{BB962C8B-B14F-4D97-AF65-F5344CB8AC3E}">
        <p14:creationId xmlns:p14="http://schemas.microsoft.com/office/powerpoint/2010/main" val="1255740356"/>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432" y="1124745"/>
            <a:ext cx="11943232" cy="2952327"/>
          </a:xfrm>
        </p:spPr>
        <p:txBody>
          <a:bodyPr>
            <a:noAutofit/>
          </a:bodyPr>
          <a:lstStyle/>
          <a:p>
            <a:r>
              <a:rPr lang="en-US" altLang="ja-JP" sz="2400" b="1" dirty="0" smtClean="0">
                <a:latin typeface="Meiryo UI" pitchFamily="50" charset="-128"/>
                <a:ea typeface="Meiryo UI" pitchFamily="50" charset="-128"/>
                <a:cs typeface="Meiryo UI" pitchFamily="50" charset="-128"/>
              </a:rPr>
              <a:t>UE RF requirements for PC4 for n257 were agreed as below [1].</a:t>
            </a:r>
          </a:p>
          <a:p>
            <a:endParaRPr lang="en-US" altLang="ja-JP" sz="2400" b="1" dirty="0">
              <a:latin typeface="Meiryo UI" pitchFamily="50" charset="-128"/>
              <a:ea typeface="Meiryo UI" pitchFamily="50" charset="-128"/>
              <a:cs typeface="Meiryo UI" pitchFamily="50" charset="-128"/>
            </a:endParaRPr>
          </a:p>
          <a:p>
            <a:endParaRPr lang="en-US" altLang="ja-JP" sz="2400" b="1" dirty="0" smtClean="0">
              <a:latin typeface="Meiryo UI" pitchFamily="50" charset="-128"/>
              <a:ea typeface="Meiryo UI" pitchFamily="50" charset="-128"/>
              <a:cs typeface="Meiryo UI" pitchFamily="50" charset="-128"/>
            </a:endParaRPr>
          </a:p>
          <a:p>
            <a:endParaRPr lang="en-US" altLang="ja-JP" sz="2400" b="1" dirty="0">
              <a:latin typeface="Meiryo UI" pitchFamily="50" charset="-128"/>
              <a:ea typeface="Meiryo UI" pitchFamily="50" charset="-128"/>
              <a:cs typeface="Meiryo UI" pitchFamily="50" charset="-128"/>
            </a:endParaRPr>
          </a:p>
          <a:p>
            <a:endParaRPr lang="en-US" altLang="ja-JP" sz="2400" b="1" dirty="0" smtClean="0">
              <a:latin typeface="Meiryo UI" pitchFamily="50" charset="-128"/>
              <a:ea typeface="Meiryo UI" pitchFamily="50" charset="-128"/>
              <a:cs typeface="Meiryo UI" pitchFamily="50" charset="-128"/>
            </a:endParaRPr>
          </a:p>
          <a:p>
            <a:pPr lvl="1"/>
            <a:endParaRPr lang="en-US" altLang="ja-JP" sz="2000" b="1" dirty="0">
              <a:latin typeface="Meiryo UI" pitchFamily="50" charset="-128"/>
              <a:ea typeface="Meiryo UI" pitchFamily="50" charset="-128"/>
              <a:cs typeface="Meiryo UI" pitchFamily="50" charset="-128"/>
            </a:endParaRPr>
          </a:p>
          <a:p>
            <a:endParaRPr lang="en-US" altLang="ja-JP" sz="2400" b="1" dirty="0" smtClean="0">
              <a:latin typeface="Meiryo UI" pitchFamily="50" charset="-128"/>
              <a:ea typeface="Meiryo UI" pitchFamily="50" charset="-128"/>
              <a:cs typeface="Meiryo UI" pitchFamily="50" charset="-128"/>
            </a:endParaRPr>
          </a:p>
          <a:p>
            <a:r>
              <a:rPr lang="en-US" altLang="ja-JP" sz="2400" b="1" dirty="0" smtClean="0">
                <a:latin typeface="Meiryo UI" pitchFamily="50" charset="-128"/>
                <a:ea typeface="Meiryo UI" pitchFamily="50" charset="-128"/>
                <a:cs typeface="Meiryo UI" pitchFamily="50" charset="-128"/>
              </a:rPr>
              <a:t>PC5 is also proposed for narrower spherical use case such as FWA.</a:t>
            </a:r>
          </a:p>
          <a:p>
            <a:pPr lvl="1"/>
            <a:r>
              <a:rPr lang="en-US" altLang="ja-JP" sz="2400" b="1" dirty="0" smtClean="0">
                <a:latin typeface="Meiryo UI" pitchFamily="50" charset="-128"/>
                <a:ea typeface="Meiryo UI" pitchFamily="50" charset="-128"/>
                <a:cs typeface="Meiryo UI" pitchFamily="50" charset="-128"/>
              </a:rPr>
              <a:t>PC5 is defined with max EIRP of 43 dBm and TRP of 23 dBm.</a:t>
            </a:r>
            <a:endParaRPr lang="en-US" altLang="ja-JP" sz="2400" b="1" dirty="0">
              <a:latin typeface="Meiryo UI" pitchFamily="50" charset="-128"/>
              <a:ea typeface="Meiryo UI" pitchFamily="50" charset="-128"/>
              <a:cs typeface="Meiryo UI" pitchFamily="50" charset="-128"/>
            </a:endParaRPr>
          </a:p>
          <a:p>
            <a:pPr lvl="1"/>
            <a:endParaRPr lang="en-US" altLang="ja-JP" sz="2000" b="1" dirty="0">
              <a:latin typeface="Meiryo UI" pitchFamily="50" charset="-128"/>
              <a:ea typeface="Meiryo UI" pitchFamily="50" charset="-128"/>
              <a:cs typeface="Meiryo UI" pitchFamily="50" charset="-128"/>
            </a:endParaRPr>
          </a:p>
          <a:p>
            <a:pPr lvl="1"/>
            <a:endParaRPr lang="en-US" altLang="ja-JP" sz="2000" b="1" dirty="0" smtClean="0">
              <a:latin typeface="Meiryo UI" pitchFamily="50" charset="-128"/>
              <a:ea typeface="Meiryo UI" pitchFamily="50" charset="-128"/>
              <a:cs typeface="Meiryo UI" pitchFamily="50" charset="-128"/>
            </a:endParaRPr>
          </a:p>
          <a:p>
            <a:pPr lvl="1"/>
            <a:endParaRPr lang="en-US" altLang="ja-JP" sz="2400" b="1" dirty="0">
              <a:latin typeface="Meiryo UI" pitchFamily="50" charset="-128"/>
              <a:ea typeface="Meiryo UI" pitchFamily="50" charset="-128"/>
              <a:cs typeface="Meiryo UI" pitchFamily="50" charset="-128"/>
            </a:endParaRPr>
          </a:p>
          <a:p>
            <a:pPr lvl="1"/>
            <a:endParaRPr lang="en-US" altLang="ja-JP" sz="1400" b="1" dirty="0" smtClean="0">
              <a:latin typeface="Meiryo UI" pitchFamily="50" charset="-128"/>
              <a:ea typeface="Meiryo UI" pitchFamily="50" charset="-128"/>
              <a:cs typeface="Meiryo UI" pitchFamily="50" charset="-128"/>
            </a:endParaRPr>
          </a:p>
          <a:p>
            <a:pPr lvl="2"/>
            <a:endParaRPr lang="en-US" altLang="ja-JP" sz="1400" b="1" dirty="0">
              <a:latin typeface="Meiryo UI" pitchFamily="50" charset="-128"/>
              <a:ea typeface="Meiryo UI" pitchFamily="50" charset="-128"/>
              <a:cs typeface="Meiryo UI" pitchFamily="50" charset="-128"/>
            </a:endParaRPr>
          </a:p>
        </p:txBody>
      </p:sp>
      <p:sp>
        <p:nvSpPr>
          <p:cNvPr id="9" name="Title 1"/>
          <p:cNvSpPr>
            <a:spLocks noGrp="1"/>
          </p:cNvSpPr>
          <p:nvPr>
            <p:ph type="title"/>
          </p:nvPr>
        </p:nvSpPr>
        <p:spPr>
          <a:xfrm>
            <a:off x="1631504" y="404664"/>
            <a:ext cx="8928992" cy="504056"/>
          </a:xfrm>
        </p:spPr>
        <p:txBody>
          <a:bodyPr>
            <a:noAutofit/>
          </a:bodyPr>
          <a:lstStyle/>
          <a:p>
            <a:r>
              <a:rPr lang="en-US" altLang="ja-JP" sz="3600" b="1" dirty="0">
                <a:latin typeface="Meiryo UI" pitchFamily="50" charset="-128"/>
                <a:ea typeface="Meiryo UI" pitchFamily="50" charset="-128"/>
                <a:cs typeface="Meiryo UI" pitchFamily="50" charset="-128"/>
              </a:rPr>
              <a:t>Background</a:t>
            </a:r>
            <a:endParaRPr lang="sv-SE" sz="3600" baseline="-25000" dirty="0"/>
          </a:p>
        </p:txBody>
      </p:sp>
      <p:graphicFrame>
        <p:nvGraphicFramePr>
          <p:cNvPr id="2" name="表 1"/>
          <p:cNvGraphicFramePr>
            <a:graphicFrameLocks noGrp="1"/>
          </p:cNvGraphicFramePr>
          <p:nvPr>
            <p:extLst>
              <p:ext uri="{D42A27DB-BD31-4B8C-83A1-F6EECF244321}">
                <p14:modId xmlns:p14="http://schemas.microsoft.com/office/powerpoint/2010/main" val="2620995146"/>
              </p:ext>
            </p:extLst>
          </p:nvPr>
        </p:nvGraphicFramePr>
        <p:xfrm>
          <a:off x="551384" y="1823668"/>
          <a:ext cx="11089231" cy="1554480"/>
        </p:xfrm>
        <a:graphic>
          <a:graphicData uri="http://schemas.openxmlformats.org/drawingml/2006/table">
            <a:tbl>
              <a:tblPr firstRow="1" bandRow="1">
                <a:tableStyleId>{5C22544A-7EE6-4342-B048-85BDC9FD1C3A}</a:tableStyleId>
              </a:tblPr>
              <a:tblGrid>
                <a:gridCol w="2098687">
                  <a:extLst>
                    <a:ext uri="{9D8B030D-6E8A-4147-A177-3AD203B41FA5}">
                      <a16:colId xmlns:a16="http://schemas.microsoft.com/office/drawing/2014/main" val="1475755866"/>
                    </a:ext>
                  </a:extLst>
                </a:gridCol>
                <a:gridCol w="2098687">
                  <a:extLst>
                    <a:ext uri="{9D8B030D-6E8A-4147-A177-3AD203B41FA5}">
                      <a16:colId xmlns:a16="http://schemas.microsoft.com/office/drawing/2014/main" val="801249118"/>
                    </a:ext>
                  </a:extLst>
                </a:gridCol>
                <a:gridCol w="2098687">
                  <a:extLst>
                    <a:ext uri="{9D8B030D-6E8A-4147-A177-3AD203B41FA5}">
                      <a16:colId xmlns:a16="http://schemas.microsoft.com/office/drawing/2014/main" val="3750128732"/>
                    </a:ext>
                  </a:extLst>
                </a:gridCol>
                <a:gridCol w="2732412">
                  <a:extLst>
                    <a:ext uri="{9D8B030D-6E8A-4147-A177-3AD203B41FA5}">
                      <a16:colId xmlns:a16="http://schemas.microsoft.com/office/drawing/2014/main" val="1773104557"/>
                    </a:ext>
                  </a:extLst>
                </a:gridCol>
                <a:gridCol w="2060758">
                  <a:extLst>
                    <a:ext uri="{9D8B030D-6E8A-4147-A177-3AD203B41FA5}">
                      <a16:colId xmlns:a16="http://schemas.microsoft.com/office/drawing/2014/main" val="1551322245"/>
                    </a:ext>
                  </a:extLst>
                </a:gridCol>
              </a:tblGrid>
              <a:tr h="458608">
                <a:tc gridSpan="3">
                  <a:txBody>
                    <a:bodyPr/>
                    <a:lstStyle/>
                    <a:p>
                      <a:pPr algn="ctr"/>
                      <a:r>
                        <a:rPr kumimoji="1" lang="en-US" altLang="ja-JP" sz="2800" dirty="0" smtClean="0">
                          <a:solidFill>
                            <a:schemeClr val="tx1"/>
                          </a:solidFill>
                        </a:rPr>
                        <a:t>EIRP</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800" dirty="0" smtClean="0">
                          <a:solidFill>
                            <a:schemeClr val="tx1"/>
                          </a:solidFill>
                        </a:rPr>
                        <a:t>EIS</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800" dirty="0" smtClean="0">
                          <a:solidFill>
                            <a:schemeClr val="tx1"/>
                          </a:solidFill>
                        </a:rPr>
                        <a:t>TRP</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872860"/>
                  </a:ext>
                </a:extLst>
              </a:tr>
              <a:tr h="458608">
                <a:tc>
                  <a:txBody>
                    <a:bodyPr/>
                    <a:lstStyle/>
                    <a:p>
                      <a:pPr algn="ctr"/>
                      <a:r>
                        <a:rPr kumimoji="1" lang="en-US" altLang="ja-JP" sz="2800" dirty="0" smtClean="0">
                          <a:solidFill>
                            <a:schemeClr val="tx1"/>
                          </a:solidFill>
                        </a:rPr>
                        <a:t>Max</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800" dirty="0" smtClean="0">
                          <a:solidFill>
                            <a:schemeClr val="tx1"/>
                          </a:solidFill>
                        </a:rPr>
                        <a:t>Min peak</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800" dirty="0" smtClean="0">
                          <a:solidFill>
                            <a:schemeClr val="tx1"/>
                          </a:solidFill>
                        </a:rPr>
                        <a:t>20%tile</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800" dirty="0" smtClean="0">
                          <a:solidFill>
                            <a:schemeClr val="tx1"/>
                          </a:solidFill>
                        </a:rPr>
                        <a:t>Max peak</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800" dirty="0" smtClean="0">
                          <a:solidFill>
                            <a:schemeClr val="tx1"/>
                          </a:solidFill>
                        </a:rPr>
                        <a:t>Max</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99418019"/>
                  </a:ext>
                </a:extLst>
              </a:tr>
              <a:tr h="458608">
                <a:tc>
                  <a:txBody>
                    <a:bodyPr/>
                    <a:lstStyle/>
                    <a:p>
                      <a:pPr algn="ctr"/>
                      <a:r>
                        <a:rPr kumimoji="1" lang="en-US" altLang="ja-JP" sz="2800" dirty="0" smtClean="0">
                          <a:solidFill>
                            <a:schemeClr val="tx1"/>
                          </a:solidFill>
                        </a:rPr>
                        <a:t>43 dBm</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800" dirty="0" smtClean="0">
                          <a:solidFill>
                            <a:schemeClr val="tx1"/>
                          </a:solidFill>
                        </a:rPr>
                        <a:t>34 dBm</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800" dirty="0" smtClean="0">
                          <a:solidFill>
                            <a:schemeClr val="tx1"/>
                          </a:solidFill>
                        </a:rPr>
                        <a:t>25 dBm</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dirty="0" smtClean="0">
                          <a:solidFill>
                            <a:schemeClr val="tx1"/>
                          </a:solidFill>
                        </a:rPr>
                        <a:t>-97 dBm/50MHz</a:t>
                      </a:r>
                      <a:endParaRPr kumimoji="1" lang="ja-JP" altLang="en-US" sz="280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800" dirty="0" smtClean="0">
                          <a:solidFill>
                            <a:schemeClr val="tx1"/>
                          </a:solidFill>
                        </a:rPr>
                        <a:t>23 dBm</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39498326"/>
                  </a:ext>
                </a:extLst>
              </a:tr>
            </a:tbl>
          </a:graphicData>
        </a:graphic>
      </p:graphicFrame>
      <p:sp>
        <p:nvSpPr>
          <p:cNvPr id="4" name="テキスト ボックス 3"/>
          <p:cNvSpPr txBox="1"/>
          <p:nvPr/>
        </p:nvSpPr>
        <p:spPr>
          <a:xfrm>
            <a:off x="2124474" y="6309320"/>
            <a:ext cx="10066410" cy="400110"/>
          </a:xfrm>
          <a:prstGeom prst="rect">
            <a:avLst/>
          </a:prstGeom>
          <a:noFill/>
        </p:spPr>
        <p:txBody>
          <a:bodyPr wrap="none" rtlCol="0">
            <a:spAutoFit/>
          </a:bodyPr>
          <a:lstStyle/>
          <a:p>
            <a:r>
              <a:rPr kumimoji="1" lang="en-US" altLang="ja-JP" sz="2000" dirty="0" smtClean="0"/>
              <a:t>[1] R4-1808110, “</a:t>
            </a:r>
            <a:r>
              <a:rPr lang="en-US" altLang="ja-JP" sz="2000" dirty="0"/>
              <a:t>FR2 Type 3 UE Power Class 4 RF Requirements</a:t>
            </a:r>
            <a:r>
              <a:rPr kumimoji="1" lang="en-US" altLang="ja-JP" sz="2000" dirty="0" smtClean="0"/>
              <a:t>”, </a:t>
            </a:r>
            <a:r>
              <a:rPr lang="en-US" altLang="ja-JP" sz="2000" dirty="0"/>
              <a:t>NXP Semiconductors, Verizon</a:t>
            </a:r>
            <a:endParaRPr kumimoji="1" lang="ja-JP" altLang="en-US" sz="2000" dirty="0"/>
          </a:p>
        </p:txBody>
      </p:sp>
    </p:spTree>
    <p:extLst>
      <p:ext uri="{BB962C8B-B14F-4D97-AF65-F5344CB8AC3E}">
        <p14:creationId xmlns:p14="http://schemas.microsoft.com/office/powerpoint/2010/main" val="20090247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9472" y="1124745"/>
            <a:ext cx="11223152" cy="4608512"/>
          </a:xfrm>
        </p:spPr>
        <p:txBody>
          <a:bodyPr>
            <a:noAutofit/>
          </a:bodyPr>
          <a:lstStyle/>
          <a:p>
            <a:r>
              <a:rPr lang="en-US" altLang="ja-JP" sz="2400" b="1" dirty="0" smtClean="0">
                <a:latin typeface="Meiryo UI" pitchFamily="50" charset="-128"/>
                <a:ea typeface="Meiryo UI" pitchFamily="50" charset="-128"/>
                <a:cs typeface="Meiryo UI" pitchFamily="50" charset="-128"/>
              </a:rPr>
              <a:t>Specify </a:t>
            </a:r>
            <a:r>
              <a:rPr lang="en-US" altLang="ja-JP" sz="2400" b="1" dirty="0">
                <a:latin typeface="Meiryo UI" pitchFamily="50" charset="-128"/>
                <a:ea typeface="Meiryo UI" pitchFamily="50" charset="-128"/>
                <a:cs typeface="Meiryo UI" pitchFamily="50" charset="-128"/>
              </a:rPr>
              <a:t>UE RF requirements for </a:t>
            </a:r>
            <a:r>
              <a:rPr lang="en-US" altLang="ja-JP" sz="2400" b="1" dirty="0" smtClean="0">
                <a:latin typeface="Meiryo UI" pitchFamily="50" charset="-128"/>
                <a:ea typeface="Meiryo UI" pitchFamily="50" charset="-128"/>
                <a:cs typeface="Meiryo UI" pitchFamily="50" charset="-128"/>
              </a:rPr>
              <a:t>PC5 </a:t>
            </a:r>
            <a:r>
              <a:rPr lang="en-US" altLang="ja-JP" sz="2400" b="1" dirty="0">
                <a:latin typeface="Meiryo UI" pitchFamily="50" charset="-128"/>
                <a:ea typeface="Meiryo UI" pitchFamily="50" charset="-128"/>
                <a:cs typeface="Meiryo UI" pitchFamily="50" charset="-128"/>
              </a:rPr>
              <a:t>for n257 </a:t>
            </a:r>
            <a:r>
              <a:rPr lang="en-US" altLang="ja-JP" sz="2400" b="1" dirty="0" smtClean="0">
                <a:latin typeface="Meiryo UI" pitchFamily="50" charset="-128"/>
                <a:ea typeface="Meiryo UI" pitchFamily="50" charset="-128"/>
                <a:cs typeface="Meiryo UI" pitchFamily="50" charset="-128"/>
              </a:rPr>
              <a:t>as below in Rel-15.</a:t>
            </a:r>
            <a:endParaRPr lang="en-US" altLang="ja-JP" sz="2400" b="1" dirty="0">
              <a:latin typeface="Meiryo UI" pitchFamily="50" charset="-128"/>
              <a:ea typeface="Meiryo UI" pitchFamily="50" charset="-128"/>
              <a:cs typeface="Meiryo UI" pitchFamily="50" charset="-128"/>
            </a:endParaRPr>
          </a:p>
          <a:p>
            <a:endParaRPr lang="en-US" altLang="ja-JP" sz="2400" b="1" dirty="0" smtClean="0">
              <a:latin typeface="Meiryo UI" pitchFamily="50" charset="-128"/>
              <a:ea typeface="Meiryo UI" pitchFamily="50" charset="-128"/>
              <a:cs typeface="Meiryo UI" pitchFamily="50" charset="-128"/>
            </a:endParaRPr>
          </a:p>
          <a:p>
            <a:endParaRPr lang="en-US" altLang="ja-JP" sz="2400" b="1" dirty="0">
              <a:latin typeface="Meiryo UI" pitchFamily="50" charset="-128"/>
              <a:ea typeface="Meiryo UI" pitchFamily="50" charset="-128"/>
              <a:cs typeface="Meiryo UI" pitchFamily="50" charset="-128"/>
            </a:endParaRPr>
          </a:p>
          <a:p>
            <a:endParaRPr lang="en-US" altLang="ja-JP" sz="2400" b="1" dirty="0" smtClean="0">
              <a:latin typeface="Meiryo UI" pitchFamily="50" charset="-128"/>
              <a:ea typeface="Meiryo UI" pitchFamily="50" charset="-128"/>
              <a:cs typeface="Meiryo UI" pitchFamily="50" charset="-128"/>
            </a:endParaRPr>
          </a:p>
          <a:p>
            <a:endParaRPr lang="en-US" altLang="ja-JP" sz="2400" b="1" dirty="0">
              <a:latin typeface="Meiryo UI" pitchFamily="50" charset="-128"/>
              <a:ea typeface="Meiryo UI" pitchFamily="50" charset="-128"/>
              <a:cs typeface="Meiryo UI" pitchFamily="50" charset="-128"/>
            </a:endParaRPr>
          </a:p>
          <a:p>
            <a:endParaRPr lang="en-US" altLang="ja-JP" sz="2400" b="1" dirty="0" smtClean="0">
              <a:latin typeface="Meiryo UI" pitchFamily="50" charset="-128"/>
              <a:ea typeface="Meiryo UI" pitchFamily="50" charset="-128"/>
              <a:cs typeface="Meiryo UI" pitchFamily="50" charset="-128"/>
            </a:endParaRPr>
          </a:p>
          <a:p>
            <a:r>
              <a:rPr lang="en-US" altLang="ja-JP" sz="2400" b="1" dirty="0" smtClean="0">
                <a:latin typeface="Meiryo UI" pitchFamily="50" charset="-128"/>
                <a:ea typeface="Meiryo UI" pitchFamily="50" charset="-128"/>
                <a:cs typeface="Meiryo UI" pitchFamily="50" charset="-128"/>
              </a:rPr>
              <a:t>The intention is to achieve higher peak EIRP with maintaining max EIRP and TRP of Handheld UE (i.e. 43 and 23 dBm) and avoid unnecessary requirements such as wide spherical performance.</a:t>
            </a:r>
          </a:p>
          <a:p>
            <a:pPr marL="0" indent="0">
              <a:buNone/>
            </a:pPr>
            <a:endParaRPr lang="en-US" altLang="ja-JP" sz="2400" b="1" dirty="0" smtClean="0">
              <a:latin typeface="Meiryo UI" pitchFamily="50" charset="-128"/>
              <a:ea typeface="Meiryo UI" pitchFamily="50" charset="-128"/>
              <a:cs typeface="Meiryo UI" pitchFamily="50" charset="-128"/>
            </a:endParaRPr>
          </a:p>
        </p:txBody>
      </p:sp>
      <p:sp>
        <p:nvSpPr>
          <p:cNvPr id="9" name="Title 1"/>
          <p:cNvSpPr>
            <a:spLocks noGrp="1"/>
          </p:cNvSpPr>
          <p:nvPr>
            <p:ph type="title"/>
          </p:nvPr>
        </p:nvSpPr>
        <p:spPr>
          <a:xfrm>
            <a:off x="1631504" y="404664"/>
            <a:ext cx="8928992" cy="504056"/>
          </a:xfrm>
        </p:spPr>
        <p:txBody>
          <a:bodyPr>
            <a:noAutofit/>
          </a:bodyPr>
          <a:lstStyle/>
          <a:p>
            <a:r>
              <a:rPr lang="en-US" altLang="ja-JP" sz="3600" b="1" dirty="0" smtClean="0">
                <a:latin typeface="Meiryo UI" pitchFamily="50" charset="-128"/>
                <a:ea typeface="Meiryo UI" pitchFamily="50" charset="-128"/>
                <a:cs typeface="Meiryo UI" pitchFamily="50" charset="-128"/>
              </a:rPr>
              <a:t>Proposal</a:t>
            </a:r>
            <a:endParaRPr lang="sv-SE" sz="3600" baseline="-25000" dirty="0"/>
          </a:p>
        </p:txBody>
      </p:sp>
      <p:graphicFrame>
        <p:nvGraphicFramePr>
          <p:cNvPr id="6" name="表 5"/>
          <p:cNvGraphicFramePr>
            <a:graphicFrameLocks noGrp="1"/>
          </p:cNvGraphicFramePr>
          <p:nvPr>
            <p:extLst>
              <p:ext uri="{D42A27DB-BD31-4B8C-83A1-F6EECF244321}">
                <p14:modId xmlns:p14="http://schemas.microsoft.com/office/powerpoint/2010/main" val="585656980"/>
              </p:ext>
            </p:extLst>
          </p:nvPr>
        </p:nvGraphicFramePr>
        <p:xfrm>
          <a:off x="551384" y="1916832"/>
          <a:ext cx="11161240" cy="1554480"/>
        </p:xfrm>
        <a:graphic>
          <a:graphicData uri="http://schemas.openxmlformats.org/drawingml/2006/table">
            <a:tbl>
              <a:tblPr firstRow="1" bandRow="1">
                <a:tableStyleId>{5C22544A-7EE6-4342-B048-85BDC9FD1C3A}</a:tableStyleId>
              </a:tblPr>
              <a:tblGrid>
                <a:gridCol w="2020611">
                  <a:extLst>
                    <a:ext uri="{9D8B030D-6E8A-4147-A177-3AD203B41FA5}">
                      <a16:colId xmlns:a16="http://schemas.microsoft.com/office/drawing/2014/main" val="1475755866"/>
                    </a:ext>
                  </a:extLst>
                </a:gridCol>
                <a:gridCol w="2020611">
                  <a:extLst>
                    <a:ext uri="{9D8B030D-6E8A-4147-A177-3AD203B41FA5}">
                      <a16:colId xmlns:a16="http://schemas.microsoft.com/office/drawing/2014/main" val="801249118"/>
                    </a:ext>
                  </a:extLst>
                </a:gridCol>
                <a:gridCol w="2020611">
                  <a:extLst>
                    <a:ext uri="{9D8B030D-6E8A-4147-A177-3AD203B41FA5}">
                      <a16:colId xmlns:a16="http://schemas.microsoft.com/office/drawing/2014/main" val="3750128732"/>
                    </a:ext>
                  </a:extLst>
                </a:gridCol>
                <a:gridCol w="3293887">
                  <a:extLst>
                    <a:ext uri="{9D8B030D-6E8A-4147-A177-3AD203B41FA5}">
                      <a16:colId xmlns:a16="http://schemas.microsoft.com/office/drawing/2014/main" val="1773104557"/>
                    </a:ext>
                  </a:extLst>
                </a:gridCol>
                <a:gridCol w="1805520">
                  <a:extLst>
                    <a:ext uri="{9D8B030D-6E8A-4147-A177-3AD203B41FA5}">
                      <a16:colId xmlns:a16="http://schemas.microsoft.com/office/drawing/2014/main" val="1551322245"/>
                    </a:ext>
                  </a:extLst>
                </a:gridCol>
              </a:tblGrid>
              <a:tr h="458608">
                <a:tc gridSpan="3">
                  <a:txBody>
                    <a:bodyPr/>
                    <a:lstStyle/>
                    <a:p>
                      <a:pPr algn="ctr"/>
                      <a:r>
                        <a:rPr kumimoji="1" lang="en-US" altLang="ja-JP" sz="2800" dirty="0" smtClean="0">
                          <a:solidFill>
                            <a:schemeClr val="tx1"/>
                          </a:solidFill>
                        </a:rPr>
                        <a:t>EIRP</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800" dirty="0" smtClean="0">
                          <a:solidFill>
                            <a:schemeClr val="tx1"/>
                          </a:solidFill>
                        </a:rPr>
                        <a:t>EIS</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800" dirty="0" smtClean="0">
                          <a:solidFill>
                            <a:schemeClr val="tx1"/>
                          </a:solidFill>
                        </a:rPr>
                        <a:t>TRP</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872860"/>
                  </a:ext>
                </a:extLst>
              </a:tr>
              <a:tr h="458608">
                <a:tc>
                  <a:txBody>
                    <a:bodyPr/>
                    <a:lstStyle/>
                    <a:p>
                      <a:pPr algn="ctr"/>
                      <a:r>
                        <a:rPr kumimoji="1" lang="en-US" altLang="ja-JP" sz="2800" dirty="0" smtClean="0">
                          <a:solidFill>
                            <a:schemeClr val="tx1"/>
                          </a:solidFill>
                        </a:rPr>
                        <a:t>Max</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800" dirty="0" smtClean="0">
                          <a:solidFill>
                            <a:schemeClr val="tx1"/>
                          </a:solidFill>
                        </a:rPr>
                        <a:t>Min peak</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800" dirty="0" smtClean="0">
                          <a:solidFill>
                            <a:schemeClr val="tx1"/>
                          </a:solidFill>
                        </a:rPr>
                        <a:t>[95]</a:t>
                      </a:r>
                      <a:r>
                        <a:rPr kumimoji="1" lang="en-US" altLang="ja-JP" sz="2800" baseline="0" dirty="0" smtClean="0">
                          <a:solidFill>
                            <a:schemeClr val="tx1"/>
                          </a:solidFill>
                        </a:rPr>
                        <a:t> </a:t>
                      </a:r>
                      <a:r>
                        <a:rPr kumimoji="1" lang="en-US" altLang="ja-JP" sz="2800" dirty="0" smtClean="0">
                          <a:solidFill>
                            <a:schemeClr val="tx1"/>
                          </a:solidFill>
                        </a:rPr>
                        <a:t>%tile</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800" dirty="0" smtClean="0">
                          <a:solidFill>
                            <a:schemeClr val="tx1"/>
                          </a:solidFill>
                        </a:rPr>
                        <a:t>Max peak</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800" dirty="0" smtClean="0">
                          <a:solidFill>
                            <a:schemeClr val="tx1"/>
                          </a:solidFill>
                        </a:rPr>
                        <a:t>Max</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99418019"/>
                  </a:ext>
                </a:extLst>
              </a:tr>
              <a:tr h="458608">
                <a:tc>
                  <a:txBody>
                    <a:bodyPr/>
                    <a:lstStyle/>
                    <a:p>
                      <a:pPr algn="ctr"/>
                      <a:r>
                        <a:rPr kumimoji="1" lang="en-US" altLang="ja-JP" sz="2800" dirty="0" smtClean="0">
                          <a:solidFill>
                            <a:schemeClr val="tx1"/>
                          </a:solidFill>
                        </a:rPr>
                        <a:t>43 dBm</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800" dirty="0" smtClean="0">
                          <a:solidFill>
                            <a:schemeClr val="tx1"/>
                          </a:solidFill>
                        </a:rPr>
                        <a:t>[</a:t>
                      </a:r>
                      <a:r>
                        <a:rPr kumimoji="1" lang="en-US" altLang="ja-JP" sz="2800" dirty="0" smtClean="0">
                          <a:solidFill>
                            <a:srgbClr val="FF0000"/>
                          </a:solidFill>
                        </a:rPr>
                        <a:t>34</a:t>
                      </a:r>
                      <a:r>
                        <a:rPr kumimoji="1" lang="en-US" altLang="ja-JP" sz="2800" dirty="0" smtClean="0">
                          <a:solidFill>
                            <a:schemeClr val="tx1"/>
                          </a:solidFill>
                        </a:rPr>
                        <a:t>] dBm</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800" dirty="0" smtClean="0">
                          <a:solidFill>
                            <a:schemeClr val="tx1"/>
                          </a:solidFill>
                        </a:rPr>
                        <a:t>[</a:t>
                      </a:r>
                      <a:r>
                        <a:rPr kumimoji="1" lang="en-US" altLang="ja-JP" sz="2800" dirty="0" smtClean="0">
                          <a:solidFill>
                            <a:srgbClr val="FF0000"/>
                          </a:solidFill>
                        </a:rPr>
                        <a:t>31</a:t>
                      </a:r>
                      <a:r>
                        <a:rPr kumimoji="1" lang="en-US" altLang="ja-JP" sz="2800" dirty="0" smtClean="0">
                          <a:solidFill>
                            <a:schemeClr val="tx1"/>
                          </a:solidFill>
                        </a:rPr>
                        <a:t>] dBm</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dirty="0" smtClean="0">
                          <a:solidFill>
                            <a:schemeClr val="tx1"/>
                          </a:solidFill>
                        </a:rPr>
                        <a:t>[</a:t>
                      </a:r>
                      <a:r>
                        <a:rPr kumimoji="1" lang="en-US" altLang="ja-JP" sz="2800" dirty="0" smtClean="0">
                          <a:solidFill>
                            <a:srgbClr val="FF0000"/>
                          </a:solidFill>
                        </a:rPr>
                        <a:t>-97</a:t>
                      </a:r>
                      <a:r>
                        <a:rPr kumimoji="1" lang="en-US" altLang="ja-JP" sz="2800" dirty="0" smtClean="0">
                          <a:solidFill>
                            <a:schemeClr val="tx1"/>
                          </a:solidFill>
                        </a:rPr>
                        <a:t>] dBm/50MHz</a:t>
                      </a:r>
                      <a:endParaRPr kumimoji="1" lang="ja-JP" altLang="en-US" sz="280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800" dirty="0" smtClean="0">
                          <a:solidFill>
                            <a:schemeClr val="tx1"/>
                          </a:solidFill>
                        </a:rPr>
                        <a:t>23 dBm</a:t>
                      </a:r>
                      <a:endParaRPr kumimoji="1" lang="ja-JP" altLang="en-US"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39498326"/>
                  </a:ext>
                </a:extLst>
              </a:tr>
            </a:tbl>
          </a:graphicData>
        </a:graphic>
      </p:graphicFrame>
    </p:spTree>
    <p:extLst>
      <p:ext uri="{BB962C8B-B14F-4D97-AF65-F5344CB8AC3E}">
        <p14:creationId xmlns:p14="http://schemas.microsoft.com/office/powerpoint/2010/main" val="365823996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65000"/>
          </a:schemeClr>
        </a:solidFill>
        <a:ln>
          <a:noFill/>
        </a:ln>
      </a:spPr>
      <a:bodyPr rtlCol="0" anchor="ctr"/>
      <a:lstStyle>
        <a:defPPr algn="ctr">
          <a:defRPr kumimoji="1"/>
        </a:defPPr>
      </a:lstStyle>
      <a:style>
        <a:lnRef idx="1">
          <a:schemeClr val="accent1"/>
        </a:lnRef>
        <a:fillRef idx="0">
          <a:schemeClr val="accent1"/>
        </a:fillRef>
        <a:effectRef idx="0">
          <a:schemeClr val="accent1"/>
        </a:effectRef>
        <a:fontRef idx="minor">
          <a:schemeClr val="tx1"/>
        </a:fontRef>
      </a:style>
    </a:spDef>
  </a:objectDefaults>
  <a:extraClrSchemeLst/>
</a:theme>
</file>

<file path=docProps/app.xml><?xml version="1.0" encoding="utf-8"?>
<Properties xmlns="http://schemas.openxmlformats.org/officeDocument/2006/extended-properties" xmlns:vt="http://schemas.openxmlformats.org/officeDocument/2006/docPropsVTypes">
  <TotalTime>1880</TotalTime>
  <Words>182</Words>
  <Application>Microsoft Office PowerPoint</Application>
  <PresentationFormat>ワイド画面</PresentationFormat>
  <Paragraphs>53</Paragraphs>
  <Slides>3</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3</vt:i4>
      </vt:variant>
    </vt:vector>
  </HeadingPairs>
  <TitlesOfParts>
    <vt:vector size="8" baseType="lpstr">
      <vt:lpstr>Meiryo UI</vt:lpstr>
      <vt:lpstr>ＭＳ Ｐゴシック</vt:lpstr>
      <vt:lpstr>Arial</vt:lpstr>
      <vt:lpstr>Calibri</vt:lpstr>
      <vt:lpstr>Office テーマ</vt:lpstr>
      <vt:lpstr>UE RF requirements for PC5 in FR2</vt:lpstr>
      <vt:lpstr>Background</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MPR evaluation assumption</dc:title>
  <dc:creator>5839953</dc:creator>
  <cp:lastModifiedBy>Docomo</cp:lastModifiedBy>
  <cp:revision>307</cp:revision>
  <dcterms:created xsi:type="dcterms:W3CDTF">2017-06-28T16:38:30Z</dcterms:created>
  <dcterms:modified xsi:type="dcterms:W3CDTF">2018-05-25T02:32:22Z</dcterms:modified>
</cp:coreProperties>
</file>