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60" r:id="rId3"/>
    <p:sldId id="259" r:id="rId4"/>
    <p:sldId id="261" r:id="rId5"/>
    <p:sldId id="26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9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118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154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548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463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052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645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5/25/2018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228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5/25/2018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92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5/25/2018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382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243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5/25/2018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950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0C363-5EAA-4DFB-9D6C-2D941433D643}" type="datetimeFigureOut">
              <a:rPr lang="en-US" smtClean="0"/>
              <a:pPr/>
              <a:t>5/25/2018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603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7284" y="1809015"/>
            <a:ext cx="9144000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WF for simultaneous </a:t>
            </a:r>
            <a:r>
              <a:rPr lang="en-US" sz="4800" dirty="0" err="1"/>
              <a:t>RxTx</a:t>
            </a:r>
            <a:r>
              <a:rPr lang="en-US" sz="4800" dirty="0"/>
              <a:t> UE capability for NR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7284" y="4446100"/>
            <a:ext cx="9144000" cy="1655762"/>
          </a:xfrm>
        </p:spPr>
        <p:txBody>
          <a:bodyPr/>
          <a:lstStyle/>
          <a:p>
            <a:r>
              <a:rPr lang="en-US" dirty="0"/>
              <a:t>Ericsson, [ … ]</a:t>
            </a: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6624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TSG-RAN4 Meeting #87	</a:t>
            </a:r>
          </a:p>
          <a:p>
            <a:pPr>
              <a:spcBef>
                <a:spcPct val="0"/>
              </a:spcBef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Busan, South Korea, 21 - 25 May 2018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75983" y="104198"/>
            <a:ext cx="18822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R4-1808131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700346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C05E43-1875-45EC-8E7D-EB5CF5B7C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Background: Three issues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F4C8EF-A1C2-47B9-86EB-7F5AFAFE9D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Discussions on: “Simultaneous </a:t>
            </a:r>
            <a:r>
              <a:rPr lang="en-US" dirty="0" err="1"/>
              <a:t>RxTx</a:t>
            </a:r>
            <a:r>
              <a:rPr lang="en-US" dirty="0"/>
              <a:t> will not consider TDD-FDD cases, since this is assumed as supported for TDD-FDD”.</a:t>
            </a:r>
          </a:p>
          <a:p>
            <a:endParaRPr lang="en-US" dirty="0"/>
          </a:p>
          <a:p>
            <a:r>
              <a:rPr lang="en-US" dirty="0"/>
              <a:t>Discussions on: How to handle TDD-TDD cases? </a:t>
            </a:r>
          </a:p>
          <a:p>
            <a:endParaRPr lang="en-US" dirty="0"/>
          </a:p>
          <a:p>
            <a:r>
              <a:rPr lang="en-US" dirty="0"/>
              <a:t>Discussions on: “The criteria of mandating simultaneous </a:t>
            </a:r>
            <a:r>
              <a:rPr lang="en-US" dirty="0" err="1"/>
              <a:t>RxTx</a:t>
            </a:r>
            <a:r>
              <a:rPr lang="en-US" dirty="0"/>
              <a:t>, including which level MSD or which order of IMD/Harmonic interference is acceptable.”</a:t>
            </a:r>
          </a:p>
        </p:txBody>
      </p:sp>
    </p:spTree>
    <p:extLst>
      <p:ext uri="{BB962C8B-B14F-4D97-AF65-F5344CB8AC3E}">
        <p14:creationId xmlns:p14="http://schemas.microsoft.com/office/powerpoint/2010/main" val="15246034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568068-EB8A-42ED-83C7-57644DA48C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/>
              <a:t>WF on</a:t>
            </a:r>
            <a:r>
              <a:rPr lang="en-US" sz="3200" b="1" strike="sngStrike" dirty="0"/>
              <a:t> </a:t>
            </a:r>
            <a:r>
              <a:rPr lang="en-US" sz="3200" b="1" dirty="0"/>
              <a:t>“Simultaneous </a:t>
            </a:r>
            <a:r>
              <a:rPr lang="en-US" sz="3200" b="1" dirty="0" err="1"/>
              <a:t>RxTx</a:t>
            </a:r>
            <a:r>
              <a:rPr lang="en-US" sz="3200" b="1" dirty="0"/>
              <a:t> will not consider TDD-FDD cases, since this is assumed as supported for TDD-FDD”.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B470DD-2F40-416E-BCCD-B3FEAE9534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68497"/>
            <a:ext cx="10515600" cy="4789502"/>
          </a:xfrm>
        </p:spPr>
        <p:txBody>
          <a:bodyPr>
            <a:normAutofit/>
          </a:bodyPr>
          <a:lstStyle/>
          <a:p>
            <a:r>
              <a:rPr lang="en-US" sz="2400" dirty="0"/>
              <a:t>For LTE combinations with both UL for which this capability was supported, the same will be adopted in LTE-NR NSA combinations</a:t>
            </a:r>
          </a:p>
          <a:p>
            <a:pPr lvl="1"/>
            <a:r>
              <a:rPr lang="en-US" sz="2000" dirty="0"/>
              <a:t>For other band combinations, the capability will be discussed on case by case basis</a:t>
            </a:r>
          </a:p>
          <a:p>
            <a:pPr lvl="1"/>
            <a:r>
              <a:rPr lang="en-US" sz="2000" dirty="0"/>
              <a:t>Example Criteria: band combinations involving bands that are close to each other will be discussed on case-by-case basis; Example combinations: 7+38, 3+39, 7+40 </a:t>
            </a:r>
          </a:p>
          <a:p>
            <a:pPr lvl="1"/>
            <a:r>
              <a:rPr lang="en-US" sz="2000" dirty="0"/>
              <a:t>Other criteria are not precluded</a:t>
            </a:r>
          </a:p>
          <a:p>
            <a:pPr lvl="1"/>
            <a:endParaRPr lang="en-US" sz="2000" dirty="0"/>
          </a:p>
          <a:p>
            <a:r>
              <a:rPr lang="en-US" sz="2400" dirty="0"/>
              <a:t>Include this in the LS to RAN2: </a:t>
            </a:r>
            <a:r>
              <a:rPr lang="en-GB" i="1" dirty="0"/>
              <a:t>For TDD-FDD band combinations for which simultaneous </a:t>
            </a:r>
            <a:r>
              <a:rPr lang="en-GB" i="1" dirty="0" err="1"/>
              <a:t>RxTx</a:t>
            </a:r>
            <a:r>
              <a:rPr lang="en-GB" i="1" dirty="0"/>
              <a:t> capability is agreed to be supported, corresponding capability indication must be set to “supported”.</a:t>
            </a:r>
            <a:endParaRPr lang="sv-SE" i="1" dirty="0"/>
          </a:p>
        </p:txBody>
      </p:sp>
    </p:spTree>
    <p:extLst>
      <p:ext uri="{BB962C8B-B14F-4D97-AF65-F5344CB8AC3E}">
        <p14:creationId xmlns:p14="http://schemas.microsoft.com/office/powerpoint/2010/main" val="881553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82DD48-2DD3-49F6-9BDC-46743DA6E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WF on “How to handle TDD-TDD cases? “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754C53-89CF-46E0-8CE6-B7E25C7359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233" y="1836098"/>
            <a:ext cx="3906078" cy="4351338"/>
          </a:xfrm>
        </p:spPr>
        <p:txBody>
          <a:bodyPr>
            <a:normAutofit/>
          </a:bodyPr>
          <a:lstStyle/>
          <a:p>
            <a:r>
              <a:rPr lang="pt-BR" dirty="0">
                <a:solidFill>
                  <a:srgbClr val="00B050"/>
                </a:solidFill>
              </a:rPr>
              <a:t>CA_n39A-n78A </a:t>
            </a:r>
          </a:p>
          <a:p>
            <a:r>
              <a:rPr lang="pt-BR" dirty="0">
                <a:solidFill>
                  <a:srgbClr val="00B050"/>
                </a:solidFill>
              </a:rPr>
              <a:t>CA_n39A-n79A </a:t>
            </a:r>
          </a:p>
          <a:p>
            <a:r>
              <a:rPr lang="pt-BR" dirty="0"/>
              <a:t>CA_n39A-n41A </a:t>
            </a:r>
          </a:p>
          <a:p>
            <a:r>
              <a:rPr lang="pt-BR" dirty="0"/>
              <a:t>CA_n41A-n79A </a:t>
            </a:r>
          </a:p>
          <a:p>
            <a:r>
              <a:rPr lang="pt-BR" dirty="0">
                <a:solidFill>
                  <a:srgbClr val="00B050"/>
                </a:solidFill>
              </a:rPr>
              <a:t>DC_39A-n78A </a:t>
            </a:r>
          </a:p>
          <a:p>
            <a:r>
              <a:rPr lang="pt-BR" dirty="0">
                <a:solidFill>
                  <a:srgbClr val="00B050"/>
                </a:solidFill>
              </a:rPr>
              <a:t>DC_39A-n79A </a:t>
            </a:r>
          </a:p>
          <a:p>
            <a:r>
              <a:rPr lang="pt-BR" dirty="0"/>
              <a:t>DC_39A-n41A </a:t>
            </a:r>
          </a:p>
          <a:p>
            <a:r>
              <a:rPr lang="pt-BR" dirty="0"/>
              <a:t>DC_41A-n79A </a:t>
            </a:r>
          </a:p>
          <a:p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1C925EF-1253-4D37-8F45-AAAA8FB52D96}"/>
              </a:ext>
            </a:extLst>
          </p:cNvPr>
          <p:cNvSpPr txBox="1">
            <a:spLocks/>
          </p:cNvSpPr>
          <p:nvPr/>
        </p:nvSpPr>
        <p:spPr>
          <a:xfrm>
            <a:off x="3296528" y="1825625"/>
            <a:ext cx="390607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strike="sngStrike" dirty="0"/>
              <a:t>DC_41A-n41A</a:t>
            </a:r>
            <a:endParaRPr lang="sv-SE" strike="sngStrike" dirty="0"/>
          </a:p>
          <a:p>
            <a:pPr hangingPunct="0"/>
            <a:r>
              <a:rPr lang="en-US" dirty="0"/>
              <a:t>DC_41A-n77A</a:t>
            </a:r>
            <a:endParaRPr lang="sv-SE" dirty="0"/>
          </a:p>
          <a:p>
            <a:pPr hangingPunct="0"/>
            <a:r>
              <a:rPr lang="en-US" dirty="0"/>
              <a:t>DC_41A-n78A</a:t>
            </a:r>
            <a:endParaRPr lang="sv-SE" dirty="0"/>
          </a:p>
          <a:p>
            <a:pPr hangingPunct="0"/>
            <a:r>
              <a:rPr lang="en-US" dirty="0"/>
              <a:t>DC_41A-n79A</a:t>
            </a:r>
            <a:endParaRPr lang="sv-SE" dirty="0"/>
          </a:p>
          <a:p>
            <a:pPr hangingPunct="0"/>
            <a:r>
              <a:rPr lang="en-US" strike="sngStrike" dirty="0"/>
              <a:t>DC_42A-n77A</a:t>
            </a:r>
            <a:endParaRPr lang="sv-SE" strike="sngStrike" dirty="0"/>
          </a:p>
          <a:p>
            <a:pPr hangingPunct="0"/>
            <a:r>
              <a:rPr lang="en-US" strike="sngStrike" dirty="0"/>
              <a:t>DC_42A-n78A</a:t>
            </a:r>
            <a:endParaRPr lang="sv-SE" strike="sngStrike" dirty="0"/>
          </a:p>
          <a:p>
            <a:pPr hangingPunct="0"/>
            <a:r>
              <a:rPr lang="en-US" strike="sngStrike" dirty="0"/>
              <a:t>DC_42A-n79A</a:t>
            </a:r>
            <a:endParaRPr lang="sv-SE" strike="sngStrike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78A64318-7802-49D9-9AD4-B1E285A84B6A}"/>
              </a:ext>
            </a:extLst>
          </p:cNvPr>
          <p:cNvSpPr txBox="1">
            <a:spLocks/>
          </p:cNvSpPr>
          <p:nvPr/>
        </p:nvSpPr>
        <p:spPr>
          <a:xfrm>
            <a:off x="5999652" y="1836098"/>
            <a:ext cx="390607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dirty="0"/>
              <a:t>CA_n41A_n78A</a:t>
            </a:r>
            <a:endParaRPr lang="sv-SE" dirty="0"/>
          </a:p>
          <a:p>
            <a:pPr hangingPunct="0"/>
            <a:r>
              <a:rPr lang="en-US" strike="sngStrike" dirty="0"/>
              <a:t>CA_n77A_n79A</a:t>
            </a:r>
            <a:endParaRPr lang="sv-SE" strike="sngStrike" dirty="0"/>
          </a:p>
          <a:p>
            <a:pPr hangingPunct="0"/>
            <a:r>
              <a:rPr lang="en-US" strike="sngStrike" dirty="0"/>
              <a:t>CA_n78A_n79A</a:t>
            </a:r>
            <a:endParaRPr lang="sv-SE" strike="sngStrike" dirty="0"/>
          </a:p>
          <a:p>
            <a:pPr hangingPunct="0"/>
            <a:r>
              <a:rPr lang="en-US" strike="sngStrike" dirty="0"/>
              <a:t>CA_n77A_n79A</a:t>
            </a:r>
            <a:endParaRPr lang="sv-SE" strike="sngStrike" dirty="0"/>
          </a:p>
          <a:p>
            <a:pPr hangingPunct="0"/>
            <a:r>
              <a:rPr lang="en-US" strike="sngStrike" dirty="0"/>
              <a:t>CA_n78A_n79A</a:t>
            </a:r>
            <a:endParaRPr lang="sv-SE" strike="sngStrike" dirty="0"/>
          </a:p>
          <a:p>
            <a:pPr hangingPunct="0"/>
            <a:endParaRPr lang="sv-SE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C075E4A-5DE6-4F00-99AB-76097A6859AE}"/>
              </a:ext>
            </a:extLst>
          </p:cNvPr>
          <p:cNvSpPr txBox="1">
            <a:spLocks/>
          </p:cNvSpPr>
          <p:nvPr/>
        </p:nvSpPr>
        <p:spPr>
          <a:xfrm>
            <a:off x="8962947" y="1846571"/>
            <a:ext cx="2895820" cy="435133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/>
            <a:r>
              <a:rPr lang="en-US" dirty="0">
                <a:solidFill>
                  <a:srgbClr val="00B050"/>
                </a:solidFill>
              </a:rPr>
              <a:t>Green: Simultaneous </a:t>
            </a:r>
            <a:r>
              <a:rPr lang="en-US" dirty="0" err="1">
                <a:solidFill>
                  <a:srgbClr val="00B050"/>
                </a:solidFill>
              </a:rPr>
              <a:t>TxRx</a:t>
            </a:r>
            <a:r>
              <a:rPr lang="en-US" dirty="0">
                <a:solidFill>
                  <a:srgbClr val="00B050"/>
                </a:solidFill>
              </a:rPr>
              <a:t> will be supported</a:t>
            </a:r>
          </a:p>
          <a:p>
            <a:pPr hangingPunct="0"/>
            <a:r>
              <a:rPr lang="en-US" dirty="0"/>
              <a:t>Crossed out: </a:t>
            </a:r>
            <a:r>
              <a:rPr lang="en-US" altLang="zh-CN" dirty="0"/>
              <a:t>Simultaneous </a:t>
            </a:r>
            <a:r>
              <a:rPr lang="en-US" altLang="zh-CN" dirty="0" err="1"/>
              <a:t>TxRx</a:t>
            </a:r>
            <a:r>
              <a:rPr lang="en-US" altLang="zh-CN" dirty="0"/>
              <a:t> </a:t>
            </a:r>
            <a:r>
              <a:rPr lang="en-US" dirty="0"/>
              <a:t>will be discussed case-by-case</a:t>
            </a:r>
          </a:p>
          <a:p>
            <a:pPr hangingPunct="0"/>
            <a:r>
              <a:rPr lang="en-US" dirty="0"/>
              <a:t>Rest of cases: </a:t>
            </a:r>
            <a:r>
              <a:rPr lang="en-US" altLang="zh-CN" dirty="0"/>
              <a:t>Simultaneous </a:t>
            </a:r>
            <a:r>
              <a:rPr lang="en-US" altLang="zh-CN" dirty="0" err="1"/>
              <a:t>TxRx</a:t>
            </a:r>
            <a:r>
              <a:rPr lang="en-US" altLang="zh-CN" dirty="0"/>
              <a:t> </a:t>
            </a:r>
            <a:r>
              <a:rPr lang="en-US" dirty="0"/>
              <a:t>will be discussed case-by-case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7102730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ABE04E-8782-4BF8-BA69-1CD2F90D6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on TDD-TDD criteria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AE47A2-DA71-4345-A227-3F9F3AEFC6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9587"/>
            <a:ext cx="10515600" cy="5003288"/>
          </a:xfrm>
        </p:spPr>
        <p:txBody>
          <a:bodyPr>
            <a:normAutofit/>
          </a:bodyPr>
          <a:lstStyle/>
          <a:p>
            <a:r>
              <a:rPr lang="en-US" dirty="0"/>
              <a:t>Isolation between the bands are the main criteria, need to be checked on case-by-case basis </a:t>
            </a:r>
          </a:p>
          <a:p>
            <a:pPr lvl="1"/>
            <a:r>
              <a:rPr lang="en-US" dirty="0"/>
              <a:t>Example: 39+77 of sufficient isolation</a:t>
            </a:r>
          </a:p>
          <a:p>
            <a:pPr lvl="1"/>
            <a:r>
              <a:rPr lang="en-US" dirty="0"/>
              <a:t>Example: 41+77- need to be checked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46249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4574</TotalTime>
  <Words>341</Words>
  <Application>Microsoft Office PowerPoint</Application>
  <PresentationFormat>Widescreen</PresentationFormat>
  <Paragraphs>46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等线</vt:lpstr>
      <vt:lpstr>Arial</vt:lpstr>
      <vt:lpstr>Arial Unicode MS</vt:lpstr>
      <vt:lpstr>Calibri</vt:lpstr>
      <vt:lpstr>Calibri Light</vt:lpstr>
      <vt:lpstr>Office Theme</vt:lpstr>
      <vt:lpstr>WF for simultaneous RxTx UE capability for NR</vt:lpstr>
      <vt:lpstr>Background: Three issues</vt:lpstr>
      <vt:lpstr>WF on “Simultaneous RxTx will not consider TDD-FDD cases, since this is assumed as supported for TDD-FDD”.</vt:lpstr>
      <vt:lpstr>WF on “How to handle TDD-TDD cases? “</vt:lpstr>
      <vt:lpstr>WF on TDD-TDD criteria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Luochao (Chao)</dc:creator>
  <cp:lastModifiedBy>Imadur Rahman</cp:lastModifiedBy>
  <cp:revision>238</cp:revision>
  <dcterms:created xsi:type="dcterms:W3CDTF">2017-02-13T09:47:42Z</dcterms:created>
  <dcterms:modified xsi:type="dcterms:W3CDTF">2018-05-25T01:50:42Z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(2)QWaj7cba1MhwyenZmR+ombB4dgdBP6PtVxwokxnQd/SDBSseMxBM5n62URM/2yQlKuuwbMWs
T1hDLH3TX1naQDcRt95TsByblAKikbetgbuRkH6xnAW7N+Z/41HVWVwRTOMy6iRFhC3NH0cW
KZl8LRoBfPAL/fLX+f12d5BRXuNMUZUHxHbrGiQBkonwQtSIEPXU4UMKZg9po3zraur4LXNb
rwvEEDi5GZbi2IgE5m</vt:lpwstr>
  </property>
  <property fmtid="{D5CDD505-2E9C-101B-9397-08002B2CF9AE}" pid="4" name="_2015_ms_pID_7253431">
    <vt:lpwstr>/2LcV9KMZbBUo68ytrtPwxqmQ/ztyYkaz6Eto5WtX+ymoHU54SSs4f
/kTclFVTe+b1nPn+uXZNdTMpJaKNA0LoadN3VlSDlyekeGpoJ48gcmdbBybh8D8bCAsOMmn5
yJ4evGMq+oLBXaadl57nN14/jyOwQ3Ag9SyA+6+2XVg6l0Wre8Qa+iQxVetF3lryF6k=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1487231968</vt:lpwstr>
  </property>
</Properties>
</file>