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5"/>
  </p:notesMasterIdLst>
  <p:handoutMasterIdLst>
    <p:handoutMasterId r:id="rId6"/>
  </p:handoutMasterIdLst>
  <p:sldIdLst>
    <p:sldId id="257" r:id="rId2"/>
    <p:sldId id="258" r:id="rId3"/>
    <p:sldId id="260" r:id="rId4"/>
  </p:sldIdLst>
  <p:sldSz cx="12192000" cy="6858000"/>
  <p:notesSz cx="6858000" cy="9144000"/>
  <p:custDataLst>
    <p:tags r:id="rId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E4545"/>
    <a:srgbClr val="E05050"/>
    <a:srgbClr val="190000"/>
    <a:srgbClr val="F816D8"/>
    <a:srgbClr val="DDDFE5"/>
    <a:srgbClr val="F2F2F2"/>
    <a:srgbClr val="6AB19B"/>
    <a:srgbClr val="E04F4F"/>
    <a:srgbClr val="294D42"/>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5840" autoAdjust="0"/>
  </p:normalViewPr>
  <p:slideViewPr>
    <p:cSldViewPr snapToGrid="0">
      <p:cViewPr varScale="1">
        <p:scale>
          <a:sx n="80" d="100"/>
          <a:sy n="80" d="100"/>
        </p:scale>
        <p:origin x="60" y="4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tags" Target="tags/tag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handoutMaster" Target="handoutMasters/handoutMaster1.xml"/><Relationship Id="rId11" Type="http://schemas.openxmlformats.org/officeDocument/2006/relationships/theme" Target="theme/theme1.xml"/><Relationship Id="rId5" Type="http://schemas.openxmlformats.org/officeDocument/2006/relationships/notesMaster" Target="notesMasters/notesMaster1.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1BD33E6-3690-4E61-BBE2-8D846AAA04D6}"/>
              </a:ext>
            </a:extLst>
          </p:cNvPr>
          <p:cNvSpPr>
            <a:spLocks noGrp="1"/>
          </p:cNvSpPr>
          <p:nvPr>
            <p:ph type="title"/>
          </p:nvPr>
        </p:nvSpPr>
        <p:spPr>
          <a:xfrm>
            <a:off x="490880" y="385010"/>
            <a:ext cx="11210239" cy="664143"/>
          </a:xfrm>
        </p:spPr>
        <p:txBody>
          <a:bodyPr/>
          <a:lstStyle/>
          <a:p>
            <a:r>
              <a:rPr lang="en-US" sz="2000" dirty="0"/>
              <a:t>3GPP TSG RAN WG4 Meeting #87						R4-1808130 </a:t>
            </a:r>
            <a:br>
              <a:rPr lang="en-US" sz="2000" dirty="0"/>
            </a:br>
            <a:r>
              <a:rPr lang="en-US" sz="2000" dirty="0"/>
              <a:t>Busan, Korea, May 21st – 25th, 2018</a:t>
            </a:r>
          </a:p>
        </p:txBody>
      </p:sp>
      <p:sp>
        <p:nvSpPr>
          <p:cNvPr id="8" name="Subtitle 7">
            <a:extLst>
              <a:ext uri="{FF2B5EF4-FFF2-40B4-BE49-F238E27FC236}">
                <a16:creationId xmlns:a16="http://schemas.microsoft.com/office/drawing/2014/main" id="{BD2A7623-66D4-4A80-867E-180C9C2968E7}"/>
              </a:ext>
            </a:extLst>
          </p:cNvPr>
          <p:cNvSpPr>
            <a:spLocks noGrp="1"/>
          </p:cNvSpPr>
          <p:nvPr>
            <p:ph type="subTitle" idx="1"/>
          </p:nvPr>
        </p:nvSpPr>
        <p:spPr>
          <a:xfrm>
            <a:off x="490880" y="2758902"/>
            <a:ext cx="11202619" cy="431657"/>
          </a:xfrm>
        </p:spPr>
        <p:txBody>
          <a:bodyPr/>
          <a:lstStyle/>
          <a:p>
            <a:pPr algn="ctr"/>
            <a:r>
              <a:rPr lang="en-US" dirty="0"/>
              <a:t>WF on calibration gap</a:t>
            </a:r>
          </a:p>
        </p:txBody>
      </p:sp>
      <p:sp>
        <p:nvSpPr>
          <p:cNvPr id="9" name="Subtitle 7">
            <a:extLst>
              <a:ext uri="{FF2B5EF4-FFF2-40B4-BE49-F238E27FC236}">
                <a16:creationId xmlns:a16="http://schemas.microsoft.com/office/drawing/2014/main" id="{4BF0389A-D188-4CB1-8A51-347F3D37DCD2}"/>
              </a:ext>
            </a:extLst>
          </p:cNvPr>
          <p:cNvSpPr txBox="1">
            <a:spLocks/>
          </p:cNvSpPr>
          <p:nvPr/>
        </p:nvSpPr>
        <p:spPr>
          <a:xfrm>
            <a:off x="498500" y="3962060"/>
            <a:ext cx="11202619" cy="431657"/>
          </a:xfrm>
          <a:prstGeom prst="rect">
            <a:avLst/>
          </a:prstGeom>
        </p:spPr>
        <p:txBody>
          <a:bodyPr vert="horz" lIns="0" tIns="0" rIns="0" bIns="0" rtlCol="0">
            <a:noAutofit/>
          </a:bodyPr>
          <a:lstStyle>
            <a:lvl1pPr marL="0" indent="0" algn="l" defTabSz="914400" rtl="0" eaLnBrk="1" latinLnBrk="0" hangingPunct="1">
              <a:lnSpc>
                <a:spcPct val="83000"/>
              </a:lnSpc>
              <a:spcBef>
                <a:spcPts val="1800"/>
              </a:spcBef>
              <a:buClr>
                <a:srgbClr val="3253DC"/>
              </a:buClr>
              <a:buFont typeface="Arial" panose="020B0604020202020204" pitchFamily="34" charset="0"/>
              <a:buNone/>
              <a:defRPr sz="2400" kern="1200" baseline="0">
                <a:solidFill>
                  <a:schemeClr val="tx1">
                    <a:lumMod val="85000"/>
                    <a:lumOff val="15000"/>
                  </a:schemeClr>
                </a:solidFill>
                <a:latin typeface="+mn-lt"/>
                <a:ea typeface="+mn-ea"/>
                <a:cs typeface="+mn-cs"/>
              </a:defRPr>
            </a:lvl1pPr>
            <a:lvl2pPr marL="457200" indent="0" algn="ctr"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None/>
              <a:defRPr sz="2000" kern="1200" baseline="0">
                <a:solidFill>
                  <a:schemeClr val="tx1">
                    <a:lumMod val="85000"/>
                    <a:lumOff val="15000"/>
                  </a:schemeClr>
                </a:solidFill>
                <a:latin typeface="+mn-lt"/>
                <a:ea typeface="+mn-ea"/>
                <a:cs typeface="+mn-cs"/>
              </a:defRPr>
            </a:lvl2pPr>
            <a:lvl3pPr marL="9144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lang="en-US" sz="1800" kern="1200">
                <a:solidFill>
                  <a:schemeClr val="tx1">
                    <a:lumMod val="85000"/>
                    <a:lumOff val="15000"/>
                  </a:schemeClr>
                </a:solidFill>
                <a:latin typeface="+mn-lt"/>
                <a:ea typeface="+mn-ea"/>
                <a:cs typeface="+mn-cs"/>
              </a:defRPr>
            </a:lvl3pPr>
            <a:lvl4pPr marL="1371600" indent="0" algn="ctr"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None/>
              <a:defRPr sz="1600" kern="1200">
                <a:solidFill>
                  <a:schemeClr val="tx1">
                    <a:lumMod val="85000"/>
                    <a:lumOff val="15000"/>
                  </a:schemeClr>
                </a:solidFill>
                <a:latin typeface="+mn-lt"/>
                <a:ea typeface="+mn-ea"/>
                <a:cs typeface="+mn-cs"/>
              </a:defRPr>
            </a:lvl4pPr>
            <a:lvl5pPr marL="1828800" indent="0" algn="ctr" defTabSz="914400" rtl="0" eaLnBrk="1" latinLnBrk="0" hangingPunct="1">
              <a:lnSpc>
                <a:spcPct val="98000"/>
              </a:lnSpc>
              <a:spcBef>
                <a:spcPts val="1800"/>
              </a:spcBef>
              <a:buClr>
                <a:srgbClr val="595959"/>
              </a:buClr>
              <a:buFont typeface="Microsoft Sans Serif" panose="020B0604020202020204" pitchFamily="34" charset="0"/>
              <a:buNone/>
              <a:tabLst/>
              <a:defRPr sz="1600" kern="1200" baseline="0">
                <a:solidFill>
                  <a:schemeClr val="tx1">
                    <a:lumMod val="85000"/>
                    <a:lumOff val="15000"/>
                  </a:schemeClr>
                </a:solidFill>
                <a:latin typeface="+mn-lt"/>
                <a:ea typeface="+mn-ea"/>
                <a:cs typeface="+mn-cs"/>
              </a:defRPr>
            </a:lvl5pPr>
            <a:lvl6pPr marL="2286000" indent="0" algn="ctr" defTabSz="914400" rtl="0" eaLnBrk="1" latinLnBrk="0" hangingPunct="1">
              <a:lnSpc>
                <a:spcPct val="94000"/>
              </a:lnSpc>
              <a:spcBef>
                <a:spcPts val="0"/>
              </a:spcBef>
              <a:buFont typeface="Microsoft Sans Serif" panose="020B0604020202020204" pitchFamily="34" charset="0"/>
              <a:buNone/>
              <a:defRPr sz="1600" kern="1200">
                <a:solidFill>
                  <a:schemeClr val="tx1">
                    <a:lumMod val="85000"/>
                    <a:lumOff val="15000"/>
                  </a:schemeClr>
                </a:solidFill>
                <a:latin typeface="+mn-lt"/>
                <a:ea typeface="+mn-ea"/>
                <a:cs typeface="+mn-cs"/>
              </a:defRPr>
            </a:lvl6pPr>
            <a:lvl7pPr marL="2743200" indent="0" algn="ctr" defTabSz="914400" rtl="0" eaLnBrk="1" latinLnBrk="0" hangingPunct="1">
              <a:lnSpc>
                <a:spcPct val="107000"/>
              </a:lnSpc>
              <a:spcBef>
                <a:spcPts val="12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7pPr>
            <a:lvl8pPr marL="3200400" indent="0" algn="ctr" defTabSz="914400" rtl="0" eaLnBrk="1" latinLnBrk="0" hangingPunct="1">
              <a:lnSpc>
                <a:spcPct val="86000"/>
              </a:lnSpc>
              <a:spcBef>
                <a:spcPts val="1800"/>
              </a:spcBef>
              <a:buSzPct val="100000"/>
              <a:buFont typeface="Microsoft Sans Serif" panose="020B0604020202020204" pitchFamily="34" charset="0"/>
              <a:buNone/>
              <a:defRPr lang="en-US" sz="1600" kern="1200" baseline="0">
                <a:solidFill>
                  <a:schemeClr val="tx1">
                    <a:lumMod val="85000"/>
                    <a:lumOff val="15000"/>
                  </a:schemeClr>
                </a:solidFill>
                <a:latin typeface="+mn-lt"/>
                <a:ea typeface="+mn-ea"/>
                <a:cs typeface="+mn-cs"/>
              </a:defRPr>
            </a:lvl8pPr>
            <a:lvl9pPr marL="3657600" indent="0" algn="ctr" defTabSz="914400" rtl="0" eaLnBrk="1" latinLnBrk="0" hangingPunct="1">
              <a:lnSpc>
                <a:spcPct val="84000"/>
              </a:lnSpc>
              <a:spcBef>
                <a:spcPts val="1800"/>
              </a:spcBef>
              <a:buFont typeface="Microsoft Sans Serif" panose="020B0604020202020204" pitchFamily="34" charset="0"/>
              <a:buNone/>
              <a:defRPr sz="1600" kern="1200" baseline="0">
                <a:solidFill>
                  <a:schemeClr val="tx1">
                    <a:lumMod val="85000"/>
                    <a:lumOff val="15000"/>
                  </a:schemeClr>
                </a:solidFill>
                <a:latin typeface="+mn-lt"/>
                <a:ea typeface="+mn-ea"/>
                <a:cs typeface="+mn-cs"/>
              </a:defRPr>
            </a:lvl9pPr>
          </a:lstStyle>
          <a:p>
            <a:pPr algn="ctr"/>
            <a:r>
              <a:rPr lang="en-US" dirty="0"/>
              <a:t>Qualcomm, Intel</a:t>
            </a:r>
          </a:p>
        </p:txBody>
      </p:sp>
    </p:spTree>
    <p:extLst>
      <p:ext uri="{BB962C8B-B14F-4D97-AF65-F5344CB8AC3E}">
        <p14:creationId xmlns:p14="http://schemas.microsoft.com/office/powerpoint/2010/main" val="15755259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F4F69-7CA6-416F-BF16-430337B6C993}"/>
              </a:ext>
            </a:extLst>
          </p:cNvPr>
          <p:cNvSpPr>
            <a:spLocks noGrp="1"/>
          </p:cNvSpPr>
          <p:nvPr>
            <p:ph type="title"/>
          </p:nvPr>
        </p:nvSpPr>
        <p:spPr/>
        <p:txBody>
          <a:bodyPr/>
          <a:lstStyle/>
          <a:p>
            <a:r>
              <a:rPr lang="en-US" dirty="0"/>
              <a:t>Background</a:t>
            </a:r>
          </a:p>
        </p:txBody>
      </p:sp>
      <p:sp>
        <p:nvSpPr>
          <p:cNvPr id="3" name="Content Placeholder 2">
            <a:extLst>
              <a:ext uri="{FF2B5EF4-FFF2-40B4-BE49-F238E27FC236}">
                <a16:creationId xmlns:a16="http://schemas.microsoft.com/office/drawing/2014/main" id="{3D927019-943D-45BD-AD08-CF1A32AD6BAC}"/>
              </a:ext>
            </a:extLst>
          </p:cNvPr>
          <p:cNvSpPr>
            <a:spLocks noGrp="1"/>
          </p:cNvSpPr>
          <p:nvPr>
            <p:ph sz="quarter" idx="12"/>
          </p:nvPr>
        </p:nvSpPr>
        <p:spPr>
          <a:xfrm>
            <a:off x="255354" y="1249412"/>
            <a:ext cx="11936645" cy="2899255"/>
          </a:xfrm>
        </p:spPr>
        <p:txBody>
          <a:bodyPr/>
          <a:lstStyle/>
          <a:p>
            <a:pPr hangingPunct="0"/>
            <a:r>
              <a:rPr lang="en-US" dirty="0"/>
              <a:t>Two types of gaps have been discussed</a:t>
            </a:r>
          </a:p>
          <a:p>
            <a:pPr lvl="1" hangingPunct="0"/>
            <a:r>
              <a:rPr lang="en-US" dirty="0"/>
              <a:t>Rank restricted gap (RRG)</a:t>
            </a:r>
          </a:p>
          <a:p>
            <a:pPr lvl="1" hangingPunct="0"/>
            <a:r>
              <a:rPr lang="en-US" dirty="0"/>
              <a:t>Total gap (TG)</a:t>
            </a:r>
          </a:p>
          <a:p>
            <a:pPr hangingPunct="0"/>
            <a:r>
              <a:rPr lang="en-US" dirty="0"/>
              <a:t>In [4] it was concluded that network and UE must have knowledge of the TG location since UE can not even receive data in the slot designated as gap</a:t>
            </a:r>
          </a:p>
        </p:txBody>
      </p:sp>
      <p:sp>
        <p:nvSpPr>
          <p:cNvPr id="5" name="Footer Placeholder 4">
            <a:extLst>
              <a:ext uri="{FF2B5EF4-FFF2-40B4-BE49-F238E27FC236}">
                <a16:creationId xmlns:a16="http://schemas.microsoft.com/office/drawing/2014/main" id="{A6148AEF-D2DF-45F9-91C5-7275C4DEE86C}"/>
              </a:ext>
            </a:extLst>
          </p:cNvPr>
          <p:cNvSpPr>
            <a:spLocks noGrp="1"/>
          </p:cNvSpPr>
          <p:nvPr>
            <p:ph type="ftr" sz="quarter" idx="3"/>
          </p:nvPr>
        </p:nvSpPr>
        <p:spPr/>
        <p:txBody>
          <a:bodyPr/>
          <a:lstStyle/>
          <a:p>
            <a:endParaRPr lang="en-US" dirty="0"/>
          </a:p>
        </p:txBody>
      </p:sp>
      <p:sp>
        <p:nvSpPr>
          <p:cNvPr id="4" name="TextBox 3">
            <a:extLst>
              <a:ext uri="{FF2B5EF4-FFF2-40B4-BE49-F238E27FC236}">
                <a16:creationId xmlns:a16="http://schemas.microsoft.com/office/drawing/2014/main" id="{4C43E747-126D-419A-8F75-BE0D231E4CAD}"/>
              </a:ext>
            </a:extLst>
          </p:cNvPr>
          <p:cNvSpPr txBox="1"/>
          <p:nvPr/>
        </p:nvSpPr>
        <p:spPr>
          <a:xfrm>
            <a:off x="3358349" y="4529653"/>
            <a:ext cx="8339462" cy="1661993"/>
          </a:xfrm>
          <a:prstGeom prst="rect">
            <a:avLst/>
          </a:prstGeom>
          <a:noFill/>
          <a:ln>
            <a:noFill/>
          </a:ln>
        </p:spPr>
        <p:txBody>
          <a:bodyPr wrap="none" lIns="137160" tIns="91440" rIns="0" bIns="91440" rtlCol="0">
            <a:spAutoFit/>
          </a:bodyPr>
          <a:lstStyle/>
          <a:p>
            <a:pPr hangingPunct="0"/>
            <a:r>
              <a:rPr lang="en-US" sz="1600" dirty="0"/>
              <a:t>[1] R4-1806329, On PA calibration gap, Intel Corporation</a:t>
            </a:r>
          </a:p>
          <a:p>
            <a:pPr hangingPunct="0"/>
            <a:r>
              <a:rPr lang="en-US" sz="1600" dirty="0"/>
              <a:t>[2] R4-1807422, On calibration gap for FR2, Huawei</a:t>
            </a:r>
          </a:p>
          <a:p>
            <a:pPr hangingPunct="0"/>
            <a:r>
              <a:rPr lang="en-US" sz="1600" dirty="0"/>
              <a:t>[3] R4-1807678, PA calibration gaps for FR2 UE’s, Nokia</a:t>
            </a:r>
          </a:p>
          <a:p>
            <a:pPr hangingPunct="0"/>
            <a:r>
              <a:rPr lang="en-US" sz="1600" dirty="0"/>
              <a:t>[4] R4-1807881, Calibration gap configuration, Qualcomm</a:t>
            </a:r>
          </a:p>
          <a:p>
            <a:pPr hangingPunct="0"/>
            <a:r>
              <a:rPr lang="en-US" sz="1600" dirty="0"/>
              <a:t>[5] R4-1807882, </a:t>
            </a:r>
            <a:r>
              <a:rPr lang="en-US" sz="1600" dirty="0" err="1"/>
              <a:t>draftCR</a:t>
            </a:r>
            <a:r>
              <a:rPr lang="en-US" sz="1600" dirty="0"/>
              <a:t> for 38.101-2 Calibration gap general section changes, Qualcomm</a:t>
            </a:r>
          </a:p>
          <a:p>
            <a:pPr hangingPunct="0"/>
            <a:r>
              <a:rPr lang="en-US" sz="1600" dirty="0"/>
              <a:t>[6] </a:t>
            </a:r>
            <a:r>
              <a:rPr lang="fr-FR" sz="1600" dirty="0"/>
              <a:t>R4-1807885, LS on calibration gap configuration, Qualcomm </a:t>
            </a:r>
          </a:p>
        </p:txBody>
      </p:sp>
    </p:spTree>
    <p:extLst>
      <p:ext uri="{BB962C8B-B14F-4D97-AF65-F5344CB8AC3E}">
        <p14:creationId xmlns:p14="http://schemas.microsoft.com/office/powerpoint/2010/main" val="529807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0B77AD-D28B-44C5-89A9-A3B8577BD583}"/>
              </a:ext>
            </a:extLst>
          </p:cNvPr>
          <p:cNvSpPr>
            <a:spLocks noGrp="1"/>
          </p:cNvSpPr>
          <p:nvPr>
            <p:ph type="title"/>
          </p:nvPr>
        </p:nvSpPr>
        <p:spPr/>
        <p:txBody>
          <a:bodyPr/>
          <a:lstStyle/>
          <a:p>
            <a:r>
              <a:rPr lang="en-US" dirty="0"/>
              <a:t>Way forward on calibration gap</a:t>
            </a:r>
          </a:p>
        </p:txBody>
      </p:sp>
      <p:sp>
        <p:nvSpPr>
          <p:cNvPr id="3" name="Content Placeholder 2">
            <a:extLst>
              <a:ext uri="{FF2B5EF4-FFF2-40B4-BE49-F238E27FC236}">
                <a16:creationId xmlns:a16="http://schemas.microsoft.com/office/drawing/2014/main" id="{43F597C3-6789-4D78-8272-A654D05A0277}"/>
              </a:ext>
            </a:extLst>
          </p:cNvPr>
          <p:cNvSpPr>
            <a:spLocks noGrp="1"/>
          </p:cNvSpPr>
          <p:nvPr>
            <p:ph sz="quarter" idx="12"/>
          </p:nvPr>
        </p:nvSpPr>
        <p:spPr>
          <a:xfrm>
            <a:off x="475488" y="1529395"/>
            <a:ext cx="10886926" cy="3917247"/>
          </a:xfrm>
        </p:spPr>
        <p:txBody>
          <a:bodyPr/>
          <a:lstStyle/>
          <a:p>
            <a:r>
              <a:rPr lang="en-US" dirty="0">
                <a:solidFill>
                  <a:schemeClr val="tx1"/>
                </a:solidFill>
              </a:rPr>
              <a:t>UE is allowed periodically drop transmission on one TX if UE is configured only for 2Tx transmissions for not shorter than period of RRG (1 sec), probability should be considered further</a:t>
            </a:r>
          </a:p>
          <a:p>
            <a:pPr lvl="1"/>
            <a:r>
              <a:rPr lang="en-US" dirty="0">
                <a:solidFill>
                  <a:srgbClr val="FF0000"/>
                </a:solidFill>
              </a:rPr>
              <a:t>Up to1slot per second can be used for rank restricted based PA calibration</a:t>
            </a:r>
          </a:p>
          <a:p>
            <a:pPr lvl="1"/>
            <a:endParaRPr lang="en-US" dirty="0">
              <a:solidFill>
                <a:schemeClr val="tx1"/>
              </a:solidFill>
            </a:endParaRPr>
          </a:p>
          <a:p>
            <a:r>
              <a:rPr lang="en-US" dirty="0">
                <a:solidFill>
                  <a:schemeClr val="tx1"/>
                </a:solidFill>
              </a:rPr>
              <a:t>UE which declares the need for total calibration gap through capability, will be scheduled for a total gap (TG) periodically through RRC</a:t>
            </a:r>
          </a:p>
          <a:p>
            <a:pPr lvl="1"/>
            <a:r>
              <a:rPr lang="en-US" strike="sngStrike" dirty="0">
                <a:solidFill>
                  <a:schemeClr val="tx1"/>
                </a:solidFill>
              </a:rPr>
              <a:t>During the TG UE shall comply to the OFF power and other emission requirements</a:t>
            </a:r>
          </a:p>
          <a:p>
            <a:r>
              <a:rPr lang="en-US" dirty="0">
                <a:solidFill>
                  <a:schemeClr val="tx1"/>
                </a:solidFill>
              </a:rPr>
              <a:t>UE will be informed about the location of the TG with RRC signaling</a:t>
            </a:r>
            <a:endParaRPr lang="en-US" strike="sngStrike" dirty="0">
              <a:solidFill>
                <a:schemeClr val="tx1"/>
              </a:solidFill>
            </a:endParaRPr>
          </a:p>
          <a:p>
            <a:r>
              <a:rPr lang="en-US" dirty="0">
                <a:solidFill>
                  <a:schemeClr val="tx1"/>
                </a:solidFill>
              </a:rPr>
              <a:t>LS to inform need for RRC signaling for TG will be sent to RAN2 in this meeting (RAN4#87)</a:t>
            </a:r>
          </a:p>
        </p:txBody>
      </p:sp>
      <p:sp>
        <p:nvSpPr>
          <p:cNvPr id="5" name="Footer Placeholder 4">
            <a:extLst>
              <a:ext uri="{FF2B5EF4-FFF2-40B4-BE49-F238E27FC236}">
                <a16:creationId xmlns:a16="http://schemas.microsoft.com/office/drawing/2014/main" id="{73A67CCC-913A-4610-8ECF-151D7208D8C9}"/>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804960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1551</TotalTime>
  <Words>261</Words>
  <Application>Microsoft Office PowerPoint</Application>
  <PresentationFormat>Widescreen</PresentationFormat>
  <Paragraphs>22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Century Gothic</vt:lpstr>
      <vt:lpstr>Microsoft Sans Serif</vt:lpstr>
      <vt:lpstr>Qualcomm</vt:lpstr>
      <vt:lpstr>3GPP TSG RAN WG4 Meeting #87      R4-1808130  Busan, Korea, May 21st – 25th, 2018</vt:lpstr>
      <vt:lpstr>Background</vt:lpstr>
      <vt:lpstr>Way forward on calibration gap</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Peak EIRP</dc:title>
  <dc:creator>Qualcomm User_R4#86</dc:creator>
  <cp:keywords>CTPClassification=CTP_NT</cp:keywords>
  <cp:lastModifiedBy>Qualcomm User1</cp:lastModifiedBy>
  <cp:revision>61</cp:revision>
  <dcterms:created xsi:type="dcterms:W3CDTF">2018-03-23T02:05:47Z</dcterms:created>
  <dcterms:modified xsi:type="dcterms:W3CDTF">2018-05-25T00:05:21Z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06ca00b8-d68b-43f9-a612-59f4798a67f8</vt:lpwstr>
  </property>
  <property fmtid="{D5CDD505-2E9C-101B-9397-08002B2CF9AE}" pid="4" name="CTP_TimeStamp">
    <vt:lpwstr>2018-04-18 22:02:42Z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_AdHocReviewCycleID">
    <vt:i4>2128552159</vt:i4>
  </property>
  <property fmtid="{D5CDD505-2E9C-101B-9397-08002B2CF9AE}" pid="10" name="_EmailSubject">
    <vt:lpwstr>FR2 spherical coverage</vt:lpwstr>
  </property>
  <property fmtid="{D5CDD505-2E9C-101B-9397-08002B2CF9AE}" pid="11" name="_AuthorEmail">
    <vt:lpwstr>vgheorgh@qti.qualcomm.com</vt:lpwstr>
  </property>
  <property fmtid="{D5CDD505-2E9C-101B-9397-08002B2CF9AE}" pid="12" name="_AuthorEmailDisplayName">
    <vt:lpwstr>Valentin Gheorghiu</vt:lpwstr>
  </property>
</Properties>
</file>