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9" r:id="rId3"/>
    <p:sldId id="267" r:id="rId4"/>
    <p:sldId id="257" r:id="rId5"/>
    <p:sldId id="262" r:id="rId6"/>
    <p:sldId id="263" r:id="rId7"/>
    <p:sldId id="264" r:id="rId8"/>
    <p:sldId id="266" r:id="rId9"/>
    <p:sldId id="265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minique Everaere" initials="DE" lastIdx="2" clrIdx="0">
    <p:extLst>
      <p:ext uri="{19B8F6BF-5375-455C-9EA6-DF929625EA0E}">
        <p15:presenceInfo xmlns:p15="http://schemas.microsoft.com/office/powerpoint/2012/main" userId="S-1-5-21-1538607324-3213881460-940295383-50340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5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69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for dynamic transient period location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Qualcomm, Ericsson, Vivo, Intel, Huawei 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#87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South Korea, 21 - 25 May 2018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R4-1808112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7AB15-7495-4DE5-A3BB-CECD95B38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OFF power requirement doesn’t apply when a symbol is blanked</a:t>
            </a:r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5353FA1-33E0-4750-AE32-25CAFBF02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608" y="1965325"/>
            <a:ext cx="539432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F4C9389D-E79C-451B-AFD5-2C0A6DD90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858" y="442193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C52893B3-2BF5-4B2F-B593-879C0223D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58" y="4421932"/>
            <a:ext cx="6638925" cy="189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FB7607-43DD-4CE3-AB20-844F52B56854}"/>
              </a:ext>
            </a:extLst>
          </p:cNvPr>
          <p:cNvSpPr txBox="1"/>
          <p:nvPr/>
        </p:nvSpPr>
        <p:spPr>
          <a:xfrm>
            <a:off x="6710028" y="3867936"/>
            <a:ext cx="4643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symbol duration is &lt; On2Off +OFF2ON time</a:t>
            </a:r>
          </a:p>
        </p:txBody>
      </p:sp>
    </p:spTree>
    <p:extLst>
      <p:ext uri="{BB962C8B-B14F-4D97-AF65-F5344CB8AC3E}">
        <p14:creationId xmlns:p14="http://schemas.microsoft.com/office/powerpoint/2010/main" val="2624940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68068-EB8A-42ED-83C7-57644DA48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br>
              <a:rPr lang="en-US" dirty="0"/>
            </a:br>
            <a:r>
              <a:rPr lang="en-US" sz="2400" b="1" dirty="0">
                <a:solidFill>
                  <a:schemeClr val="accent5"/>
                </a:solidFill>
              </a:rPr>
              <a:t>PRACH RAN1 Agreement in 92bis meeting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B470DD-2F40-416E-BCCD-B3FEAE953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UE does not simultaneously transmit PRACH and PUSCH/PUCCH/SRS in, at least, single CC and in intra-band CA, during any of the following scenarios:</a:t>
            </a:r>
          </a:p>
          <a:p>
            <a:pPr lvl="1"/>
            <a:r>
              <a:rPr lang="en-US" sz="2000" dirty="0"/>
              <a:t>Same slot </a:t>
            </a:r>
          </a:p>
          <a:p>
            <a:pPr lvl="1"/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When the gap between the </a:t>
            </a:r>
            <a:r>
              <a:rPr lang="en-US" sz="2000" dirty="0">
                <a:solidFill>
                  <a:srgbClr val="00B050"/>
                </a:solidFill>
              </a:rPr>
              <a:t>end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of PRACH (PUSCH/PUCCH/SRS) and the start of PUSCH/PUCCH/SRS (PRACH) is less than N symbols</a:t>
            </a:r>
          </a:p>
          <a:p>
            <a:pPr lvl="2"/>
            <a:r>
              <a:rPr lang="en-US" sz="1600" dirty="0">
                <a:solidFill>
                  <a:schemeClr val="accent6">
                    <a:lumMod val="75000"/>
                  </a:schemeClr>
                </a:solidFill>
              </a:rPr>
              <a:t>N = 2 for 15 kHz and 30 kHz SCS. </a:t>
            </a:r>
          </a:p>
          <a:p>
            <a:pPr lvl="2"/>
            <a:r>
              <a:rPr lang="en-US" sz="1600" dirty="0">
                <a:solidFill>
                  <a:schemeClr val="accent6">
                    <a:lumMod val="75000"/>
                  </a:schemeClr>
                </a:solidFill>
              </a:rPr>
              <a:t>N = 4 for 60 kHz and 120 kHz SCS.</a:t>
            </a:r>
          </a:p>
          <a:p>
            <a:r>
              <a:rPr lang="en-US" sz="2400" dirty="0"/>
              <a:t>Working assumption: Reference SCS for determining N is the SCS for UL BWP.</a:t>
            </a:r>
          </a:p>
          <a:p>
            <a:r>
              <a:rPr lang="en-US" sz="2400" dirty="0"/>
              <a:t>FFS: inter-band CA.</a:t>
            </a:r>
          </a:p>
          <a:p>
            <a:r>
              <a:rPr lang="en-US" sz="2400" dirty="0"/>
              <a:t>Transmission of PRACH or SR (on PUCCH) if any, is up to UE implementation.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8155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EFAE6-EEAC-474B-A8CA-702D958BD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Clarification of current 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05FFA-7D17-4970-89CD-6E7A69E5C5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933" y="3996266"/>
            <a:ext cx="10515600" cy="271409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The current mask is unclear, especially, for highest </a:t>
            </a:r>
            <a:r>
              <a:rPr lang="en-US" dirty="0" err="1">
                <a:solidFill>
                  <a:srgbClr val="00B050"/>
                </a:solidFill>
              </a:rPr>
              <a:t>SCS</a:t>
            </a:r>
            <a:r>
              <a:rPr lang="en-US" dirty="0">
                <a:solidFill>
                  <a:srgbClr val="00B050"/>
                </a:solidFill>
              </a:rPr>
              <a:t> with short length of symbol.</a:t>
            </a:r>
          </a:p>
          <a:p>
            <a:r>
              <a:rPr lang="en-US" dirty="0">
                <a:solidFill>
                  <a:srgbClr val="00B050"/>
                </a:solidFill>
              </a:rPr>
              <a:t>Intel would like to clarify and have a separate diagram like SRS case</a:t>
            </a:r>
          </a:p>
          <a:p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51000" y="1346465"/>
            <a:ext cx="1027006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800" y="1803665"/>
            <a:ext cx="5953627" cy="178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75733" y="3485978"/>
            <a:ext cx="957580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 6.3.3.7-1: </a:t>
            </a:r>
            <a:r>
              <a:rPr kumimoji="0" lang="en-GB" altLang="en-US" sz="1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PUCCH</a:t>
            </a: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</a:t>
            </a:r>
            <a:r>
              <a:rPr kumimoji="0" lang="en-GB" altLang="en-US" sz="1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PUSCH</a:t>
            </a: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/SRS time mask when there is a transmission before or after or both before and after SRS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544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EFAE6-EEAC-474B-A8CA-702D958BD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rules 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05FFA-7D17-4970-89CD-6E7A69E5C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Each channel on either side of the transient shall be characterized by its length (</a:t>
            </a:r>
            <a:r>
              <a:rPr lang="en-US" dirty="0">
                <a:solidFill>
                  <a:srgbClr val="FF0000"/>
                </a:solidFill>
              </a:rPr>
              <a:t>without any transient period)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Priority:</a:t>
            </a:r>
          </a:p>
          <a:p>
            <a:pPr lvl="1"/>
            <a:r>
              <a:rPr lang="en-US" dirty="0"/>
              <a:t>Short &gt; Long for a given channel</a:t>
            </a:r>
          </a:p>
          <a:p>
            <a:pPr marL="0" indent="0">
              <a:buNone/>
            </a:pPr>
            <a:endParaRPr lang="sv-SE" strike="sngStrike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v-SE" dirty="0">
                <a:solidFill>
                  <a:srgbClr val="00B050"/>
                </a:solidFill>
              </a:rPr>
              <a:t>FFS: [</a:t>
            </a:r>
            <a:r>
              <a:rPr lang="sv-SE" dirty="0">
                <a:solidFill>
                  <a:schemeClr val="accent4">
                    <a:lumMod val="75000"/>
                  </a:schemeClr>
                </a:solidFill>
              </a:rPr>
              <a:t>In intra-band CA, the rules for the carrier with short length channel previal over those of the other CCs.</a:t>
            </a:r>
            <a:r>
              <a:rPr lang="sv-SE" dirty="0">
                <a:solidFill>
                  <a:srgbClr val="00B050"/>
                </a:solidFill>
              </a:rPr>
              <a:t>]</a:t>
            </a:r>
          </a:p>
          <a:p>
            <a:r>
              <a:rPr lang="sv-SE" dirty="0">
                <a:solidFill>
                  <a:srgbClr val="00B050"/>
                </a:solidFill>
              </a:rPr>
              <a:t>FFS: RB hopping should also be studied. </a:t>
            </a:r>
            <a:endParaRPr lang="en-US" dirty="0">
              <a:solidFill>
                <a:srgbClr val="00B050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14B953-4739-4729-87D3-3B48B46EEC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054552"/>
              </p:ext>
            </p:extLst>
          </p:nvPr>
        </p:nvGraphicFramePr>
        <p:xfrm>
          <a:off x="2409763" y="2494646"/>
          <a:ext cx="54174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8712">
                  <a:extLst>
                    <a:ext uri="{9D8B030D-6E8A-4147-A177-3AD203B41FA5}">
                      <a16:colId xmlns:a16="http://schemas.microsoft.com/office/drawing/2014/main" val="2232384657"/>
                    </a:ext>
                  </a:extLst>
                </a:gridCol>
                <a:gridCol w="2708712">
                  <a:extLst>
                    <a:ext uri="{9D8B030D-6E8A-4147-A177-3AD203B41FA5}">
                      <a16:colId xmlns:a16="http://schemas.microsoft.com/office/drawing/2014/main" val="3970363598"/>
                    </a:ext>
                  </a:extLst>
                </a:gridCol>
              </a:tblGrid>
              <a:tr h="31713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of symbols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6904645"/>
                  </a:ext>
                </a:extLst>
              </a:tr>
              <a:tr h="31713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Short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 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805709"/>
                  </a:ext>
                </a:extLst>
              </a:tr>
              <a:tr h="31713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Long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≥3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636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4174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2197D-6B16-46FC-8184-DC6095440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Rules -4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7FEB2A8-3591-4FAE-AE2D-6830B108E1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Option 1: </a:t>
            </a:r>
          </a:p>
          <a:p>
            <a:pPr lvl="1"/>
            <a:r>
              <a:rPr lang="en-US" dirty="0"/>
              <a:t>Provide for a GAP between symbols with power change when transient period even on one side.  </a:t>
            </a:r>
          </a:p>
          <a:p>
            <a:pPr lvl="1"/>
            <a:endParaRPr lang="en-US" dirty="0"/>
          </a:p>
          <a:p>
            <a:r>
              <a:rPr lang="en-US" dirty="0"/>
              <a:t>Option 2 : </a:t>
            </a:r>
          </a:p>
          <a:p>
            <a:pPr lvl="1"/>
            <a:r>
              <a:rPr lang="en-US" dirty="0"/>
              <a:t>Leave it for implementation on UE and </a:t>
            </a:r>
            <a:r>
              <a:rPr lang="en-US" dirty="0" err="1"/>
              <a:t>gNB</a:t>
            </a:r>
            <a:endParaRPr lang="en-US" dirty="0"/>
          </a:p>
          <a:p>
            <a:pPr lvl="1"/>
            <a:r>
              <a:rPr lang="en-US" dirty="0"/>
              <a:t>Allow for opportunistic recovery of the symbols </a:t>
            </a:r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Option 2A :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Introduce UE capability on UE transient parameter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Leave it for implementation on UE and </a:t>
            </a:r>
            <a:r>
              <a:rPr lang="en-US" dirty="0" err="1">
                <a:solidFill>
                  <a:srgbClr val="FF0000"/>
                </a:solidFill>
              </a:rPr>
              <a:t>gNB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Allow for opportunistic recovery of the symbols </a:t>
            </a:r>
          </a:p>
          <a:p>
            <a:pPr lvl="1"/>
            <a:endParaRPr lang="en-US" dirty="0"/>
          </a:p>
          <a:p>
            <a:r>
              <a:rPr lang="en-US" dirty="0"/>
              <a:t>Option 3: </a:t>
            </a:r>
          </a:p>
          <a:p>
            <a:pPr lvl="1"/>
            <a:r>
              <a:rPr lang="en-US" dirty="0"/>
              <a:t>Allow for a GAP when the transient is on both sides of a symbol</a:t>
            </a:r>
          </a:p>
          <a:p>
            <a:pPr lvl="1"/>
            <a:r>
              <a:rPr lang="en-US" dirty="0"/>
              <a:t>When the transient period is only on one side then no GAP is allowed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C4C9A6-3308-4658-B1D3-3D9421C34274}"/>
              </a:ext>
            </a:extLst>
          </p:cNvPr>
          <p:cNvSpPr txBox="1"/>
          <p:nvPr/>
        </p:nvSpPr>
        <p:spPr>
          <a:xfrm>
            <a:off x="838200" y="1321356"/>
            <a:ext cx="2803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High SCS cases: GAP or not?</a:t>
            </a:r>
          </a:p>
        </p:txBody>
      </p:sp>
    </p:spTree>
    <p:extLst>
      <p:ext uri="{BB962C8B-B14F-4D97-AF65-F5344CB8AC3E}">
        <p14:creationId xmlns:p14="http://schemas.microsoft.com/office/powerpoint/2010/main" val="2330751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2197D-6B16-46FC-8184-DC6095440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Rules -5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7FEB2A8-3591-4FAE-AE2D-6830B108E1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The number of power changes per slot adds burden on UE SW programming. Hence limiting the max number of power changes per slot is preferred. </a:t>
            </a:r>
          </a:p>
          <a:p>
            <a:endParaRPr lang="en-US" dirty="0"/>
          </a:p>
          <a:p>
            <a:r>
              <a:rPr lang="en-US" dirty="0"/>
              <a:t>Option 1: </a:t>
            </a:r>
          </a:p>
          <a:p>
            <a:pPr lvl="1"/>
            <a:r>
              <a:rPr lang="en-US" dirty="0"/>
              <a:t>Limit the number of power changes:</a:t>
            </a:r>
          </a:p>
          <a:p>
            <a:pPr lvl="2"/>
            <a:r>
              <a:rPr lang="en-US" dirty="0"/>
              <a:t>For FR1, FR2 to at least every ‘x’ symbols. Ex: x=2/3 </a:t>
            </a:r>
            <a:r>
              <a:rPr lang="en-US" strike="sngStrike" dirty="0">
                <a:solidFill>
                  <a:srgbClr val="00B050"/>
                </a:solidFill>
              </a:rPr>
              <a:t>[per physical channel]</a:t>
            </a:r>
          </a:p>
          <a:p>
            <a:pPr lvl="1"/>
            <a:r>
              <a:rPr lang="en-US" dirty="0"/>
              <a:t>Send LS to RAN1</a:t>
            </a:r>
          </a:p>
          <a:p>
            <a:pPr lvl="1"/>
            <a:endParaRPr lang="en-US" dirty="0"/>
          </a:p>
          <a:p>
            <a:r>
              <a:rPr lang="en-US" dirty="0"/>
              <a:t>Option 2: </a:t>
            </a:r>
          </a:p>
          <a:p>
            <a:pPr lvl="1"/>
            <a:r>
              <a:rPr lang="en-US" dirty="0"/>
              <a:t>Limit the number of power changes per slot</a:t>
            </a:r>
          </a:p>
          <a:p>
            <a:pPr lvl="1"/>
            <a:r>
              <a:rPr lang="en-US" dirty="0"/>
              <a:t>Send LS to RAN1</a:t>
            </a:r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Option 3: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Don’t limit the number of power changes per slot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Companies are encouraged to submit proposals in the next meeting on this topic.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C4C9A6-3308-4658-B1D3-3D9421C34274}"/>
              </a:ext>
            </a:extLst>
          </p:cNvPr>
          <p:cNvSpPr txBox="1"/>
          <p:nvPr/>
        </p:nvSpPr>
        <p:spPr>
          <a:xfrm>
            <a:off x="838200" y="1321356"/>
            <a:ext cx="3269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Power change frequency per slot</a:t>
            </a:r>
          </a:p>
        </p:txBody>
      </p:sp>
    </p:spTree>
    <p:extLst>
      <p:ext uri="{BB962C8B-B14F-4D97-AF65-F5344CB8AC3E}">
        <p14:creationId xmlns:p14="http://schemas.microsoft.com/office/powerpoint/2010/main" val="1954488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2197D-6B16-46FC-8184-DC6095440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Rules -6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7FEB2A8-3591-4FAE-AE2D-6830B108E1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There could be cases where the next symbol is blanked during runtime</a:t>
            </a:r>
          </a:p>
          <a:p>
            <a:endParaRPr lang="en-US" dirty="0"/>
          </a:p>
          <a:p>
            <a:r>
              <a:rPr lang="en-US" dirty="0"/>
              <a:t>Proposal: </a:t>
            </a:r>
          </a:p>
          <a:p>
            <a:pPr lvl="1"/>
            <a:r>
              <a:rPr lang="en-US" dirty="0"/>
              <a:t>Irrespective of the next symbol is blanked or not use the same rules to determine the location of the transient period</a:t>
            </a:r>
          </a:p>
          <a:p>
            <a:pPr lvl="1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C4C9A6-3308-4658-B1D3-3D9421C34274}"/>
              </a:ext>
            </a:extLst>
          </p:cNvPr>
          <p:cNvSpPr txBox="1"/>
          <p:nvPr/>
        </p:nvSpPr>
        <p:spPr>
          <a:xfrm>
            <a:off x="838200" y="1321356"/>
            <a:ext cx="3577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What if the next symbol is blanked? </a:t>
            </a:r>
          </a:p>
        </p:txBody>
      </p:sp>
    </p:spTree>
    <p:extLst>
      <p:ext uri="{BB962C8B-B14F-4D97-AF65-F5344CB8AC3E}">
        <p14:creationId xmlns:p14="http://schemas.microsoft.com/office/powerpoint/2010/main" val="650954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F93C8-2252-4AA5-94C0-224BE4833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[One potential] logic to determine the location of transient period</a:t>
            </a:r>
            <a:endParaRPr lang="en-US" sz="4000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17931-E599-4E42-965E-875BE8A6B9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80552" cy="4351338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>
                <a:solidFill>
                  <a:schemeClr val="accent5"/>
                </a:solidFill>
              </a:rPr>
              <a:t>If </a:t>
            </a:r>
            <a:r>
              <a:rPr lang="en-US" sz="2400" dirty="0"/>
              <a:t>one of the channels is </a:t>
            </a:r>
            <a:r>
              <a:rPr lang="en-US" sz="2400" u="sng" dirty="0"/>
              <a:t>PRACH</a:t>
            </a:r>
            <a:r>
              <a:rPr lang="en-US" sz="2400" dirty="0"/>
              <a:t>: </a:t>
            </a:r>
          </a:p>
          <a:p>
            <a:pPr lvl="1"/>
            <a:r>
              <a:rPr lang="en-US" sz="2000" dirty="0"/>
              <a:t>Transient period shall be placed completely in the GAP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before or after PRACH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/>
              <a:t>agreed by RAN1</a:t>
            </a:r>
          </a:p>
          <a:p>
            <a:endParaRPr lang="sv-SE" sz="2400" dirty="0">
              <a:solidFill>
                <a:schemeClr val="accent5"/>
              </a:solidFill>
            </a:endParaRPr>
          </a:p>
          <a:p>
            <a:r>
              <a:rPr lang="sv-SE" sz="2400" dirty="0">
                <a:solidFill>
                  <a:schemeClr val="accent5"/>
                </a:solidFill>
              </a:rPr>
              <a:t>Else  </a:t>
            </a:r>
            <a:r>
              <a:rPr lang="sv-SE" sz="2400" dirty="0" err="1">
                <a:solidFill>
                  <a:schemeClr val="accent5"/>
                </a:solidFill>
              </a:rPr>
              <a:t>if</a:t>
            </a:r>
            <a:r>
              <a:rPr lang="sv-SE" sz="2400" dirty="0">
                <a:solidFill>
                  <a:schemeClr val="accent5"/>
                </a:solidFill>
              </a:rPr>
              <a:t> </a:t>
            </a:r>
            <a:r>
              <a:rPr lang="sv-SE" sz="2400" dirty="0" err="1"/>
              <a:t>there</a:t>
            </a:r>
            <a:r>
              <a:rPr lang="sv-SE" sz="2400" dirty="0"/>
              <a:t> a </a:t>
            </a:r>
            <a:r>
              <a:rPr lang="sv-SE" sz="2400" dirty="0" err="1"/>
              <a:t>transient</a:t>
            </a:r>
            <a:r>
              <a:rPr lang="sv-SE" sz="2400" dirty="0"/>
              <a:t> on </a:t>
            </a:r>
            <a:r>
              <a:rPr lang="sv-SE" sz="2400" dirty="0" err="1"/>
              <a:t>both</a:t>
            </a:r>
            <a:r>
              <a:rPr lang="sv-SE" sz="2400" dirty="0"/>
              <a:t> sides </a:t>
            </a:r>
            <a:r>
              <a:rPr lang="sv-SE" sz="2400" dirty="0" err="1"/>
              <a:t>of</a:t>
            </a:r>
            <a:r>
              <a:rPr lang="sv-SE" sz="2400" dirty="0"/>
              <a:t> a symbol (</a:t>
            </a:r>
            <a:r>
              <a:rPr lang="sv-SE" sz="2400" dirty="0" err="1"/>
              <a:t>highest</a:t>
            </a:r>
            <a:r>
              <a:rPr lang="sv-SE" sz="2400" dirty="0"/>
              <a:t> SCS) </a:t>
            </a:r>
          </a:p>
          <a:p>
            <a:pPr lvl="1"/>
            <a:r>
              <a:rPr lang="sv-SE" sz="2000" dirty="0"/>
              <a:t>Blank that symbol (i.e. Don’t configure two consecutive power changes for UE)</a:t>
            </a:r>
          </a:p>
          <a:p>
            <a:pPr lvl="1"/>
            <a:endParaRPr lang="en-US" sz="2000" dirty="0"/>
          </a:p>
          <a:p>
            <a:r>
              <a:rPr lang="en-US" sz="2400" dirty="0">
                <a:solidFill>
                  <a:schemeClr val="accent5"/>
                </a:solidFill>
              </a:rPr>
              <a:t>Else if</a:t>
            </a:r>
            <a:r>
              <a:rPr lang="en-US" sz="2400" dirty="0"/>
              <a:t> the transient is between short and long channels:</a:t>
            </a:r>
          </a:p>
          <a:p>
            <a:pPr lvl="1"/>
            <a:r>
              <a:rPr lang="en-US" sz="2000" dirty="0"/>
              <a:t>Transient period is placed completely in the symbol belonging to the long channel</a:t>
            </a:r>
          </a:p>
          <a:p>
            <a:endParaRPr lang="en-US" sz="2400" dirty="0"/>
          </a:p>
          <a:p>
            <a:r>
              <a:rPr lang="sv-SE" sz="2600" dirty="0">
                <a:solidFill>
                  <a:srgbClr val="0070C0"/>
                </a:solidFill>
              </a:rPr>
              <a:t>E</a:t>
            </a:r>
            <a:r>
              <a:rPr lang="en-US" sz="2600" dirty="0" err="1">
                <a:solidFill>
                  <a:srgbClr val="0070C0"/>
                </a:solidFill>
              </a:rPr>
              <a:t>lse</a:t>
            </a:r>
            <a:r>
              <a:rPr lang="en-US" sz="2600" dirty="0">
                <a:solidFill>
                  <a:srgbClr val="0070C0"/>
                </a:solidFill>
              </a:rPr>
              <a:t> if</a:t>
            </a:r>
            <a:r>
              <a:rPr lang="en-US" sz="2600" dirty="0"/>
              <a:t> both channels are short 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If</a:t>
            </a:r>
            <a:r>
              <a:rPr lang="en-US" dirty="0"/>
              <a:t> the channel on the right of the transient has DMRS as the first symbol</a:t>
            </a:r>
          </a:p>
          <a:p>
            <a:pPr lvl="2"/>
            <a:r>
              <a:rPr lang="en-US" dirty="0"/>
              <a:t>Transient period shall be placed completely Inside of DMRS</a:t>
            </a:r>
            <a:endParaRPr lang="en-US" sz="1800" dirty="0"/>
          </a:p>
          <a:p>
            <a:pPr lvl="1"/>
            <a:r>
              <a:rPr lang="en-US" sz="2000" dirty="0">
                <a:solidFill>
                  <a:schemeClr val="accent5"/>
                </a:solidFill>
              </a:rPr>
              <a:t>Else</a:t>
            </a:r>
          </a:p>
          <a:p>
            <a:pPr lvl="2"/>
            <a:r>
              <a:rPr lang="en-US" sz="2200" dirty="0"/>
              <a:t>Transient period shall be symmetrically shared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40502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08F42-8239-4EF7-916C-F6195937D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format into 38.101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0B967-6E7D-4972-828F-D9258CB7BE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Figures will be added to 38.101 instead/along of rules</a:t>
            </a:r>
          </a:p>
        </p:txBody>
      </p:sp>
    </p:spTree>
    <p:extLst>
      <p:ext uri="{BB962C8B-B14F-4D97-AF65-F5344CB8AC3E}">
        <p14:creationId xmlns:p14="http://schemas.microsoft.com/office/powerpoint/2010/main" val="128186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2767</TotalTime>
  <Words>622</Words>
  <Application>Microsoft Office PowerPoint</Application>
  <PresentationFormat>Widescreen</PresentationFormat>
  <Paragraphs>93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 Unicode MS</vt:lpstr>
      <vt:lpstr>Arial</vt:lpstr>
      <vt:lpstr>Calibri</vt:lpstr>
      <vt:lpstr>Calibri Light</vt:lpstr>
      <vt:lpstr>Times New Roman</vt:lpstr>
      <vt:lpstr>Office Theme</vt:lpstr>
      <vt:lpstr>WF for dynamic transient period location for NR</vt:lpstr>
      <vt:lpstr>Background PRACH RAN1 Agreement in 92bis meeting</vt:lpstr>
      <vt:lpstr>Clarification of current agreement</vt:lpstr>
      <vt:lpstr>Basic rules -2</vt:lpstr>
      <vt:lpstr>Basic Rules -4</vt:lpstr>
      <vt:lpstr>Basic Rules -5</vt:lpstr>
      <vt:lpstr>Basic Rules -6</vt:lpstr>
      <vt:lpstr>[One potential] logic to determine the location of transient period</vt:lpstr>
      <vt:lpstr>Final format into 38.101</vt:lpstr>
      <vt:lpstr>OFF power requirement doesn’t apply when a symbol is blanked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keywords>CTPClassification=CTP_NT</cp:keywords>
  <cp:lastModifiedBy>Prashanth Akula</cp:lastModifiedBy>
  <cp:revision>241</cp:revision>
  <dcterms:created xsi:type="dcterms:W3CDTF">2017-02-13T09:47:42Z</dcterms:created>
  <dcterms:modified xsi:type="dcterms:W3CDTF">2018-05-25T01:42:36Z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1487231968</vt:lpwstr>
  </property>
  <property fmtid="{D5CDD505-2E9C-101B-9397-08002B2CF9AE}" pid="9" name="TitusGUID">
    <vt:lpwstr>a1b1359e-0acf-4da2-b230-627ed79d8ad7</vt:lpwstr>
  </property>
  <property fmtid="{D5CDD505-2E9C-101B-9397-08002B2CF9AE}" pid="10" name="CTP_TimeStamp">
    <vt:lpwstr>2018-05-24 04:08:16Z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</Properties>
</file>