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9"/>
  </p:notesMasterIdLst>
  <p:sldIdLst>
    <p:sldId id="256" r:id="rId5"/>
    <p:sldId id="370" r:id="rId6"/>
    <p:sldId id="371" r:id="rId7"/>
    <p:sldId id="372" r:id="rId8"/>
    <p:sldId id="373" r:id="rId9"/>
    <p:sldId id="375" r:id="rId10"/>
    <p:sldId id="376" r:id="rId11"/>
    <p:sldId id="374" r:id="rId12"/>
    <p:sldId id="377" r:id="rId13"/>
    <p:sldId id="378" r:id="rId14"/>
    <p:sldId id="379" r:id="rId15"/>
    <p:sldId id="380" r:id="rId16"/>
    <p:sldId id="381" r:id="rId17"/>
    <p:sldId id="382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87234" autoAdjust="0"/>
  </p:normalViewPr>
  <p:slideViewPr>
    <p:cSldViewPr>
      <p:cViewPr varScale="1">
        <p:scale>
          <a:sx n="72" d="100"/>
          <a:sy n="72" d="100"/>
        </p:scale>
        <p:origin x="132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25.05.2018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simulation assumptions for NR UE performance tests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Ericsson 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16434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sv-SE" altLang="zh-CN" sz="1800" b="1" dirty="0"/>
              <a:t>7</a:t>
            </a:r>
            <a:br>
              <a:rPr lang="en-US" altLang="zh-CN" sz="1800" b="1" dirty="0"/>
            </a:br>
            <a:r>
              <a:rPr lang="en-GB" sz="1800" b="1" dirty="0"/>
              <a:t>Busan, South Korea, 27 Nov - 1 Dec 2017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GB" sz="1800" b="1" dirty="0"/>
              <a:t>9.4.4.1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R4-1808027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6C185-5556-4F5F-8CDB-85D83E6CD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 demodulation tests (4/7)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C5597E-FA95-45DF-AAC4-6D6549F301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PDSCH scheduling (</a:t>
            </a:r>
            <a:r>
              <a:rPr lang="en-GB" dirty="0"/>
              <a:t>For initial alignment simulation purpose):</a:t>
            </a:r>
            <a:endParaRPr lang="sv-SE" dirty="0"/>
          </a:p>
          <a:p>
            <a:pPr lvl="1"/>
            <a:r>
              <a:rPr lang="en-GB" dirty="0"/>
              <a:t>Full PRB allocation with channel bandwidth</a:t>
            </a:r>
            <a:endParaRPr lang="sv-SE" dirty="0"/>
          </a:p>
          <a:p>
            <a:pPr lvl="1"/>
            <a:r>
              <a:rPr lang="en-GB" dirty="0"/>
              <a:t>PDSCH mapping type: both type A and type B</a:t>
            </a:r>
            <a:endParaRPr lang="sv-SE" dirty="0"/>
          </a:p>
          <a:p>
            <a:pPr lvl="1"/>
            <a:r>
              <a:rPr lang="en-GB" dirty="0"/>
              <a:t>Further discussion for candidate options this week for PRB bundling size </a:t>
            </a:r>
            <a:endParaRPr lang="sv-SE" dirty="0"/>
          </a:p>
          <a:p>
            <a:pPr lvl="2"/>
            <a:r>
              <a:rPr lang="en-GB" dirty="0"/>
              <a:t>2 </a:t>
            </a:r>
            <a:endParaRPr lang="sv-SE" dirty="0"/>
          </a:p>
          <a:p>
            <a:pPr lvl="2"/>
            <a:r>
              <a:rPr lang="en-GB" dirty="0"/>
              <a:t>FFS for the values of introducing performance requirements</a:t>
            </a:r>
            <a:endParaRPr lang="sv-SE" dirty="0"/>
          </a:p>
          <a:p>
            <a:pPr lvl="1"/>
            <a:r>
              <a:rPr lang="en-GB" dirty="0"/>
              <a:t>Random Precoding, per slot, per 2RBs (codebook configuration Single panel Type 1)</a:t>
            </a:r>
            <a:endParaRPr lang="sv-SE" dirty="0"/>
          </a:p>
          <a:p>
            <a:r>
              <a:rPr lang="en-GB" dirty="0"/>
              <a:t>Note: FFS for test set-up for introducing PDSCH performance requirements</a:t>
            </a:r>
            <a:endParaRPr lang="sv-SE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52C873-133C-4BA5-9226-03B1D96C0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76447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DD2F7-B5FB-43FD-8A33-0F614D75B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 demodulation tests (5/7)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1CFC7-FC9D-4F0B-B275-1251426344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DMRS configuration</a:t>
            </a:r>
          </a:p>
          <a:p>
            <a:pPr lvl="1"/>
            <a:r>
              <a:rPr lang="en-US" dirty="0"/>
              <a:t>Candidate options for defining performance requirements:</a:t>
            </a:r>
          </a:p>
          <a:p>
            <a:pPr lvl="2"/>
            <a:r>
              <a:rPr lang="en-US" dirty="0"/>
              <a:t>Type 1 or 2, 1 symbol FL DMRS without additional symbol</a:t>
            </a:r>
          </a:p>
          <a:p>
            <a:pPr lvl="2"/>
            <a:r>
              <a:rPr lang="en-US" dirty="0"/>
              <a:t>Type 1 or 2, 1 symbol FL DMRS 1 additional symbol</a:t>
            </a:r>
          </a:p>
          <a:p>
            <a:pPr lvl="2"/>
            <a:r>
              <a:rPr lang="en-US" dirty="0"/>
              <a:t>Type 1 or 2, 1 symbol FL DMRS 2 additional symbol</a:t>
            </a:r>
          </a:p>
          <a:p>
            <a:pPr lvl="1"/>
            <a:r>
              <a:rPr lang="en-US" dirty="0"/>
              <a:t>For initial alignment simulation purpose:</a:t>
            </a:r>
          </a:p>
          <a:p>
            <a:pPr lvl="2"/>
            <a:r>
              <a:rPr lang="en-US" dirty="0"/>
              <a:t>Type 1, 1 symbol FL DMRS 1 additional symbol for FR1</a:t>
            </a:r>
          </a:p>
          <a:p>
            <a:pPr lvl="2"/>
            <a:r>
              <a:rPr lang="en-US" dirty="0"/>
              <a:t>Type 2, 1 symbol FL DMRS 2 additional symbol for FR2</a:t>
            </a:r>
          </a:p>
          <a:p>
            <a:pPr lvl="2"/>
            <a:r>
              <a:rPr lang="en-US" dirty="0"/>
              <a:t>Type 1, 1 symbol FL DMRS 1 additional symbol for FR2</a:t>
            </a:r>
          </a:p>
          <a:p>
            <a:pPr lvl="1"/>
            <a:r>
              <a:rPr lang="en-US" dirty="0"/>
              <a:t>Note: Detailed test configurations for non-slot test cases if any in FR2 FFS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47EC7-D33F-4FD4-BA76-452063DF6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5856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46E0D-2E09-4542-B920-533C7BF14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 demodulation tests (6/7)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891407-6046-48F2-87A6-5FAE836B40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PTRS</a:t>
            </a:r>
          </a:p>
          <a:p>
            <a:pPr lvl="1"/>
            <a:r>
              <a:rPr lang="en-GB" dirty="0"/>
              <a:t>PTRS is configured when introducing performance requirements in FR2</a:t>
            </a:r>
            <a:endParaRPr lang="sv-SE" dirty="0"/>
          </a:p>
          <a:p>
            <a:pPr lvl="1"/>
            <a:r>
              <a:rPr lang="en-GB" dirty="0"/>
              <a:t>For initial simulation purpose:</a:t>
            </a:r>
            <a:endParaRPr lang="sv-SE" dirty="0"/>
          </a:p>
          <a:p>
            <a:pPr lvl="2"/>
            <a:r>
              <a:rPr lang="en-GB" dirty="0"/>
              <a:t>Using Phase noise model in TR 38.803 models for initial simulation purpose</a:t>
            </a:r>
            <a:endParaRPr lang="sv-SE" dirty="0"/>
          </a:p>
          <a:p>
            <a:pPr lvl="2"/>
            <a:r>
              <a:rPr lang="en-GB" dirty="0"/>
              <a:t>PTRS configuration (port 1, per 2PRB in frequency domain, per symbol in time domain)</a:t>
            </a:r>
            <a:endParaRPr lang="sv-SE" dirty="0"/>
          </a:p>
          <a:p>
            <a:r>
              <a:rPr lang="en-GB" dirty="0"/>
              <a:t>TRS</a:t>
            </a:r>
          </a:p>
          <a:p>
            <a:pPr lvl="1"/>
            <a:r>
              <a:rPr lang="en-GB" dirty="0"/>
              <a:t>TRS configured when introducing performance requirements for both FR1 and FR2</a:t>
            </a:r>
            <a:endParaRPr lang="sv-SE" dirty="0"/>
          </a:p>
          <a:p>
            <a:pPr lvl="1"/>
            <a:r>
              <a:rPr lang="en-GB" dirty="0"/>
              <a:t>FFS for detailed configuration of TRS configuration </a:t>
            </a:r>
            <a:endParaRPr lang="sv-SE" dirty="0"/>
          </a:p>
          <a:p>
            <a:pPr lvl="2"/>
            <a:r>
              <a:rPr lang="en-GB" dirty="0"/>
              <a:t>Option 1 for information:</a:t>
            </a:r>
            <a:endParaRPr lang="sv-SE" dirty="0"/>
          </a:p>
          <a:p>
            <a:pPr lvl="3"/>
            <a:r>
              <a:rPr lang="en-GB" dirty="0"/>
              <a:t>FR1:  periodicity 20 </a:t>
            </a:r>
            <a:r>
              <a:rPr lang="en-GB" dirty="0" err="1"/>
              <a:t>ms</a:t>
            </a:r>
            <a:r>
              <a:rPr lang="en-GB" dirty="0"/>
              <a:t> , power boosting [6dB], 2 slots</a:t>
            </a:r>
            <a:endParaRPr lang="sv-SE" dirty="0"/>
          </a:p>
          <a:p>
            <a:pPr lvl="3"/>
            <a:r>
              <a:rPr lang="en-GB" dirty="0"/>
              <a:t>FR2: periodicity 10 </a:t>
            </a:r>
            <a:r>
              <a:rPr lang="en-GB" dirty="0" err="1"/>
              <a:t>ms</a:t>
            </a:r>
            <a:r>
              <a:rPr lang="en-GB" dirty="0"/>
              <a:t> , power boosting [6dB], 2 slots</a:t>
            </a:r>
            <a:endParaRPr lang="sv-SE" dirty="0"/>
          </a:p>
          <a:p>
            <a:pPr lvl="2"/>
            <a:r>
              <a:rPr lang="en-GB" dirty="0"/>
              <a:t>Other options are not excluded</a:t>
            </a:r>
            <a:endParaRPr lang="sv-SE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6CD954-5AE7-433A-B9DB-25FD7DD30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23722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6DB4E-6712-4EE9-BE8C-9AF8CEF8A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 demodulation tests (7/7)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44A88-0D8E-4F4D-8CAC-0C07342AF5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Reference Receiver (</a:t>
            </a:r>
            <a:r>
              <a:rPr lang="en-GB" dirty="0"/>
              <a:t>For initial alignment purpose):</a:t>
            </a:r>
            <a:endParaRPr lang="sv-SE" dirty="0"/>
          </a:p>
          <a:p>
            <a:pPr lvl="1"/>
            <a:r>
              <a:rPr lang="en-GB" dirty="0"/>
              <a:t>Rank1: MMSE-IRC/MMSE</a:t>
            </a:r>
            <a:endParaRPr lang="sv-SE" dirty="0"/>
          </a:p>
          <a:p>
            <a:pPr lvl="1"/>
            <a:r>
              <a:rPr lang="en-GB" dirty="0"/>
              <a:t>Layer 2,3,4: MMSE-IRC/MMSE and R-ML</a:t>
            </a:r>
            <a:endParaRPr lang="sv-SE" dirty="0"/>
          </a:p>
          <a:p>
            <a:pPr lvl="1"/>
            <a:r>
              <a:rPr lang="en-GB" dirty="0"/>
              <a:t>FFS for the receiver assumptions for performance requirements</a:t>
            </a:r>
            <a:endParaRPr lang="sv-SE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6C207B-54B9-4045-A56C-0ECD1516C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6891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CB8B3-2E20-4641-9240-EFF1725E5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CSI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75F148-6439-4218-BEA3-3E3D851875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Overall Test Configuration &amp; Scope</a:t>
            </a:r>
            <a:endParaRPr lang="en-US" dirty="0"/>
          </a:p>
          <a:p>
            <a:pPr lvl="1"/>
            <a:r>
              <a:rPr lang="en-GB" dirty="0"/>
              <a:t>First priority focused on:</a:t>
            </a:r>
            <a:endParaRPr lang="sv-SE" dirty="0"/>
          </a:p>
          <a:p>
            <a:pPr lvl="2"/>
            <a:r>
              <a:rPr lang="en-GB" dirty="0"/>
              <a:t>NZP CSI-RS for channel measurement</a:t>
            </a:r>
            <a:br>
              <a:rPr lang="en-GB" dirty="0"/>
            </a:br>
            <a:r>
              <a:rPr lang="en-GB" dirty="0"/>
              <a:t>CSI-IM for interference measurement</a:t>
            </a:r>
            <a:endParaRPr lang="sv-SE" dirty="0"/>
          </a:p>
          <a:p>
            <a:pPr lvl="2"/>
            <a:r>
              <a:rPr lang="en-GB" dirty="0"/>
              <a:t>CSI report types: periodic CSI report and aperiodic CSI report</a:t>
            </a:r>
            <a:endParaRPr lang="sv-SE" dirty="0"/>
          </a:p>
          <a:p>
            <a:pPr lvl="2"/>
            <a:r>
              <a:rPr lang="en-GB" dirty="0"/>
              <a:t>CSI-RS resources types: periodic and aperiodic </a:t>
            </a:r>
            <a:endParaRPr lang="sv-SE" dirty="0"/>
          </a:p>
          <a:p>
            <a:r>
              <a:rPr lang="en-US" dirty="0"/>
              <a:t>PMI reporting</a:t>
            </a:r>
          </a:p>
          <a:p>
            <a:pPr lvl="1"/>
            <a:r>
              <a:rPr lang="en-GB" dirty="0"/>
              <a:t>In Rel-15 focused on Type-I single panel codebook</a:t>
            </a:r>
            <a:endParaRPr lang="sv-SE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95AAF1-94FD-4DF0-B862-164288042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22450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8D59-B71B-4A1B-BA4D-32873256B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C9B6B-2A35-4546-B0AD-4F0014BF0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err="1"/>
              <a:t>Based</a:t>
            </a:r>
            <a:r>
              <a:rPr lang="sv-SE" dirty="0"/>
              <a:t> on </a:t>
            </a:r>
            <a:r>
              <a:rPr lang="sv-SE" dirty="0" err="1"/>
              <a:t>first</a:t>
            </a:r>
            <a:r>
              <a:rPr lang="sv-SE" dirty="0"/>
              <a:t> </a:t>
            </a:r>
            <a:r>
              <a:rPr lang="sv-SE" dirty="0" err="1"/>
              <a:t>two</a:t>
            </a:r>
            <a:r>
              <a:rPr lang="sv-SE" dirty="0"/>
              <a:t> </a:t>
            </a:r>
            <a:r>
              <a:rPr lang="sv-SE" dirty="0" err="1"/>
              <a:t>rounds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adhoc</a:t>
            </a:r>
            <a:r>
              <a:rPr lang="sv-SE" dirty="0"/>
              <a:t> </a:t>
            </a:r>
            <a:r>
              <a:rPr lang="sv-SE" dirty="0" err="1"/>
              <a:t>discussions</a:t>
            </a:r>
            <a:r>
              <a:rPr lang="sv-SE" dirty="0"/>
              <a:t>, the </a:t>
            </a:r>
            <a:r>
              <a:rPr lang="sv-SE" dirty="0" err="1"/>
              <a:t>previous</a:t>
            </a:r>
            <a:r>
              <a:rPr lang="sv-SE" dirty="0"/>
              <a:t> </a:t>
            </a:r>
            <a:r>
              <a:rPr lang="sv-SE" dirty="0" err="1"/>
              <a:t>agreements</a:t>
            </a:r>
            <a:r>
              <a:rPr lang="sv-SE" dirty="0"/>
              <a:t> </a:t>
            </a:r>
            <a:r>
              <a:rPr lang="sv-SE" dirty="0" err="1"/>
              <a:t>were</a:t>
            </a:r>
            <a:r>
              <a:rPr lang="sv-SE" dirty="0"/>
              <a:t> </a:t>
            </a:r>
            <a:r>
              <a:rPr lang="sv-SE" dirty="0" err="1"/>
              <a:t>captured</a:t>
            </a:r>
            <a:r>
              <a:rPr lang="sv-SE" dirty="0"/>
              <a:t> in </a:t>
            </a:r>
            <a:r>
              <a:rPr lang="sv-SE" dirty="0" err="1"/>
              <a:t>agreed</a:t>
            </a:r>
            <a:r>
              <a:rPr lang="sv-SE" dirty="0"/>
              <a:t> </a:t>
            </a:r>
            <a:r>
              <a:rPr lang="sv-SE" dirty="0" err="1"/>
              <a:t>MoM</a:t>
            </a:r>
            <a:r>
              <a:rPr lang="sv-SE" dirty="0"/>
              <a:t> R4-1807994. </a:t>
            </a:r>
          </a:p>
          <a:p>
            <a:r>
              <a:rPr lang="sv-SE" dirty="0" err="1"/>
              <a:t>There</a:t>
            </a:r>
            <a:r>
              <a:rPr lang="sv-SE" dirty="0"/>
              <a:t> </a:t>
            </a:r>
            <a:r>
              <a:rPr lang="sv-SE" dirty="0" err="1"/>
              <a:t>were</a:t>
            </a:r>
            <a:r>
              <a:rPr lang="sv-SE" dirty="0"/>
              <a:t> </a:t>
            </a:r>
            <a:r>
              <a:rPr lang="sv-SE" dirty="0" err="1"/>
              <a:t>more</a:t>
            </a:r>
            <a:r>
              <a:rPr lang="sv-SE" dirty="0"/>
              <a:t> </a:t>
            </a:r>
            <a:r>
              <a:rPr lang="sv-SE" dirty="0" err="1"/>
              <a:t>agreements</a:t>
            </a:r>
            <a:r>
              <a:rPr lang="sv-SE" dirty="0"/>
              <a:t> </a:t>
            </a:r>
            <a:r>
              <a:rPr lang="sv-SE" dirty="0" err="1"/>
              <a:t>made</a:t>
            </a:r>
            <a:r>
              <a:rPr lang="sv-SE" dirty="0"/>
              <a:t> </a:t>
            </a:r>
            <a:r>
              <a:rPr lang="sv-SE" dirty="0" err="1"/>
              <a:t>during</a:t>
            </a:r>
            <a:r>
              <a:rPr lang="sv-SE" dirty="0"/>
              <a:t> the </a:t>
            </a:r>
            <a:r>
              <a:rPr lang="sv-SE" dirty="0" err="1"/>
              <a:t>third</a:t>
            </a:r>
            <a:r>
              <a:rPr lang="sv-SE" dirty="0"/>
              <a:t> round </a:t>
            </a:r>
            <a:r>
              <a:rPr lang="sv-SE" dirty="0" err="1"/>
              <a:t>adhoc</a:t>
            </a:r>
            <a:r>
              <a:rPr lang="sv-SE" dirty="0"/>
              <a:t> </a:t>
            </a:r>
            <a:r>
              <a:rPr lang="sv-SE" dirty="0" err="1"/>
              <a:t>discussions</a:t>
            </a:r>
            <a:r>
              <a:rPr lang="sv-SE" dirty="0"/>
              <a:t>.</a:t>
            </a:r>
          </a:p>
          <a:p>
            <a:r>
              <a:rPr lang="en-GB" dirty="0"/>
              <a:t>All agreements for simulation assumptions agreed in this meeting RAN4#87 are captured in the following slides this way forward, in order to give guideline for next meeting for interested companies to provide simulation results for alignment purpose.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82719D-29DB-4E79-A19F-88926CD02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542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A0E18-B333-4E02-9088-2F4B24A8B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coverage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BD259-6B0B-4160-8B99-9E8C061159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First focused on the mandatory features</a:t>
            </a:r>
          </a:p>
          <a:p>
            <a:r>
              <a:rPr lang="en-US" dirty="0"/>
              <a:t>FFS for handling mandatory features with and without capability </a:t>
            </a:r>
            <a:r>
              <a:rPr lang="en-US" dirty="0" err="1"/>
              <a:t>signalling</a:t>
            </a:r>
            <a:r>
              <a:rPr lang="en-US" dirty="0"/>
              <a:t> in same priority or not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4932DE-3713-4B83-BDC4-CE94FB1B9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5236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6AD8C-A224-458A-9E9D-3930332A3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Configurations of Channel bandwidth and SCS (Channel Bandwidth +SCS)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D37229-FFDB-455E-8272-169871D804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Introduce performance requirements in band agnostic manner per frequency range at least for FR1</a:t>
            </a:r>
          </a:p>
          <a:p>
            <a:r>
              <a:rPr lang="en-US" sz="2000" dirty="0"/>
              <a:t>Selected some combination(s) of {Channel bandwidth, SCS} as starting point for early stage simulation alignment purpose</a:t>
            </a:r>
          </a:p>
          <a:p>
            <a:pPr lvl="1"/>
            <a:r>
              <a:rPr lang="en-US" sz="1600" dirty="0"/>
              <a:t>Candidate options for FR1: </a:t>
            </a:r>
          </a:p>
          <a:p>
            <a:pPr lvl="2"/>
            <a:r>
              <a:rPr lang="en-US" sz="1400" dirty="0"/>
              <a:t>20MHz + 30kHz</a:t>
            </a:r>
          </a:p>
          <a:p>
            <a:pPr lvl="2"/>
            <a:r>
              <a:rPr lang="en-US" sz="1400" dirty="0"/>
              <a:t>10MHz+ 15kHz </a:t>
            </a:r>
          </a:p>
          <a:p>
            <a:pPr lvl="2"/>
            <a:r>
              <a:rPr lang="en-US" sz="1400" dirty="0"/>
              <a:t>40MHz +30kHz </a:t>
            </a:r>
          </a:p>
          <a:p>
            <a:pPr lvl="1"/>
            <a:r>
              <a:rPr lang="en-US" sz="1600" dirty="0"/>
              <a:t>Candidate options for FR2:</a:t>
            </a:r>
          </a:p>
          <a:p>
            <a:pPr lvl="2"/>
            <a:r>
              <a:rPr lang="en-US" sz="1400" dirty="0"/>
              <a:t>100 MHz + 120 kHz (baseline for alignment simulation purpose)</a:t>
            </a:r>
          </a:p>
          <a:p>
            <a:pPr lvl="2"/>
            <a:r>
              <a:rPr lang="en-US" sz="1400" dirty="0"/>
              <a:t>100 MHz + 60 kHz</a:t>
            </a:r>
          </a:p>
          <a:p>
            <a:pPr lvl="2"/>
            <a:r>
              <a:rPr lang="en-US" sz="1400" dirty="0"/>
              <a:t>200 MHz + 120 kHz</a:t>
            </a:r>
          </a:p>
          <a:p>
            <a:r>
              <a:rPr lang="en-US" sz="2000" dirty="0"/>
              <a:t>Additional test cases for other specific combinations can be further discussed</a:t>
            </a:r>
          </a:p>
          <a:p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FACF46-417F-4CD9-A189-C6C994E8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3208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09BFC-EC0D-4893-8CCB-EA0B23047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TDD DL/UL configuration (1/2)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185C24-FA00-449B-9515-406F76B9D6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Introduce multiple configurations covering different scenarios (30 kHz), FFS for detailed configurations.</a:t>
            </a:r>
            <a:endParaRPr lang="sv-SE" dirty="0"/>
          </a:p>
          <a:p>
            <a:pPr lvl="1"/>
            <a:r>
              <a:rPr lang="en-GB" dirty="0"/>
              <a:t>FFS for other numerologies</a:t>
            </a:r>
            <a:endParaRPr lang="sv-SE" dirty="0"/>
          </a:p>
          <a:p>
            <a:r>
              <a:rPr lang="en-GB" dirty="0"/>
              <a:t>Configuration for different SCSs will be decided separately </a:t>
            </a:r>
            <a:endParaRPr lang="sv-SE" dirty="0"/>
          </a:p>
          <a:p>
            <a:r>
              <a:rPr lang="en-US" dirty="0"/>
              <a:t>Test set-up</a:t>
            </a:r>
          </a:p>
          <a:p>
            <a:pPr lvl="1"/>
            <a:r>
              <a:rPr lang="en-GB" dirty="0"/>
              <a:t>FR1: </a:t>
            </a:r>
          </a:p>
          <a:p>
            <a:pPr lvl="2"/>
            <a:r>
              <a:rPr lang="en-GB" dirty="0"/>
              <a:t>15 kHz: DDDSU(aligned with LTE config#2 with 5ms periodicity)</a:t>
            </a:r>
            <a:endParaRPr lang="sv-SE" dirty="0"/>
          </a:p>
          <a:p>
            <a:pPr lvl="3"/>
            <a:r>
              <a:rPr lang="en-GB" dirty="0"/>
              <a:t>S = 12D+1Gp+1U</a:t>
            </a:r>
            <a:endParaRPr lang="sv-SE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A8AC93-1C28-4C2E-AE7C-5B171B155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8280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09BFC-EC0D-4893-8CCB-EA0B23047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TDD DL/UL configuration (2/2)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185C24-FA00-449B-9515-406F76B9D6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Candidate options for initial simulation alignment purpose:</a:t>
            </a:r>
            <a:endParaRPr lang="sv-SE" sz="1800" dirty="0"/>
          </a:p>
          <a:p>
            <a:pPr lvl="1"/>
            <a:r>
              <a:rPr lang="en-GB" sz="1400" dirty="0"/>
              <a:t>FR1 15 kHz: </a:t>
            </a:r>
            <a:endParaRPr lang="sv-SE" sz="1400" dirty="0"/>
          </a:p>
          <a:p>
            <a:pPr lvl="2"/>
            <a:r>
              <a:rPr lang="en-GB" sz="1400" dirty="0"/>
              <a:t>DDDSU(aligned with LTE config#2 with 5ms periodicity)</a:t>
            </a:r>
            <a:endParaRPr lang="sv-SE" sz="1400" dirty="0"/>
          </a:p>
          <a:p>
            <a:pPr lvl="3"/>
            <a:r>
              <a:rPr lang="en-GB" sz="1200" dirty="0"/>
              <a:t>S = 12D+1Gp+1U</a:t>
            </a:r>
            <a:endParaRPr lang="sv-SE" sz="1200" dirty="0"/>
          </a:p>
          <a:p>
            <a:pPr lvl="1"/>
            <a:r>
              <a:rPr lang="en-GB" sz="1400" dirty="0"/>
              <a:t>FR1 30 kHz:</a:t>
            </a:r>
            <a:endParaRPr lang="sv-SE" sz="1400" dirty="0"/>
          </a:p>
          <a:p>
            <a:pPr lvl="2"/>
            <a:r>
              <a:rPr lang="en-GB" sz="1400" dirty="0"/>
              <a:t>DDDSU </a:t>
            </a:r>
            <a:endParaRPr lang="sv-SE" sz="1400" dirty="0"/>
          </a:p>
          <a:p>
            <a:pPr lvl="2"/>
            <a:r>
              <a:rPr lang="en-GB" sz="1400" dirty="0"/>
              <a:t>7D1S2U </a:t>
            </a:r>
            <a:endParaRPr lang="sv-SE" sz="1400" dirty="0"/>
          </a:p>
          <a:p>
            <a:pPr lvl="2"/>
            <a:r>
              <a:rPr lang="en-GB" sz="1400" dirty="0"/>
              <a:t>DSSU</a:t>
            </a:r>
            <a:endParaRPr lang="sv-SE" sz="1400" dirty="0"/>
          </a:p>
          <a:p>
            <a:pPr lvl="3"/>
            <a:r>
              <a:rPr lang="en-GB" sz="1200" dirty="0"/>
              <a:t>S</a:t>
            </a:r>
            <a:r>
              <a:rPr lang="en-GB" sz="1200" baseline="-25000" dirty="0"/>
              <a:t>1</a:t>
            </a:r>
            <a:r>
              <a:rPr lang="en-GB" sz="1200" dirty="0"/>
              <a:t> = 10D+2Gp+2U, S</a:t>
            </a:r>
            <a:r>
              <a:rPr lang="en-GB" sz="1200" baseline="-25000" dirty="0"/>
              <a:t>2</a:t>
            </a:r>
            <a:r>
              <a:rPr lang="en-GB" sz="1200" dirty="0"/>
              <a:t> = 12D+2Gp</a:t>
            </a:r>
            <a:endParaRPr lang="sv-SE" sz="1200" dirty="0"/>
          </a:p>
          <a:p>
            <a:pPr lvl="1"/>
            <a:r>
              <a:rPr lang="en-GB" sz="1400" dirty="0"/>
              <a:t>FR2 60 kHz: </a:t>
            </a:r>
            <a:endParaRPr lang="sv-SE" sz="1400" dirty="0"/>
          </a:p>
          <a:p>
            <a:pPr lvl="2"/>
            <a:r>
              <a:rPr lang="en-GB" sz="1400" dirty="0"/>
              <a:t>DDDSU</a:t>
            </a:r>
            <a:endParaRPr lang="sv-SE" sz="1400" dirty="0"/>
          </a:p>
          <a:p>
            <a:pPr lvl="1"/>
            <a:r>
              <a:rPr lang="en-GB" sz="1400" dirty="0"/>
              <a:t>FR2 120 kHz: </a:t>
            </a:r>
            <a:endParaRPr lang="sv-SE" sz="1400" dirty="0"/>
          </a:p>
          <a:p>
            <a:pPr lvl="2"/>
            <a:r>
              <a:rPr lang="en-GB" sz="1400" dirty="0"/>
              <a:t>DDDSU</a:t>
            </a:r>
            <a:endParaRPr lang="sv-SE" sz="1400" dirty="0"/>
          </a:p>
          <a:p>
            <a:pPr lvl="2"/>
            <a:r>
              <a:rPr lang="en-GB" sz="1400" dirty="0"/>
              <a:t>DSDSU</a:t>
            </a:r>
            <a:endParaRPr lang="sv-SE" sz="1400" dirty="0"/>
          </a:p>
          <a:p>
            <a:pPr lvl="3"/>
            <a:r>
              <a:rPr lang="en-GB" sz="1200" dirty="0"/>
              <a:t>S = 10D+2Gp+2U</a:t>
            </a:r>
            <a:endParaRPr lang="sv-SE" sz="1200" dirty="0"/>
          </a:p>
          <a:p>
            <a:r>
              <a:rPr lang="en-GB" sz="1800" dirty="0"/>
              <a:t>TDD configurations for performance requirements can be different with initial alignment simulations assumption</a:t>
            </a:r>
            <a:endParaRPr lang="sv-SE" sz="1800" dirty="0"/>
          </a:p>
          <a:p>
            <a:r>
              <a:rPr lang="en-GB" sz="1800" dirty="0"/>
              <a:t>Skip PDSCH scheduling for special sub-frames scheduling for initial simulation purpose, except for DSSU of 30 kHz, DSDSU of 120 kHz</a:t>
            </a:r>
            <a:endParaRPr lang="sv-SE" sz="1800" dirty="0"/>
          </a:p>
          <a:p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A8AC93-1C28-4C2E-AE7C-5B171B155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70536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60FA4-226E-41AD-BC13-77DF24923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 demodulation tests (1/7)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52CF47-5D86-4A20-95D2-3E9B2A105B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Common test parameters </a:t>
            </a:r>
          </a:p>
          <a:p>
            <a:pPr lvl="1"/>
            <a:r>
              <a:rPr lang="en-US" dirty="0"/>
              <a:t>For initial simulation alignment purpose: control symbols assumption: 2 symbols with full BW allocation for FR1, 1 symbol with full BW allocation for FR2</a:t>
            </a:r>
            <a:endParaRPr lang="sv-SE" dirty="0"/>
          </a:p>
          <a:p>
            <a:pPr lvl="1"/>
            <a:r>
              <a:rPr lang="en-US" dirty="0"/>
              <a:t>Note: FFS for introducing performance requirements with partial BW PDCCH allocation</a:t>
            </a:r>
            <a:endParaRPr lang="sv-SE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30CF6E-157B-419D-9E5C-58E1F9A3D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6613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8439A-D5AE-4636-8C58-560A7B9ED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 demodulation tests (2/7)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02FDDB-4C8C-4718-B797-75E4AB932D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Number of Tx/Rx (For initial alignment simulation purpose)</a:t>
            </a:r>
            <a:endParaRPr lang="sv-SE" dirty="0"/>
          </a:p>
          <a:p>
            <a:pPr lvl="1"/>
            <a:r>
              <a:rPr lang="en-US" dirty="0"/>
              <a:t>FR1: </a:t>
            </a:r>
            <a:endParaRPr lang="sv-SE" dirty="0"/>
          </a:p>
          <a:p>
            <a:pPr lvl="2"/>
            <a:r>
              <a:rPr lang="en-US" dirty="0"/>
              <a:t>1 layer test: 2Tx 2Rx, 2Tx4Rx</a:t>
            </a:r>
            <a:endParaRPr lang="sv-SE" dirty="0"/>
          </a:p>
          <a:p>
            <a:pPr lvl="2"/>
            <a:r>
              <a:rPr lang="en-US" dirty="0"/>
              <a:t>2 layer test: 2Tx 2Rx, 2Tx4Rx</a:t>
            </a:r>
            <a:endParaRPr lang="sv-SE" dirty="0"/>
          </a:p>
          <a:p>
            <a:pPr lvl="2"/>
            <a:r>
              <a:rPr lang="en-US" dirty="0"/>
              <a:t>4 layer test: 4Tx4Rx,8Tx4Rx</a:t>
            </a:r>
            <a:endParaRPr lang="sv-SE" dirty="0"/>
          </a:p>
          <a:p>
            <a:pPr lvl="2"/>
            <a:r>
              <a:rPr lang="en-US" dirty="0"/>
              <a:t>3 layer test: 4Tx4Rx</a:t>
            </a:r>
            <a:endParaRPr lang="sv-SE" dirty="0"/>
          </a:p>
          <a:p>
            <a:pPr lvl="1"/>
            <a:r>
              <a:rPr lang="en-US" dirty="0"/>
              <a:t>FR2:</a:t>
            </a:r>
            <a:endParaRPr lang="sv-SE" dirty="0"/>
          </a:p>
          <a:p>
            <a:pPr lvl="2"/>
            <a:r>
              <a:rPr lang="en-US" dirty="0"/>
              <a:t>1 layer test: 1Tx 2Rx</a:t>
            </a:r>
            <a:endParaRPr lang="sv-SE" dirty="0"/>
          </a:p>
          <a:p>
            <a:pPr lvl="2"/>
            <a:r>
              <a:rPr lang="en-US" dirty="0"/>
              <a:t>2 layer test: 2Tx 2Rx</a:t>
            </a:r>
            <a:endParaRPr lang="sv-SE" dirty="0"/>
          </a:p>
          <a:p>
            <a:pPr lvl="2"/>
            <a:r>
              <a:rPr lang="en-US" dirty="0"/>
              <a:t>4RX demodulation requirements in FR2 not excluded</a:t>
            </a:r>
            <a:endParaRPr lang="sv-SE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0A5A90-DD62-49D7-A241-8D5A01122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9291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8EA046-66EC-4695-8281-CF21A6BA82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 demodulation tests (3/7)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3CF7C3-4280-44AC-A9A0-E62379CAFE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Test metric</a:t>
            </a:r>
          </a:p>
          <a:p>
            <a:pPr lvl="1"/>
            <a:r>
              <a:rPr lang="en-GB" dirty="0"/>
              <a:t>At least for FR1: Reuse LTE metric as throughput vs. SNR </a:t>
            </a:r>
            <a:endParaRPr lang="sv-SE" dirty="0"/>
          </a:p>
          <a:p>
            <a:pPr lvl="2"/>
            <a:r>
              <a:rPr lang="en-GB" dirty="0"/>
              <a:t>Test point: 70% (normal demodulation test cases)</a:t>
            </a:r>
            <a:endParaRPr lang="sv-SE" dirty="0"/>
          </a:p>
          <a:p>
            <a:pPr lvl="2"/>
            <a:r>
              <a:rPr lang="en-GB" dirty="0"/>
              <a:t>FFS for other test point(s) of some specific test cases</a:t>
            </a:r>
            <a:endParaRPr lang="sv-SE" dirty="0"/>
          </a:p>
          <a:p>
            <a:pPr lvl="1"/>
            <a:r>
              <a:rPr lang="en-GB" dirty="0"/>
              <a:t>FFS for test metric for URLLC specific test cases if any</a:t>
            </a:r>
            <a:endParaRPr lang="sv-SE" dirty="0"/>
          </a:p>
          <a:p>
            <a:r>
              <a:rPr lang="en-US" dirty="0"/>
              <a:t>MCS</a:t>
            </a:r>
          </a:p>
          <a:p>
            <a:pPr lvl="1"/>
            <a:r>
              <a:rPr lang="en-GB" dirty="0"/>
              <a:t>At least covering below MCS levels:</a:t>
            </a:r>
            <a:endParaRPr lang="sv-SE" dirty="0"/>
          </a:p>
          <a:p>
            <a:pPr lvl="1"/>
            <a:r>
              <a:rPr lang="en-GB" dirty="0"/>
              <a:t>QPSK 1/3, 16QAM 1/2, 64QAM 3/4, 256QAM 4/5 (FR1 only)</a:t>
            </a:r>
            <a:endParaRPr lang="sv-SE" dirty="0"/>
          </a:p>
          <a:p>
            <a:r>
              <a:rPr lang="en-GB" dirty="0"/>
              <a:t>HARQ parameters and RV sequence</a:t>
            </a:r>
            <a:endParaRPr lang="sv-SE" dirty="0"/>
          </a:p>
          <a:p>
            <a:pPr lvl="1"/>
            <a:r>
              <a:rPr lang="en-GB" dirty="0"/>
              <a:t>FDD: Max number HARQ transmission 4</a:t>
            </a:r>
            <a:endParaRPr lang="sv-SE" dirty="0"/>
          </a:p>
          <a:p>
            <a:pPr lvl="1"/>
            <a:r>
              <a:rPr lang="en-GB" dirty="0"/>
              <a:t>RV sequence for alignment simulation purpose:</a:t>
            </a:r>
            <a:endParaRPr lang="sv-SE" dirty="0"/>
          </a:p>
          <a:p>
            <a:pPr lvl="2"/>
            <a:r>
              <a:rPr lang="en-GB" dirty="0"/>
              <a:t>Option 1: {0, 1 ,2,3} for QPSK and 16QAM and {0,0,1,2} for 64QAM and 256QAM</a:t>
            </a:r>
            <a:endParaRPr lang="sv-SE" dirty="0"/>
          </a:p>
          <a:p>
            <a:pPr lvl="2"/>
            <a:r>
              <a:rPr lang="en-GB" dirty="0"/>
              <a:t>Option 2: {0, 2, 3,1} for all the modulation orders</a:t>
            </a:r>
            <a:endParaRPr lang="sv-SE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1D4D95-37C4-4546-923A-484855417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93687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purl.org/dc/terms/"/>
    <ds:schemaRef ds:uri="17c5c574-4f42-45b3-8a7f-77d8e859d074"/>
    <ds:schemaRef ds:uri="http://purl.org/dc/elements/1.1/"/>
    <ds:schemaRef ds:uri="http://schemas.openxmlformats.org/package/2006/metadata/core-properties"/>
    <ds:schemaRef ds:uri="66EEDB98-F073-460B-B9B0-9643F9FE785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10386</TotalTime>
  <Words>994</Words>
  <Application>Microsoft Office PowerPoint</Application>
  <PresentationFormat>On-screen Show (4:3)</PresentationFormat>
  <Paragraphs>138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Office Theme</vt:lpstr>
      <vt:lpstr>WF on simulation assumptions for NR UE performance tests</vt:lpstr>
      <vt:lpstr>Background</vt:lpstr>
      <vt:lpstr>Test coverage</vt:lpstr>
      <vt:lpstr>Configurations of Channel bandwidth and SCS (Channel Bandwidth +SCS)</vt:lpstr>
      <vt:lpstr>TDD DL/UL configuration (1/2)</vt:lpstr>
      <vt:lpstr>TDD DL/UL configuration (2/2)</vt:lpstr>
      <vt:lpstr>PDSCH demodulation tests (1/7)</vt:lpstr>
      <vt:lpstr>PDSCH demodulation tests (2/7)</vt:lpstr>
      <vt:lpstr>PDSCH demodulation tests (3/7)</vt:lpstr>
      <vt:lpstr>PDSCH demodulation tests (4/7)</vt:lpstr>
      <vt:lpstr>PDSCH demodulation tests (5/7)</vt:lpstr>
      <vt:lpstr>PDSCH demodulation tests (6/7)</vt:lpstr>
      <vt:lpstr>PDSCH demodulation tests (7/7)</vt:lpstr>
      <vt:lpstr>CSI tests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maomao.chen@ericsson.com</dc:creator>
  <cp:keywords>CTPClassification=:VisualMarkings=, CTPClassification=CTP_PUBLIC:VisualMarkings=</cp:keywords>
  <cp:lastModifiedBy>Maomao Chen</cp:lastModifiedBy>
  <cp:revision>840</cp:revision>
  <dcterms:created xsi:type="dcterms:W3CDTF">2013-05-13T16:02:00Z</dcterms:created>
  <dcterms:modified xsi:type="dcterms:W3CDTF">2018-05-25T03:03:38Z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f290690f-63ec-4850-aac4-d1721b903bc1</vt:lpwstr>
  </property>
  <property fmtid="{D5CDD505-2E9C-101B-9397-08002B2CF9AE}" pid="7" name="CTP_TimeStamp">
    <vt:lpwstr>2017-10-09 08:46:17Z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(3)TSCrZ8H62xktTYQuWTuWdtlATglMkWixKDwyo1DLC+25Dbhv7FIEaW0KlN+d212mNWo1QAqM
H/8lWIoVhzRkBY8lU4tWfqrcz6V+/veI0gziVjsWtLj2lWMTNubpgKWPUA80oNP4cqn1VDSx
TnB48iXpFxoSdhMaH+ItaVmPCCj/j9iOUyhLl8DjP3KpyKb9kztDiaFA7pStrW9a5t432x9p
IwZDyDD7BcJQw2ajeD</vt:lpwstr>
  </property>
  <property fmtid="{D5CDD505-2E9C-101B-9397-08002B2CF9AE}" pid="13" name="_2015_ms_pID_7253431">
    <vt:lpwstr>hIB+2xkN8CeAo+LjnHszGV0C+YxQwybFlYxGqc73rLKJDAsQVdVRaH
VaozBx4a4vQIgmoHnu1dxlS3gr7Nz5pgPrcFcyC/HrvbAX0u1i7lLAuP55t0UtWFj/6eBQIb
sUsZqgZ1cdlT/yWeHl8Mx0DcP/4rcQq2tX2lPuY6M9KZqBaauKIHfyAh0p1f1prCknQ8dI1X
8PpHxozmaKwlMu5vsvT1dxvDYDWn5jqx61h4</vt:lpwstr>
  </property>
  <property fmtid="{D5CDD505-2E9C-101B-9397-08002B2CF9AE}" pid="14" name="CTPClassification">
    <vt:lpwstr>CTP_PUBLIC</vt:lpwstr>
  </property>
  <property fmtid="{D5CDD505-2E9C-101B-9397-08002B2CF9AE}" pid="15" name="_2015_ms_pID_7253432">
    <vt:lpwstr>Mg==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1507788520</vt:lpwstr>
  </property>
</Properties>
</file>