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8" r:id="rId3"/>
    <p:sldId id="300" r:id="rId4"/>
    <p:sldId id="302" r:id="rId5"/>
    <p:sldId id="303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493" autoAdjust="0"/>
    <p:restoredTop sz="82742" autoAdjust="0"/>
  </p:normalViewPr>
  <p:slideViewPr>
    <p:cSldViewPr>
      <p:cViewPr varScale="1">
        <p:scale>
          <a:sx n="79" d="100"/>
          <a:sy n="79" d="100"/>
        </p:scale>
        <p:origin x="200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8510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927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WF on NR PUSCH demodulation requirements </a:t>
            </a:r>
            <a:r>
              <a:rPr lang="en-US" altLang="zh-CN" sz="4000" dirty="0"/>
              <a:t>in Rel-15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7490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RAN#86bis	</a:t>
            </a:r>
            <a:endParaRPr lang="ja-JP" altLang="ja-JP" dirty="0"/>
          </a:p>
          <a:p>
            <a:r>
              <a:rPr lang="en-GB" b="1" dirty="0"/>
              <a:t>Busan, Korea (Republic of), May 21</a:t>
            </a:r>
            <a:r>
              <a:rPr lang="en-GB" b="1" baseline="30000" dirty="0"/>
              <a:t>st</a:t>
            </a:r>
            <a:r>
              <a:rPr lang="en-GB" b="1" dirty="0"/>
              <a:t> – 25</a:t>
            </a:r>
            <a:r>
              <a:rPr lang="en-GB" b="1" baseline="30000" dirty="0"/>
              <a:t>th</a:t>
            </a:r>
            <a:r>
              <a:rPr lang="en-GB" b="1" dirty="0"/>
              <a:t> </a:t>
            </a:r>
            <a:r>
              <a:rPr lang="en-US" b="1" dirty="0"/>
              <a:t>2018</a:t>
            </a:r>
          </a:p>
          <a:p>
            <a:r>
              <a:rPr lang="en-US" altLang="ja-JP" b="1" dirty="0"/>
              <a:t>Agenda: 7.12.2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R4-1808024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Test </a:t>
            </a:r>
            <a:r>
              <a:rPr lang="en-US" altLang="zh-CN" sz="3600" dirty="0"/>
              <a:t>setup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908720"/>
            <a:ext cx="878497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/>
              <a:t>Transmission </a:t>
            </a:r>
            <a:r>
              <a:rPr lang="en-US" altLang="zh-CN" sz="1400" dirty="0"/>
              <a:t>scheme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/>
              <a:t>Option 1: performance requirements are defined only for 1Tx transmission schemes.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/>
              <a:t>Option 2: performance requirements are defined only based on codebook-based transmission schemes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400" dirty="0"/>
              <a:t>Number of layers for 2Tx CP-OFDM based PUSCH tests 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sz="1400" dirty="0"/>
              <a:t>FFS both 1 layer and 2 layers are to be tested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DMRS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/>
              <a:t>Single-symbol DMRS configuration are tested in Rel-15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/>
              <a:t>Option 1: 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sz="1400" dirty="0"/>
              <a:t>only 1 front-loaded symbol;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/>
              <a:t>Option 2: 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sz="1400" dirty="0"/>
              <a:t>1 front-loaded symbol + one additional DMRS symbol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/>
              <a:t>Option 3: 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sz="1400" dirty="0"/>
              <a:t>only 1 front-loaded symbol, and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sz="1400" dirty="0"/>
              <a:t>1 front-loaded symbol + one additional DMRS symbol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/>
              <a:t>Option 4: 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sz="1400" dirty="0"/>
              <a:t>only 1 front-loaded symbol, and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sz="1400" dirty="0"/>
              <a:t> 1 front-loaded symbol + one additional DMRS symbol, and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sz="1400" dirty="0"/>
              <a:t> 1 front-loaded symbol + two additional DMRS symbols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/>
              <a:t>FFS DMRS types (type 1 and type 2) are to be tested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PTRS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/>
              <a:t>Not </a:t>
            </a:r>
            <a:r>
              <a:rPr lang="en-US" altLang="zh-CN" sz="1400" dirty="0"/>
              <a:t>introduced PTRS for </a:t>
            </a:r>
            <a:r>
              <a:rPr lang="en-US" sz="1400" dirty="0"/>
              <a:t>FR1 tests.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/>
              <a:t>FFS for FR2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71626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Test </a:t>
            </a:r>
            <a:r>
              <a:rPr lang="en-US" altLang="zh-CN" sz="3600" dirty="0"/>
              <a:t>setup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1052736"/>
            <a:ext cx="878497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Not modeled in the tests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Time domain resource allocation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For FR1, s</a:t>
            </a:r>
            <a:r>
              <a:rPr lang="en-US" dirty="0"/>
              <a:t>lot based transmission is tested</a:t>
            </a:r>
            <a:r>
              <a:rPr lang="en-US" altLang="zh-CN" dirty="0"/>
              <a:t>, FFS non-slot based transmission 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For FR2, FFS for slot-based or non-slot based transmission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FFS resource mapping type (type A or type B)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Selected from </a:t>
            </a:r>
            <a:r>
              <a:rPr lang="pt-BR" dirty="0"/>
              <a:t>QPSK</a:t>
            </a:r>
            <a:r>
              <a:rPr lang="en-US" altLang="zh-CN" dirty="0"/>
              <a:t>, </a:t>
            </a:r>
            <a:r>
              <a:rPr lang="pt-BR" dirty="0"/>
              <a:t>16QAM </a:t>
            </a:r>
            <a:r>
              <a:rPr lang="en-US" altLang="zh-CN" dirty="0"/>
              <a:t>and </a:t>
            </a:r>
            <a:r>
              <a:rPr lang="pt-BR" dirty="0"/>
              <a:t>64QAM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dirty="0"/>
              <a:t>FFS </a:t>
            </a:r>
            <a:r>
              <a:rPr lang="pt-BR" dirty="0" err="1"/>
              <a:t>pi</a:t>
            </a:r>
            <a:r>
              <a:rPr lang="pt-BR" dirty="0"/>
              <a:t>/2-BPSK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 err="1"/>
              <a:t>Other</a:t>
            </a:r>
            <a:r>
              <a:rPr lang="pt-BR" dirty="0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Code block group based PUSCH is disabled in the tests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Frequency hopping is disabled in the tests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FFS: whether to introduce specific test case for frequency hopping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Limited buffer rate matching is disabled in the tests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ja-JP" dirty="0"/>
              <a:t>FFS: whether to introduce specific test case for limited buffer rate matching 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Number of HARQ transmissions is 4</a:t>
            </a:r>
            <a:endParaRPr lang="pt-B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 err="1"/>
              <a:t>Testing</a:t>
            </a:r>
            <a:r>
              <a:rPr lang="pt-BR" dirty="0"/>
              <a:t> </a:t>
            </a:r>
            <a:r>
              <a:rPr lang="pt-BR" dirty="0" err="1"/>
              <a:t>metric</a:t>
            </a:r>
            <a:endParaRPr lang="pt-BR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dirty="0"/>
              <a:t>SNR @70% of maximum throughput of the FRC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dirty="0"/>
              <a:t>Other metric is not precluded for some specific test cases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7795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33AF0C-0F56-42C8-A407-637D870BE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dirty="0"/>
              <a:t>Simulation assumptions (For alignment only)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BBCF7B3-0ED5-437A-8804-B1B47E2EBE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903850"/>
              </p:ext>
            </p:extLst>
          </p:nvPr>
        </p:nvGraphicFramePr>
        <p:xfrm>
          <a:off x="228600" y="1268760"/>
          <a:ext cx="8686800" cy="54530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6329">
                  <a:extLst>
                    <a:ext uri="{9D8B030D-6E8A-4147-A177-3AD203B41FA5}">
                      <a16:colId xmlns:a16="http://schemas.microsoft.com/office/drawing/2014/main" val="2080322165"/>
                    </a:ext>
                  </a:extLst>
                </a:gridCol>
                <a:gridCol w="2339079">
                  <a:extLst>
                    <a:ext uri="{9D8B030D-6E8A-4147-A177-3AD203B41FA5}">
                      <a16:colId xmlns:a16="http://schemas.microsoft.com/office/drawing/2014/main" val="179718392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292431209"/>
                    </a:ext>
                  </a:extLst>
                </a:gridCol>
                <a:gridCol w="1751112">
                  <a:extLst>
                    <a:ext uri="{9D8B030D-6E8A-4147-A177-3AD203B41FA5}">
                      <a16:colId xmlns:a16="http://schemas.microsoft.com/office/drawing/2014/main" val="1998541281"/>
                    </a:ext>
                  </a:extLst>
                </a:gridCol>
              </a:tblGrid>
              <a:tr h="218201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Parameter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Value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Remarks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1528520654"/>
                  </a:ext>
                </a:extLst>
              </a:tr>
              <a:tr h="2182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FR1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FR2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399852"/>
                  </a:ext>
                </a:extLst>
              </a:tr>
              <a:tr h="2182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Transform precoding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Disabled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Disabled 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3721205957"/>
                  </a:ext>
                </a:extLst>
              </a:tr>
              <a:tr h="4955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Transmission scheme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Codebook based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Codebook based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2496317962"/>
                  </a:ext>
                </a:extLst>
              </a:tr>
              <a:tr h="4477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Number of Tx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 transparent Tx diversity considered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2083225942"/>
                  </a:ext>
                </a:extLst>
              </a:tr>
              <a:tr h="4477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Number of Rx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number of diversity branches in baseband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510758012"/>
                  </a:ext>
                </a:extLst>
              </a:tr>
              <a:tr h="2182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Number of layers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</a:t>
                      </a:r>
                      <a:endParaRPr lang="en-US" sz="16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346586247"/>
                  </a:ext>
                </a:extLst>
              </a:tr>
              <a:tr h="2182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DMRS type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Type-1; 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effectLst/>
                        </a:rPr>
                        <a:t>Type-2: FFS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Type-1;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Type-2: FFS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3158386829"/>
                  </a:ext>
                </a:extLst>
              </a:tr>
              <a:tr h="4477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Number of DMRS symbols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Case 1: 1+1 (</a:t>
                      </a: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Symbol #2 and #11)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Case 2: 1 front-loaded</a:t>
                      </a: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Case 1: 1+1 (Symbol #2 and #11)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Case 2: 1 front-loaded</a:t>
                      </a: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1"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3936853789"/>
                  </a:ext>
                </a:extLst>
              </a:tr>
              <a:tr h="4477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Time domain resource allocation type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Type A and/or Type B</a:t>
                      </a:r>
                      <a:endParaRPr lang="en-US" sz="160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none" dirty="0">
                          <a:solidFill>
                            <a:schemeClr val="tx1"/>
                          </a:solidFill>
                          <a:effectLst/>
                        </a:rPr>
                        <a:t>Type</a:t>
                      </a:r>
                      <a:r>
                        <a:rPr lang="en-US" sz="1600" u="none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600" u="none" dirty="0">
                          <a:solidFill>
                            <a:schemeClr val="tx1"/>
                          </a:solidFill>
                          <a:effectLst/>
                        </a:rPr>
                        <a:t>A </a:t>
                      </a:r>
                      <a:r>
                        <a:rPr lang="en-US" altLang="zh-CN" sz="1600" u="none" dirty="0">
                          <a:solidFill>
                            <a:schemeClr val="tx1"/>
                          </a:solidFill>
                          <a:effectLst/>
                        </a:rPr>
                        <a:t>and/or </a:t>
                      </a:r>
                      <a:endParaRPr lang="en-US" sz="1600" u="none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none" dirty="0">
                          <a:solidFill>
                            <a:schemeClr val="tx1"/>
                          </a:solidFill>
                          <a:effectLst/>
                        </a:rPr>
                        <a:t> Type B</a:t>
                      </a:r>
                      <a:endParaRPr lang="en-US" sz="160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1503309634"/>
                  </a:ext>
                </a:extLst>
              </a:tr>
              <a:tr h="4477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PUSCH symbol length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none" dirty="0">
                          <a:solidFill>
                            <a:schemeClr val="tx1"/>
                          </a:solidFill>
                          <a:effectLst/>
                        </a:rPr>
                        <a:t>14 OFDM symbols</a:t>
                      </a:r>
                      <a:endParaRPr lang="en-US" sz="160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none" dirty="0">
                          <a:solidFill>
                            <a:schemeClr val="tx1"/>
                          </a:solidFill>
                          <a:effectLst/>
                        </a:rPr>
                        <a:t>RA Type A: [14 ] OFDM symbols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none" dirty="0">
                          <a:solidFill>
                            <a:schemeClr val="tx1"/>
                          </a:solidFill>
                          <a:effectLst/>
                        </a:rPr>
                        <a:t>RA Type B: [11] OFDM symbols</a:t>
                      </a:r>
                      <a:endParaRPr lang="en-US" sz="1600" u="none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16345776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2871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6BD2E-47B3-4729-A10C-153617911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Simulation assumptions (For alignment only)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29C706C-BF47-4F63-B15F-BECD3AFE32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231739"/>
              </p:ext>
            </p:extLst>
          </p:nvPr>
        </p:nvGraphicFramePr>
        <p:xfrm>
          <a:off x="228600" y="1988840"/>
          <a:ext cx="8686801" cy="23482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6329">
                  <a:extLst>
                    <a:ext uri="{9D8B030D-6E8A-4147-A177-3AD203B41FA5}">
                      <a16:colId xmlns:a16="http://schemas.microsoft.com/office/drawing/2014/main" val="1832248893"/>
                    </a:ext>
                  </a:extLst>
                </a:gridCol>
                <a:gridCol w="2219943">
                  <a:extLst>
                    <a:ext uri="{9D8B030D-6E8A-4147-A177-3AD203B41FA5}">
                      <a16:colId xmlns:a16="http://schemas.microsoft.com/office/drawing/2014/main" val="1752025022"/>
                    </a:ext>
                  </a:extLst>
                </a:gridCol>
                <a:gridCol w="2219943">
                  <a:extLst>
                    <a:ext uri="{9D8B030D-6E8A-4147-A177-3AD203B41FA5}">
                      <a16:colId xmlns:a16="http://schemas.microsoft.com/office/drawing/2014/main" val="922109991"/>
                    </a:ext>
                  </a:extLst>
                </a:gridCol>
                <a:gridCol w="2170586">
                  <a:extLst>
                    <a:ext uri="{9D8B030D-6E8A-4147-A177-3AD203B41FA5}">
                      <a16:colId xmlns:a16="http://schemas.microsoft.com/office/drawing/2014/main" val="1698756189"/>
                    </a:ext>
                  </a:extLst>
                </a:gridCol>
              </a:tblGrid>
              <a:tr h="223871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Parameter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Value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Remarks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1908413094"/>
                  </a:ext>
                </a:extLst>
              </a:tr>
              <a:tr h="2238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FR1</a:t>
                      </a: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FR2</a:t>
                      </a:r>
                    </a:p>
                  </a:txBody>
                  <a:tcPr marL="21387" marR="21387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7920132"/>
                  </a:ext>
                </a:extLst>
              </a:tr>
              <a:tr h="4477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MCS index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QPSK: [2 or 4]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16QAM: [13 or 16]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64QAM: [25]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QPSK: [2 or 4]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16QAM: [13 or 16]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64QAM: [25]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2720735294"/>
                  </a:ext>
                </a:extLst>
              </a:tr>
              <a:tr h="2182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Carrier frequency (GHz)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30</a:t>
                      </a:r>
                      <a:endParaRPr lang="en-US" dirty="0"/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260519066"/>
                  </a:ext>
                </a:extLst>
              </a:tr>
              <a:tr h="2182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Propagation channel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AWGN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AWGN</a:t>
                      </a:r>
                      <a:endParaRPr lang="en-US" dirty="0"/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2291994044"/>
                  </a:ext>
                </a:extLst>
              </a:tr>
              <a:tr h="2182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Time  offset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Not modelled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Not modelled</a:t>
                      </a:r>
                      <a:endParaRPr lang="en-US"/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1273830281"/>
                  </a:ext>
                </a:extLst>
              </a:tr>
              <a:tr h="2182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Freq_offset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Not modelled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Not Modelled</a:t>
                      </a:r>
                      <a:endParaRPr lang="en-US" dirty="0"/>
                    </a:p>
                  </a:txBody>
                  <a:tcPr marL="21387" marR="213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387" marR="21387" marT="0" marB="0" anchor="ctr"/>
                </a:tc>
                <a:extLst>
                  <a:ext uri="{0D108BD9-81ED-4DB2-BD59-A6C34878D82A}">
                    <a16:rowId xmlns:a16="http://schemas.microsoft.com/office/drawing/2014/main" val="41183731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61129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8212</TotalTime>
  <Words>528</Words>
  <Application>Microsoft Office PowerPoint</Application>
  <PresentationFormat>On-screen Show (4:3)</PresentationFormat>
  <Paragraphs>122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ＭＳ Ｐゴシック</vt:lpstr>
      <vt:lpstr>宋体</vt:lpstr>
      <vt:lpstr>Arial</vt:lpstr>
      <vt:lpstr>Calibri</vt:lpstr>
      <vt:lpstr>Times New Roman</vt:lpstr>
      <vt:lpstr>Office テーマ</vt:lpstr>
      <vt:lpstr>WF on NR PUSCH demodulation requirements in Rel-15</vt:lpstr>
      <vt:lpstr>Test setup</vt:lpstr>
      <vt:lpstr>Test setup</vt:lpstr>
      <vt:lpstr>Simulation assumptions (For alignment only)</vt:lpstr>
      <vt:lpstr>Simulation assumptions (For alignment only)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Nokia</cp:lastModifiedBy>
  <cp:revision>478</cp:revision>
  <dcterms:created xsi:type="dcterms:W3CDTF">2017-01-18T16:32:26Z</dcterms:created>
  <dcterms:modified xsi:type="dcterms:W3CDTF">2018-05-25T05:45:45Z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617d0a54-7d99-48fa-897a-71bffb0aca51</vt:lpwstr>
  </property>
  <property fmtid="{D5CDD505-2E9C-101B-9397-08002B2CF9AE}" pid="4" name="CTP_TimeStamp">
    <vt:lpwstr>2018-03-02 09:06:43Z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_2015_ms_pID_725343">
    <vt:lpwstr>(3)JYwgz6jav0DSOfWAKq7cH9Q5XtBaMydx1eswfIYuD857vrPIUaSjlJRFSfdE1nLm0EFG3HNL
kFJ+8mG5/zsZqWUa35Vukjl0XpoBLv9udgnsaAvyS6Y1jPuf+jm3P2StujUoyCbR8xVjXz+5
FaDJe673loDwj+mABjwqbNUmieN2rqsrtj+hafSnWJ6vuB4dl3LPegaWLtW3Mj0Tqel1fOWu
fKvh+kP+Psdxu9Q1e5</vt:lpwstr>
  </property>
  <property fmtid="{D5CDD505-2E9C-101B-9397-08002B2CF9AE}" pid="9" name="_2015_ms_pID_7253431">
    <vt:lpwstr>JY5L3kRN+Jm8vXqHxdMLJSxCLPYH8MOJfL+wq7NG0qlta1hc4IBmdi
RpivhjYn6h3dXNYVMaLq/Zw0tsOtGEWA9vO9qkxflEhABkg4OOgbpx1pJa50F4XCcwpcXXSf
NlVUXegSvHCpeRQUkjchBU0Dk2R5J2c2YDcmK0gUykcQe+1hZrrH9jBpnbWOZm7ShAze3BIU
i5Slltg8Vrt9COoWLNqGZwy1OsPzu2rJB2Ng</vt:lpwstr>
  </property>
  <property fmtid="{D5CDD505-2E9C-101B-9397-08002B2CF9AE}" pid="10" name="CTPClassification">
    <vt:lpwstr>CTP_NT</vt:lpwstr>
  </property>
  <property fmtid="{D5CDD505-2E9C-101B-9397-08002B2CF9AE}" pid="11" name="_2015_ms_pID_7253432">
    <vt:lpwstr>RQ==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1527116772</vt:lpwstr>
  </property>
</Properties>
</file>