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
    <p:sldId id="282" r:id="rId3"/>
    <p:sldId id="283" r:id="rId4"/>
    <p:sldId id="284" r:id="rId5"/>
    <p:sldId id="285" r:id="rId6"/>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82742" autoAdjust="0"/>
  </p:normalViewPr>
  <p:slideViewPr>
    <p:cSldViewPr>
      <p:cViewPr varScale="1">
        <p:scale>
          <a:sx n="79" d="100"/>
          <a:sy n="79" d="100"/>
        </p:scale>
        <p:origin x="372" y="12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82961E-85B7-4CA5-B036-C72F184F1952}" type="datetimeFigureOut">
              <a:rPr kumimoji="1" lang="ja-JP" altLang="en-US" smtClean="0"/>
              <a:t>2018/5/24</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9701A4-192C-4257-8815-E3F0C8F3C8D4}" type="slidenum">
              <a:rPr kumimoji="1" lang="ja-JP" altLang="en-US" smtClean="0"/>
              <a:t>‹#›</a:t>
            </a:fld>
            <a:endParaRPr kumimoji="1" lang="ja-JP" altLang="en-US"/>
          </a:p>
        </p:txBody>
      </p:sp>
    </p:spTree>
    <p:extLst>
      <p:ext uri="{BB962C8B-B14F-4D97-AF65-F5344CB8AC3E}">
        <p14:creationId xmlns:p14="http://schemas.microsoft.com/office/powerpoint/2010/main" val="233675012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t>2</a:t>
            </a:fld>
            <a:endParaRPr kumimoji="1" lang="ja-JP" altLang="en-US"/>
          </a:p>
        </p:txBody>
      </p:sp>
    </p:spTree>
    <p:extLst>
      <p:ext uri="{BB962C8B-B14F-4D97-AF65-F5344CB8AC3E}">
        <p14:creationId xmlns:p14="http://schemas.microsoft.com/office/powerpoint/2010/main" val="18439310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t>3</a:t>
            </a:fld>
            <a:endParaRPr kumimoji="1" lang="ja-JP" altLang="en-US"/>
          </a:p>
        </p:txBody>
      </p:sp>
    </p:spTree>
    <p:extLst>
      <p:ext uri="{BB962C8B-B14F-4D97-AF65-F5344CB8AC3E}">
        <p14:creationId xmlns:p14="http://schemas.microsoft.com/office/powerpoint/2010/main" val="15801429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t>4</a:t>
            </a:fld>
            <a:endParaRPr kumimoji="1" lang="ja-JP" altLang="en-US"/>
          </a:p>
        </p:txBody>
      </p:sp>
    </p:spTree>
    <p:extLst>
      <p:ext uri="{BB962C8B-B14F-4D97-AF65-F5344CB8AC3E}">
        <p14:creationId xmlns:p14="http://schemas.microsoft.com/office/powerpoint/2010/main" val="33558532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t>5</a:t>
            </a:fld>
            <a:endParaRPr kumimoji="1" lang="ja-JP" altLang="en-US"/>
          </a:p>
        </p:txBody>
      </p:sp>
    </p:spTree>
    <p:extLst>
      <p:ext uri="{BB962C8B-B14F-4D97-AF65-F5344CB8AC3E}">
        <p14:creationId xmlns:p14="http://schemas.microsoft.com/office/powerpoint/2010/main" val="37067534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2018/5/24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2018/5/24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2018/5/24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2018/5/24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2018/5/24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2018/5/24</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t>2018/5/24</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t>2018/5/24</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t>2018/5/24</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2018/5/24</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2018/5/24</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t>2018/5/24</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r>
              <a:rPr lang="en-US" altLang="ja-JP" sz="4000" dirty="0"/>
              <a:t>WF on </a:t>
            </a:r>
            <a:r>
              <a:rPr lang="en-US" altLang="ja-JP" sz="4000" dirty="0" smtClean="0"/>
              <a:t>UE measurement mode with MG for SA mode</a:t>
            </a:r>
            <a:endParaRPr kumimoji="1" lang="ja-JP" altLang="en-US" sz="4000" dirty="0"/>
          </a:p>
        </p:txBody>
      </p:sp>
      <p:sp>
        <p:nvSpPr>
          <p:cNvPr id="3" name="サブタイトル 2"/>
          <p:cNvSpPr>
            <a:spLocks noGrp="1"/>
          </p:cNvSpPr>
          <p:nvPr>
            <p:ph type="subTitle" idx="1"/>
          </p:nvPr>
        </p:nvSpPr>
        <p:spPr/>
        <p:txBody>
          <a:bodyPr/>
          <a:lstStyle/>
          <a:p>
            <a:r>
              <a:rPr lang="en-US" altLang="ja-JP" dirty="0" smtClean="0">
                <a:solidFill>
                  <a:schemeClr val="tx1"/>
                </a:solidFill>
              </a:rPr>
              <a:t>Intel</a:t>
            </a:r>
            <a:endParaRPr lang="en-US" altLang="ja-JP" dirty="0">
              <a:solidFill>
                <a:schemeClr val="tx1"/>
              </a:solidFill>
            </a:endParaRPr>
          </a:p>
        </p:txBody>
      </p:sp>
      <p:sp>
        <p:nvSpPr>
          <p:cNvPr id="4" name="テキスト ボックス 3"/>
          <p:cNvSpPr txBox="1"/>
          <p:nvPr/>
        </p:nvSpPr>
        <p:spPr>
          <a:xfrm>
            <a:off x="107504" y="188639"/>
            <a:ext cx="4591706" cy="646331"/>
          </a:xfrm>
          <a:prstGeom prst="rect">
            <a:avLst/>
          </a:prstGeom>
          <a:noFill/>
        </p:spPr>
        <p:txBody>
          <a:bodyPr wrap="none" rtlCol="0">
            <a:spAutoFit/>
          </a:bodyPr>
          <a:lstStyle/>
          <a:p>
            <a:r>
              <a:rPr lang="en-US" altLang="ja-JP" b="1" dirty="0"/>
              <a:t>3GPP TSG-RAN WG4 </a:t>
            </a:r>
            <a:r>
              <a:rPr lang="en-US" altLang="ja-JP" b="1" dirty="0" smtClean="0"/>
              <a:t>RAN#86bis</a:t>
            </a:r>
            <a:r>
              <a:rPr lang="en-US" altLang="ja-JP" b="1" dirty="0"/>
              <a:t>	</a:t>
            </a:r>
            <a:endParaRPr lang="ja-JP" altLang="ja-JP" dirty="0"/>
          </a:p>
          <a:p>
            <a:r>
              <a:rPr lang="en-GB" altLang="ja-JP" b="1" dirty="0" smtClean="0"/>
              <a:t>Melbourne, Australia, Apr 16</a:t>
            </a:r>
            <a:r>
              <a:rPr lang="en-GB" altLang="ja-JP" b="1" baseline="30000" dirty="0" smtClean="0"/>
              <a:t>th</a:t>
            </a:r>
            <a:r>
              <a:rPr lang="en-GB" altLang="ja-JP" b="1" dirty="0" smtClean="0"/>
              <a:t>- Apr 20</a:t>
            </a:r>
            <a:r>
              <a:rPr lang="en-GB" altLang="ja-JP" b="1" baseline="30000" dirty="0" smtClean="0"/>
              <a:t>th</a:t>
            </a:r>
            <a:r>
              <a:rPr lang="en-GB" altLang="ja-JP" b="1" dirty="0" smtClean="0"/>
              <a:t>, 2018</a:t>
            </a:r>
            <a:endParaRPr lang="ja-JP" altLang="ja-JP" b="1" i="1" dirty="0"/>
          </a:p>
        </p:txBody>
      </p:sp>
      <p:sp>
        <p:nvSpPr>
          <p:cNvPr id="5" name="正方形/長方形 4"/>
          <p:cNvSpPr/>
          <p:nvPr/>
        </p:nvSpPr>
        <p:spPr>
          <a:xfrm>
            <a:off x="5897116" y="116632"/>
            <a:ext cx="3067372" cy="646331"/>
          </a:xfrm>
          <a:prstGeom prst="rect">
            <a:avLst/>
          </a:prstGeom>
        </p:spPr>
        <p:txBody>
          <a:bodyPr wrap="square">
            <a:spAutoFit/>
          </a:bodyPr>
          <a:lstStyle/>
          <a:p>
            <a:pPr algn="r"/>
            <a:r>
              <a:rPr lang="en-US" altLang="ja-JP" b="1" smtClean="0"/>
              <a:t>R4-1807997</a:t>
            </a:r>
            <a:endParaRPr lang="en-US" altLang="ja-JP" b="1" dirty="0" smtClean="0"/>
          </a:p>
          <a:p>
            <a:pPr algn="r"/>
            <a:r>
              <a:rPr lang="en-US" altLang="ja-JP" b="1" dirty="0" smtClean="0"/>
              <a:t>Document </a:t>
            </a:r>
            <a:r>
              <a:rPr lang="en-US" altLang="ja-JP" b="1" dirty="0"/>
              <a:t>for:</a:t>
            </a:r>
            <a:r>
              <a:rPr lang="en-US" altLang="ja-JP" dirty="0"/>
              <a:t>	Approval</a:t>
            </a:r>
            <a:endParaRPr lang="ja-JP" altLang="en-US" dirty="0"/>
          </a:p>
        </p:txBody>
      </p:sp>
    </p:spTree>
    <p:extLst>
      <p:ext uri="{BB962C8B-B14F-4D97-AF65-F5344CB8AC3E}">
        <p14:creationId xmlns:p14="http://schemas.microsoft.com/office/powerpoint/2010/main" val="28854102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2952" y="22936"/>
            <a:ext cx="8229600" cy="1143000"/>
          </a:xfrm>
        </p:spPr>
        <p:txBody>
          <a:bodyPr>
            <a:normAutofit/>
          </a:bodyPr>
          <a:lstStyle/>
          <a:p>
            <a:r>
              <a:rPr lang="en-US" dirty="0" smtClean="0"/>
              <a:t>Background</a:t>
            </a:r>
            <a:endParaRPr lang="en-US" dirty="0"/>
          </a:p>
        </p:txBody>
      </p:sp>
      <p:sp>
        <p:nvSpPr>
          <p:cNvPr id="4" name="Rectangle 1"/>
          <p:cNvSpPr>
            <a:spLocks noChangeArrowheads="1"/>
          </p:cNvSpPr>
          <p:nvPr/>
        </p:nvSpPr>
        <p:spPr bwMode="auto">
          <a:xfrm>
            <a:off x="329280" y="1052736"/>
            <a:ext cx="8363272" cy="49859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457200" algn="l"/>
              </a:tabLst>
              <a:defRPr>
                <a:solidFill>
                  <a:schemeClr val="tx1"/>
                </a:solidFill>
                <a:latin typeface="Arial" panose="020B0604020202020204" pitchFamily="34" charset="0"/>
              </a:defRPr>
            </a:lvl1pPr>
            <a:lvl2pPr eaLnBrk="0" fontAlgn="base" hangingPunct="0">
              <a:spcBef>
                <a:spcPct val="0"/>
              </a:spcBef>
              <a:spcAft>
                <a:spcPct val="0"/>
              </a:spcAft>
              <a:tabLst>
                <a:tab pos="457200" algn="l"/>
              </a:tabLst>
              <a:defRPr>
                <a:solidFill>
                  <a:schemeClr val="tx1"/>
                </a:solidFill>
                <a:latin typeface="Arial" panose="020B0604020202020204" pitchFamily="34" charset="0"/>
              </a:defRPr>
            </a:lvl2pPr>
            <a:lvl3pPr eaLnBrk="0" fontAlgn="base" hangingPunct="0">
              <a:spcBef>
                <a:spcPct val="0"/>
              </a:spcBef>
              <a:spcAft>
                <a:spcPct val="0"/>
              </a:spcAft>
              <a:tabLst>
                <a:tab pos="457200" algn="l"/>
              </a:tabLst>
              <a:defRPr>
                <a:solidFill>
                  <a:schemeClr val="tx1"/>
                </a:solidFill>
                <a:latin typeface="Arial" panose="020B0604020202020204" pitchFamily="34" charset="0"/>
              </a:defRPr>
            </a:lvl3pPr>
            <a:lvl4pPr eaLnBrk="0" fontAlgn="base" hangingPunct="0">
              <a:spcBef>
                <a:spcPct val="0"/>
              </a:spcBef>
              <a:spcAft>
                <a:spcPct val="0"/>
              </a:spcAft>
              <a:tabLst>
                <a:tab pos="457200" algn="l"/>
              </a:tabLst>
              <a:defRPr>
                <a:solidFill>
                  <a:schemeClr val="tx1"/>
                </a:solidFill>
                <a:latin typeface="Arial" panose="020B0604020202020204" pitchFamily="34" charset="0"/>
              </a:defRPr>
            </a:lvl4pPr>
            <a:lvl5pPr eaLnBrk="0" fontAlgn="base" hangingPunct="0">
              <a:spcBef>
                <a:spcPct val="0"/>
              </a:spcBef>
              <a:spcAft>
                <a:spcPct val="0"/>
              </a:spcAft>
              <a:tabLst>
                <a:tab pos="457200" algn="l"/>
              </a:tabLst>
              <a:defRPr>
                <a:solidFill>
                  <a:schemeClr val="tx1"/>
                </a:solidFill>
                <a:latin typeface="Arial" panose="020B0604020202020204" pitchFamily="34" charset="0"/>
              </a:defRPr>
            </a:lvl5pPr>
            <a:lvl6pPr eaLnBrk="0" fontAlgn="base" hangingPunct="0">
              <a:spcBef>
                <a:spcPct val="0"/>
              </a:spcBef>
              <a:spcAft>
                <a:spcPct val="0"/>
              </a:spcAft>
              <a:tabLst>
                <a:tab pos="457200" algn="l"/>
              </a:tabLst>
              <a:defRPr>
                <a:solidFill>
                  <a:schemeClr val="tx1"/>
                </a:solidFill>
                <a:latin typeface="Arial" panose="020B0604020202020204" pitchFamily="34" charset="0"/>
              </a:defRPr>
            </a:lvl6pPr>
            <a:lvl7pPr eaLnBrk="0" fontAlgn="base" hangingPunct="0">
              <a:spcBef>
                <a:spcPct val="0"/>
              </a:spcBef>
              <a:spcAft>
                <a:spcPct val="0"/>
              </a:spcAft>
              <a:tabLst>
                <a:tab pos="457200" algn="l"/>
              </a:tabLst>
              <a:defRPr>
                <a:solidFill>
                  <a:schemeClr val="tx1"/>
                </a:solidFill>
                <a:latin typeface="Arial" panose="020B0604020202020204" pitchFamily="34" charset="0"/>
              </a:defRPr>
            </a:lvl7pPr>
            <a:lvl8pPr eaLnBrk="0" fontAlgn="base" hangingPunct="0">
              <a:spcBef>
                <a:spcPct val="0"/>
              </a:spcBef>
              <a:spcAft>
                <a:spcPct val="0"/>
              </a:spcAft>
              <a:tabLst>
                <a:tab pos="457200" algn="l"/>
              </a:tabLst>
              <a:defRPr>
                <a:solidFill>
                  <a:schemeClr val="tx1"/>
                </a:solidFill>
                <a:latin typeface="Arial" panose="020B0604020202020204" pitchFamily="34" charset="0"/>
              </a:defRPr>
            </a:lvl8pPr>
            <a:lvl9pPr eaLnBrk="0" fontAlgn="base" hangingPunct="0">
              <a:spcBef>
                <a:spcPct val="0"/>
              </a:spcBef>
              <a:spcAft>
                <a:spcPct val="0"/>
              </a:spcAft>
              <a:tabLst>
                <a:tab pos="457200" algn="l"/>
              </a:tabLst>
              <a:defRPr>
                <a:solidFill>
                  <a:schemeClr val="tx1"/>
                </a:solidFill>
                <a:latin typeface="Arial" panose="020B0604020202020204" pitchFamily="34" charset="0"/>
              </a:defRPr>
            </a:lvl9pPr>
          </a:lstStyle>
          <a:p>
            <a:pPr lvl="0"/>
            <a:r>
              <a:rPr kumimoji="0" lang="en-GB" altLang="zh-CN" dirty="0">
                <a:latin typeface="Times New Roman" panose="02020603050405020304" pitchFamily="18" charset="0"/>
                <a:ea typeface="SimSun" panose="02010600030101010101" pitchFamily="2" charset="-122"/>
                <a:cs typeface="Times New Roman" panose="02020603050405020304" pitchFamily="18" charset="0"/>
              </a:rPr>
              <a:t>In </a:t>
            </a:r>
            <a:r>
              <a:rPr kumimoji="0" lang="en-GB" altLang="zh-CN" dirty="0" smtClean="0">
                <a:latin typeface="Times New Roman" panose="02020603050405020304" pitchFamily="18" charset="0"/>
                <a:ea typeface="SimSun" panose="02010600030101010101" pitchFamily="2" charset="-122"/>
                <a:cs typeface="Times New Roman" panose="02020603050405020304" pitchFamily="18" charset="0"/>
              </a:rPr>
              <a:t>last RAN4 </a:t>
            </a:r>
            <a:r>
              <a:rPr kumimoji="0" lang="en-GB" altLang="zh-CN" dirty="0">
                <a:latin typeface="Times New Roman" panose="02020603050405020304" pitchFamily="18" charset="0"/>
                <a:ea typeface="SimSun" panose="02010600030101010101" pitchFamily="2" charset="-122"/>
                <a:cs typeface="Times New Roman" panose="02020603050405020304" pitchFamily="18" charset="0"/>
              </a:rPr>
              <a:t>meeting, LS (</a:t>
            </a:r>
            <a:r>
              <a:rPr kumimoji="0" lang="en-US" altLang="zh-CN" dirty="0">
                <a:latin typeface="Times New Roman" panose="02020603050405020304" pitchFamily="18" charset="0"/>
                <a:ea typeface="SimSun" panose="02010600030101010101" pitchFamily="2" charset="-122"/>
                <a:cs typeface="Times New Roman" panose="02020603050405020304" pitchFamily="18" charset="0"/>
              </a:rPr>
              <a:t>R4-1804202</a:t>
            </a:r>
            <a:r>
              <a:rPr kumimoji="0" lang="en-GB" altLang="zh-CN" dirty="0">
                <a:latin typeface="Times New Roman" panose="02020603050405020304" pitchFamily="18" charset="0"/>
                <a:ea typeface="SimSun" panose="02010600030101010101" pitchFamily="2" charset="-122"/>
                <a:cs typeface="Times New Roman" panose="02020603050405020304" pitchFamily="18" charset="0"/>
              </a:rPr>
              <a:t>) was approved, in which we agreed the assumptions for UE measurement mode discussion for SA mode</a:t>
            </a: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endParaRPr kumimoji="0" lang="en-GB" altLang="zh-CN" dirty="0">
              <a:latin typeface="Times New Roman" panose="02020603050405020304" pitchFamily="18" charset="0"/>
              <a:ea typeface="SimSun" panose="02010600030101010101" pitchFamily="2" charset="-122"/>
              <a:cs typeface="Times New Roman" panose="02020603050405020304" pitchFamily="18" charset="0"/>
            </a:endParaRPr>
          </a:p>
          <a:p>
            <a:r>
              <a:rPr kumimoji="0" lang="en-US" dirty="0" smtClean="0">
                <a:latin typeface="Times New Roman" panose="02020603050405020304" pitchFamily="18" charset="0"/>
                <a:ea typeface="SimSun" panose="02010600030101010101" pitchFamily="2" charset="-122"/>
                <a:cs typeface="Times New Roman" panose="02020603050405020304" pitchFamily="18" charset="0"/>
              </a:rPr>
              <a:t>In NR standalone mode, </a:t>
            </a:r>
          </a:p>
          <a:p>
            <a:r>
              <a:rPr kumimoji="0" lang="en-US" dirty="0" smtClean="0">
                <a:latin typeface="Times New Roman" panose="02020603050405020304" pitchFamily="18" charset="0"/>
                <a:ea typeface="SimSun" panose="02010600030101010101" pitchFamily="2" charset="-122"/>
                <a:cs typeface="Times New Roman" panose="02020603050405020304" pitchFamily="18" charset="0"/>
              </a:rPr>
              <a:t>(1)	NR serving cell can configure both an FR1 gap pattern and an FR2 gap pattern to be active at the same time. </a:t>
            </a:r>
          </a:p>
          <a:p>
            <a:pPr marL="342900" indent="-342900">
              <a:buAutoNum type="arabicParenBoth" startAt="2"/>
            </a:pPr>
            <a:r>
              <a:rPr kumimoji="0" lang="en-US" dirty="0" smtClean="0">
                <a:latin typeface="Times New Roman" panose="02020603050405020304" pitchFamily="18" charset="0"/>
                <a:ea typeface="SimSun" panose="02010600030101010101" pitchFamily="2" charset="-122"/>
                <a:cs typeface="Times New Roman" panose="02020603050405020304" pitchFamily="18" charset="0"/>
              </a:rPr>
              <a:t>If NR serving cell configures measurement gap for a UE, NR serving cell can also indicate if configured measurement gap applies to FR1/FR2 serving cell(s) (i.e. per UE gap) or applies to FR1 serving cell(s) (i.e. per FR gap to FR1) or applies to FR2 serving cell(s) (i.e. per FR gap to FR2).</a:t>
            </a:r>
          </a:p>
          <a:p>
            <a:pPr marL="342900" indent="-342900">
              <a:buAutoNum type="arabicParenBoth" startAt="2"/>
            </a:pPr>
            <a:endParaRPr kumimoji="0" lang="en-US" dirty="0">
              <a:latin typeface="Times New Roman" panose="02020603050405020304" pitchFamily="18" charset="0"/>
              <a:ea typeface="SimSun" panose="02010600030101010101" pitchFamily="2" charset="-122"/>
              <a:cs typeface="Times New Roman" panose="02020603050405020304" pitchFamily="18" charset="0"/>
            </a:endParaRPr>
          </a:p>
          <a:p>
            <a:pPr>
              <a:spcAft>
                <a:spcPts val="900"/>
              </a:spcAft>
            </a:pPr>
            <a:r>
              <a:rPr kumimoji="0" lang="en-GB" dirty="0">
                <a:latin typeface="Times New Roman" panose="02020603050405020304" pitchFamily="18" charset="0"/>
                <a:ea typeface="SimSun" panose="02010600030101010101" pitchFamily="2" charset="-122"/>
                <a:cs typeface="Times New Roman" panose="02020603050405020304" pitchFamily="18" charset="0"/>
              </a:rPr>
              <a:t>In current stage, the cases to analysed in RAN4 concentrate on the following scenarios:</a:t>
            </a:r>
            <a:endParaRPr kumimoji="0" lang="en-US" dirty="0">
              <a:latin typeface="Times New Roman" panose="02020603050405020304" pitchFamily="18" charset="0"/>
              <a:ea typeface="SimSun" panose="02010600030101010101" pitchFamily="2" charset="-122"/>
              <a:cs typeface="Times New Roman" panose="02020603050405020304" pitchFamily="18" charset="0"/>
            </a:endParaRPr>
          </a:p>
          <a:p>
            <a:pPr marL="342900" indent="-342900">
              <a:spcAft>
                <a:spcPts val="900"/>
              </a:spcAft>
              <a:buFont typeface="Wingdings" panose="05000000000000000000" pitchFamily="2" charset="2"/>
              <a:buChar char="§"/>
            </a:pPr>
            <a:r>
              <a:rPr kumimoji="0" lang="en-GB" dirty="0">
                <a:latin typeface="Times New Roman" panose="02020603050405020304" pitchFamily="18" charset="0"/>
                <a:ea typeface="SimSun" panose="02010600030101010101" pitchFamily="2" charset="-122"/>
                <a:cs typeface="Times New Roman" panose="02020603050405020304" pitchFamily="18" charset="0"/>
              </a:rPr>
              <a:t>Scenario 1: Serving cell is FR1 cell only, or Serving cells are NR CA in FR1 </a:t>
            </a:r>
            <a:endParaRPr kumimoji="0" lang="en-US" dirty="0">
              <a:latin typeface="Times New Roman" panose="02020603050405020304" pitchFamily="18" charset="0"/>
              <a:ea typeface="SimSun" panose="02010600030101010101" pitchFamily="2" charset="-122"/>
              <a:cs typeface="Times New Roman" panose="02020603050405020304" pitchFamily="18" charset="0"/>
            </a:endParaRPr>
          </a:p>
          <a:p>
            <a:pPr marL="342900" indent="-342900">
              <a:spcAft>
                <a:spcPts val="900"/>
              </a:spcAft>
              <a:buFont typeface="Wingdings" panose="05000000000000000000" pitchFamily="2" charset="2"/>
              <a:buChar char="§"/>
            </a:pPr>
            <a:r>
              <a:rPr kumimoji="0" lang="en-GB" dirty="0">
                <a:latin typeface="Times New Roman" panose="02020603050405020304" pitchFamily="18" charset="0"/>
                <a:ea typeface="SimSun" panose="02010600030101010101" pitchFamily="2" charset="-122"/>
                <a:cs typeface="Times New Roman" panose="02020603050405020304" pitchFamily="18" charset="0"/>
              </a:rPr>
              <a:t>Scenario 2: Serving cell is FR2 cell only, or Serving cells are NR CA in FR2 </a:t>
            </a:r>
            <a:endParaRPr kumimoji="0" lang="en-US" dirty="0">
              <a:latin typeface="Times New Roman" panose="02020603050405020304" pitchFamily="18" charset="0"/>
              <a:ea typeface="SimSun" panose="02010600030101010101" pitchFamily="2" charset="-122"/>
              <a:cs typeface="Times New Roman" panose="02020603050405020304" pitchFamily="18" charset="0"/>
            </a:endParaRPr>
          </a:p>
          <a:p>
            <a:pPr marL="342900" indent="-342900">
              <a:spcAft>
                <a:spcPts val="900"/>
              </a:spcAft>
              <a:buFont typeface="Wingdings" panose="05000000000000000000" pitchFamily="2" charset="2"/>
              <a:buChar char="§"/>
            </a:pPr>
            <a:r>
              <a:rPr kumimoji="0" lang="en-GB" dirty="0">
                <a:latin typeface="Times New Roman" panose="02020603050405020304" pitchFamily="18" charset="0"/>
                <a:ea typeface="SimSun" panose="02010600030101010101" pitchFamily="2" charset="-122"/>
                <a:cs typeface="Times New Roman" panose="02020603050405020304" pitchFamily="18" charset="0"/>
              </a:rPr>
              <a:t>Scenario 3: Serving cells are FR1+ FR2 </a:t>
            </a:r>
            <a:r>
              <a:rPr kumimoji="0" lang="en-GB" dirty="0" smtClean="0">
                <a:latin typeface="Times New Roman" panose="02020603050405020304" pitchFamily="18" charset="0"/>
                <a:ea typeface="SimSun" panose="02010600030101010101" pitchFamily="2" charset="-122"/>
                <a:cs typeface="Times New Roman" panose="02020603050405020304" pitchFamily="18" charset="0"/>
              </a:rPr>
              <a:t>CA</a:t>
            </a:r>
            <a:endParaRPr kumimoji="0" lang="en-US" dirty="0" smtClean="0">
              <a:latin typeface="Times New Roman" panose="02020603050405020304" pitchFamily="18" charset="0"/>
              <a:ea typeface="SimSun" panose="02010600030101010101" pitchFamily="2" charset="-122"/>
              <a:cs typeface="Times New Roman" panose="02020603050405020304" pitchFamily="18" charset="0"/>
            </a:endParaRPr>
          </a:p>
          <a:p>
            <a:r>
              <a:rPr kumimoji="0" lang="en-US" dirty="0">
                <a:latin typeface="Times New Roman" panose="02020603050405020304" pitchFamily="18" charset="0"/>
                <a:ea typeface="SimSun" panose="02010600030101010101" pitchFamily="2" charset="-122"/>
                <a:cs typeface="Times New Roman" panose="02020603050405020304" pitchFamily="18" charset="0"/>
              </a:rPr>
              <a:t> </a:t>
            </a:r>
          </a:p>
        </p:txBody>
      </p:sp>
    </p:spTree>
    <p:extLst>
      <p:ext uri="{BB962C8B-B14F-4D97-AF65-F5344CB8AC3E}">
        <p14:creationId xmlns:p14="http://schemas.microsoft.com/office/powerpoint/2010/main" val="20517392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16632"/>
            <a:ext cx="8229600" cy="1143000"/>
          </a:xfrm>
        </p:spPr>
        <p:txBody>
          <a:bodyPr>
            <a:noAutofit/>
          </a:bodyPr>
          <a:lstStyle/>
          <a:p>
            <a:r>
              <a:rPr lang="en-US" altLang="ja-JP" sz="2800" dirty="0"/>
              <a:t>WF on UE measurement mode with MG for SA mode</a:t>
            </a:r>
            <a:endParaRPr lang="en-US" sz="2800" dirty="0"/>
          </a:p>
        </p:txBody>
      </p:sp>
      <p:sp>
        <p:nvSpPr>
          <p:cNvPr id="5" name="Rectangle 4"/>
          <p:cNvSpPr/>
          <p:nvPr/>
        </p:nvSpPr>
        <p:spPr>
          <a:xfrm>
            <a:off x="251520" y="936466"/>
            <a:ext cx="8064896" cy="307777"/>
          </a:xfrm>
          <a:prstGeom prst="rect">
            <a:avLst/>
          </a:prstGeom>
        </p:spPr>
        <p:txBody>
          <a:bodyPr wrap="square">
            <a:spAutoFit/>
          </a:bodyPr>
          <a:lstStyle/>
          <a:p>
            <a:pPr marL="342900" indent="-342900">
              <a:spcAft>
                <a:spcPts val="900"/>
              </a:spcAft>
              <a:buFont typeface="Wingdings" panose="05000000000000000000" pitchFamily="2" charset="2"/>
              <a:buChar char="§"/>
            </a:pPr>
            <a:r>
              <a:rPr kumimoji="0" lang="en-GB" sz="1400" dirty="0">
                <a:latin typeface="Times New Roman" panose="02020603050405020304" pitchFamily="18" charset="0"/>
                <a:ea typeface="SimSun" panose="02010600030101010101" pitchFamily="2" charset="-122"/>
                <a:cs typeface="Times New Roman" panose="02020603050405020304" pitchFamily="18" charset="0"/>
              </a:rPr>
              <a:t>Scenario 1: Serving cell is FR1 cell only, or Serving cells are NR CA in </a:t>
            </a:r>
            <a:r>
              <a:rPr kumimoji="0" lang="en-GB" sz="1400" dirty="0" smtClean="0">
                <a:latin typeface="Times New Roman" panose="02020603050405020304" pitchFamily="18" charset="0"/>
                <a:ea typeface="SimSun" panose="02010600030101010101" pitchFamily="2" charset="-122"/>
                <a:cs typeface="Times New Roman" panose="02020603050405020304" pitchFamily="18" charset="0"/>
              </a:rPr>
              <a:t>FR1 (</a:t>
            </a:r>
            <a:r>
              <a:rPr lang="en-GB" sz="1400" dirty="0"/>
              <a:t>UE support per-FR gap</a:t>
            </a:r>
            <a:r>
              <a:rPr kumimoji="0" lang="en-GB" sz="1400" dirty="0" smtClean="0">
                <a:latin typeface="Times New Roman" panose="02020603050405020304" pitchFamily="18" charset="0"/>
                <a:ea typeface="SimSun" panose="02010600030101010101" pitchFamily="2" charset="-122"/>
                <a:cs typeface="Times New Roman" panose="02020603050405020304" pitchFamily="18" charset="0"/>
              </a:rPr>
              <a:t>) </a:t>
            </a:r>
            <a:endParaRPr kumimoji="0" lang="en-US" sz="1400" dirty="0">
              <a:latin typeface="Times New Roman" panose="02020603050405020304" pitchFamily="18" charset="0"/>
              <a:ea typeface="SimSun" panose="02010600030101010101" pitchFamily="2" charset="-122"/>
              <a:cs typeface="Times New Roman" panose="02020603050405020304" pitchFamily="18" charset="0"/>
            </a:endParaRPr>
          </a:p>
        </p:txBody>
      </p:sp>
      <p:graphicFrame>
        <p:nvGraphicFramePr>
          <p:cNvPr id="4" name="Table 3"/>
          <p:cNvGraphicFramePr>
            <a:graphicFrameLocks noGrp="1"/>
          </p:cNvGraphicFramePr>
          <p:nvPr>
            <p:extLst>
              <p:ext uri="{D42A27DB-BD31-4B8C-83A1-F6EECF244321}">
                <p14:modId xmlns:p14="http://schemas.microsoft.com/office/powerpoint/2010/main" val="2970839183"/>
              </p:ext>
            </p:extLst>
          </p:nvPr>
        </p:nvGraphicFramePr>
        <p:xfrm>
          <a:off x="343335" y="1305798"/>
          <a:ext cx="8478017" cy="6129627"/>
        </p:xfrm>
        <a:graphic>
          <a:graphicData uri="http://schemas.openxmlformats.org/drawingml/2006/table">
            <a:tbl>
              <a:tblPr firstRow="1" firstCol="1" bandRow="1">
                <a:tableStyleId>{5C22544A-7EE6-4342-B048-85BDC9FD1C3A}</a:tableStyleId>
              </a:tblPr>
              <a:tblGrid>
                <a:gridCol w="1516111"/>
                <a:gridCol w="2261814"/>
                <a:gridCol w="2261814"/>
                <a:gridCol w="2438278"/>
              </a:tblGrid>
              <a:tr h="335637">
                <a:tc>
                  <a:txBody>
                    <a:bodyPr/>
                    <a:lstStyle/>
                    <a:p>
                      <a:pPr marL="0" marR="0" fontAlgn="auto" hangingPunct="1">
                        <a:spcBef>
                          <a:spcPts val="0"/>
                        </a:spcBef>
                        <a:spcAft>
                          <a:spcPts val="0"/>
                        </a:spcAft>
                      </a:pPr>
                      <a:r>
                        <a:rPr lang="en-GB" sz="900" dirty="0">
                          <a:effectLst/>
                        </a:rPr>
                        <a:t> </a:t>
                      </a:r>
                      <a:endParaRPr lang="en-US" sz="900" dirty="0">
                        <a:effectLst/>
                        <a:latin typeface="Times New Roman" panose="02020603050405020304" pitchFamily="18" charset="0"/>
                        <a:ea typeface="SimSun" panose="02010600030101010101" pitchFamily="2" charset="-122"/>
                      </a:endParaRPr>
                    </a:p>
                  </a:txBody>
                  <a:tcPr marL="35093" marR="35093" marT="35093" marB="35093"/>
                </a:tc>
                <a:tc>
                  <a:txBody>
                    <a:bodyPr/>
                    <a:lstStyle/>
                    <a:p>
                      <a:pPr marL="0" marR="0" fontAlgn="auto" hangingPunct="1">
                        <a:spcBef>
                          <a:spcPts val="0"/>
                        </a:spcBef>
                        <a:spcAft>
                          <a:spcPts val="0"/>
                        </a:spcAft>
                      </a:pPr>
                      <a:r>
                        <a:rPr lang="en-GB" sz="900">
                          <a:effectLst/>
                        </a:rPr>
                        <a:t>Measurement object involves LTE, FR1 only</a:t>
                      </a:r>
                      <a:endParaRPr lang="en-US" sz="900">
                        <a:effectLst/>
                        <a:latin typeface="Times New Roman" panose="02020603050405020304" pitchFamily="18" charset="0"/>
                        <a:ea typeface="SimSun" panose="02010600030101010101" pitchFamily="2" charset="-122"/>
                      </a:endParaRPr>
                    </a:p>
                  </a:txBody>
                  <a:tcPr marL="35093" marR="35093" marT="35093" marB="35093"/>
                </a:tc>
                <a:tc>
                  <a:txBody>
                    <a:bodyPr/>
                    <a:lstStyle/>
                    <a:p>
                      <a:pPr marL="0" marR="0" fontAlgn="auto" hangingPunct="1">
                        <a:spcBef>
                          <a:spcPts val="0"/>
                        </a:spcBef>
                        <a:spcAft>
                          <a:spcPts val="0"/>
                        </a:spcAft>
                      </a:pPr>
                      <a:r>
                        <a:rPr lang="en-GB" sz="900">
                          <a:effectLst/>
                        </a:rPr>
                        <a:t>Measurement object involves LTE, FR1 and FR2</a:t>
                      </a:r>
                      <a:endParaRPr lang="en-US" sz="900">
                        <a:effectLst/>
                        <a:latin typeface="Times New Roman" panose="02020603050405020304" pitchFamily="18" charset="0"/>
                        <a:ea typeface="SimSun" panose="02010600030101010101" pitchFamily="2" charset="-122"/>
                      </a:endParaRPr>
                    </a:p>
                  </a:txBody>
                  <a:tcPr marL="35093" marR="35093" marT="35093" marB="35093"/>
                </a:tc>
                <a:tc>
                  <a:txBody>
                    <a:bodyPr/>
                    <a:lstStyle/>
                    <a:p>
                      <a:pPr marL="0" marR="0" fontAlgn="auto" hangingPunct="1">
                        <a:spcBef>
                          <a:spcPts val="0"/>
                        </a:spcBef>
                        <a:spcAft>
                          <a:spcPts val="0"/>
                        </a:spcAft>
                      </a:pPr>
                      <a:r>
                        <a:rPr lang="en-GB" sz="900" dirty="0">
                          <a:effectLst/>
                        </a:rPr>
                        <a:t>Measurement object involves FR2 only</a:t>
                      </a:r>
                      <a:endParaRPr lang="en-US" sz="900" dirty="0">
                        <a:effectLst/>
                        <a:latin typeface="Times New Roman" panose="02020603050405020304" pitchFamily="18" charset="0"/>
                        <a:ea typeface="SimSun" panose="02010600030101010101" pitchFamily="2" charset="-122"/>
                      </a:endParaRPr>
                    </a:p>
                  </a:txBody>
                  <a:tcPr marL="35093" marR="35093" marT="35093" marB="35093"/>
                </a:tc>
              </a:tr>
              <a:tr h="1036400">
                <a:tc>
                  <a:txBody>
                    <a:bodyPr/>
                    <a:lstStyle/>
                    <a:p>
                      <a:pPr marL="0" marR="0" fontAlgn="auto" hangingPunct="1">
                        <a:spcBef>
                          <a:spcPts val="0"/>
                        </a:spcBef>
                        <a:spcAft>
                          <a:spcPts val="0"/>
                        </a:spcAft>
                      </a:pPr>
                      <a:r>
                        <a:rPr lang="en-GB" sz="900">
                          <a:effectLst/>
                        </a:rPr>
                        <a:t>Serving cell configure per-UE gap</a:t>
                      </a:r>
                      <a:endParaRPr lang="en-US" sz="900">
                        <a:effectLst/>
                        <a:latin typeface="Times New Roman" panose="02020603050405020304" pitchFamily="18" charset="0"/>
                        <a:ea typeface="SimSun" panose="02010600030101010101" pitchFamily="2" charset="-122"/>
                      </a:endParaRPr>
                    </a:p>
                  </a:txBody>
                  <a:tcPr marL="35093" marR="35093" marT="35093" marB="35093"/>
                </a:tc>
                <a:tc>
                  <a:txBody>
                    <a:bodyPr/>
                    <a:lstStyle/>
                    <a:p>
                      <a:pPr marL="0" marR="0" fontAlgn="auto" hangingPunct="1">
                        <a:spcBef>
                          <a:spcPts val="0"/>
                        </a:spcBef>
                        <a:spcAft>
                          <a:spcPts val="0"/>
                        </a:spcAft>
                      </a:pPr>
                      <a:r>
                        <a:rPr lang="en-US" sz="900" dirty="0">
                          <a:effectLst/>
                        </a:rPr>
                        <a:t>From scheduling opportunity and gap applicability perspective, </a:t>
                      </a:r>
                    </a:p>
                    <a:p>
                      <a:pPr marL="0" marR="0" fontAlgn="auto" hangingPunct="1">
                        <a:spcBef>
                          <a:spcPts val="0"/>
                        </a:spcBef>
                        <a:spcAft>
                          <a:spcPts val="0"/>
                        </a:spcAft>
                      </a:pPr>
                      <a:r>
                        <a:rPr lang="en-US" sz="900" dirty="0">
                          <a:effectLst/>
                        </a:rPr>
                        <a:t>- it’s per-UE gap </a:t>
                      </a:r>
                    </a:p>
                    <a:p>
                      <a:pPr marL="0" marR="0" fontAlgn="auto" hangingPunct="1">
                        <a:spcBef>
                          <a:spcPts val="0"/>
                        </a:spcBef>
                        <a:spcAft>
                          <a:spcPts val="0"/>
                        </a:spcAft>
                      </a:pPr>
                      <a:r>
                        <a:rPr lang="en-US" sz="900" dirty="0">
                          <a:effectLst/>
                        </a:rPr>
                        <a:t> </a:t>
                      </a:r>
                    </a:p>
                    <a:p>
                      <a:pPr marL="0" marR="0" fontAlgn="auto" hangingPunct="1">
                        <a:spcBef>
                          <a:spcPts val="0"/>
                        </a:spcBef>
                        <a:spcAft>
                          <a:spcPts val="0"/>
                        </a:spcAft>
                      </a:pPr>
                      <a:r>
                        <a:rPr lang="en-US" sz="900" dirty="0">
                          <a:effectLst/>
                        </a:rPr>
                        <a:t>From measurement requirement perspective,</a:t>
                      </a:r>
                    </a:p>
                    <a:p>
                      <a:pPr marL="0" marR="0" fontAlgn="auto" hangingPunct="1">
                        <a:spcBef>
                          <a:spcPts val="0"/>
                        </a:spcBef>
                        <a:spcAft>
                          <a:spcPts val="0"/>
                        </a:spcAft>
                      </a:pPr>
                      <a:r>
                        <a:rPr lang="en-US" sz="900" dirty="0">
                          <a:effectLst/>
                        </a:rPr>
                        <a:t>- UE applies per-UE gap for measurement</a:t>
                      </a:r>
                      <a:r>
                        <a:rPr lang="en-GB" sz="900" dirty="0">
                          <a:effectLst/>
                        </a:rPr>
                        <a:t> </a:t>
                      </a:r>
                      <a:endParaRPr lang="en-US" sz="900" dirty="0">
                        <a:effectLst/>
                        <a:latin typeface="Times New Roman" panose="02020603050405020304" pitchFamily="18" charset="0"/>
                        <a:ea typeface="SimSun" panose="02010600030101010101" pitchFamily="2" charset="-122"/>
                      </a:endParaRPr>
                    </a:p>
                  </a:txBody>
                  <a:tcPr marL="35093" marR="35093" marT="35093" marB="35093"/>
                </a:tc>
                <a:tc>
                  <a:txBody>
                    <a:bodyPr/>
                    <a:lstStyle/>
                    <a:p>
                      <a:pPr marL="0" marR="0" fontAlgn="auto" hangingPunct="1">
                        <a:spcBef>
                          <a:spcPts val="0"/>
                        </a:spcBef>
                        <a:spcAft>
                          <a:spcPts val="0"/>
                        </a:spcAft>
                      </a:pPr>
                      <a:r>
                        <a:rPr lang="en-US" sz="900">
                          <a:effectLst/>
                        </a:rPr>
                        <a:t>From scheduling opportunity and gap applicability perspective, </a:t>
                      </a:r>
                    </a:p>
                    <a:p>
                      <a:pPr marL="0" marR="0" fontAlgn="auto" hangingPunct="1">
                        <a:spcBef>
                          <a:spcPts val="0"/>
                        </a:spcBef>
                        <a:spcAft>
                          <a:spcPts val="0"/>
                        </a:spcAft>
                      </a:pPr>
                      <a:r>
                        <a:rPr lang="en-US" sz="900">
                          <a:effectLst/>
                        </a:rPr>
                        <a:t>- it’s per-UE gap </a:t>
                      </a:r>
                    </a:p>
                    <a:p>
                      <a:pPr marL="0" marR="0" fontAlgn="auto" hangingPunct="1">
                        <a:spcBef>
                          <a:spcPts val="0"/>
                        </a:spcBef>
                        <a:spcAft>
                          <a:spcPts val="0"/>
                        </a:spcAft>
                      </a:pPr>
                      <a:r>
                        <a:rPr lang="en-US" sz="900">
                          <a:effectLst/>
                        </a:rPr>
                        <a:t> </a:t>
                      </a:r>
                    </a:p>
                    <a:p>
                      <a:pPr marL="0" marR="0" fontAlgn="auto" hangingPunct="1">
                        <a:spcBef>
                          <a:spcPts val="0"/>
                        </a:spcBef>
                        <a:spcAft>
                          <a:spcPts val="0"/>
                        </a:spcAft>
                      </a:pPr>
                      <a:r>
                        <a:rPr lang="en-US" sz="900">
                          <a:effectLst/>
                        </a:rPr>
                        <a:t>From measurement requirement perspective,</a:t>
                      </a:r>
                    </a:p>
                    <a:p>
                      <a:pPr marL="0" marR="0" fontAlgn="auto" hangingPunct="1">
                        <a:spcBef>
                          <a:spcPts val="0"/>
                        </a:spcBef>
                        <a:spcAft>
                          <a:spcPts val="0"/>
                        </a:spcAft>
                      </a:pPr>
                      <a:r>
                        <a:rPr lang="en-US" sz="900">
                          <a:effectLst/>
                        </a:rPr>
                        <a:t>- UE applies per-UE gap for measurement</a:t>
                      </a:r>
                      <a:r>
                        <a:rPr lang="en-GB" sz="900">
                          <a:effectLst/>
                        </a:rPr>
                        <a:t> </a:t>
                      </a:r>
                      <a:endParaRPr lang="en-US" sz="900">
                        <a:effectLst/>
                        <a:latin typeface="Times New Roman" panose="02020603050405020304" pitchFamily="18" charset="0"/>
                        <a:ea typeface="SimSun" panose="02010600030101010101" pitchFamily="2" charset="-122"/>
                      </a:endParaRPr>
                    </a:p>
                  </a:txBody>
                  <a:tcPr marL="35093" marR="35093" marT="35093" marB="35093"/>
                </a:tc>
                <a:tc>
                  <a:txBody>
                    <a:bodyPr/>
                    <a:lstStyle/>
                    <a:p>
                      <a:pPr marL="0" marR="0" fontAlgn="auto" hangingPunct="1">
                        <a:spcBef>
                          <a:spcPts val="0"/>
                        </a:spcBef>
                        <a:spcAft>
                          <a:spcPts val="0"/>
                        </a:spcAft>
                      </a:pPr>
                      <a:r>
                        <a:rPr lang="en-US" sz="900">
                          <a:effectLst/>
                        </a:rPr>
                        <a:t>From scheduling opportunity and gap applicability perspective, </a:t>
                      </a:r>
                    </a:p>
                    <a:p>
                      <a:pPr marL="0" marR="0" fontAlgn="auto" hangingPunct="1">
                        <a:spcBef>
                          <a:spcPts val="0"/>
                        </a:spcBef>
                        <a:spcAft>
                          <a:spcPts val="0"/>
                        </a:spcAft>
                      </a:pPr>
                      <a:r>
                        <a:rPr lang="en-US" sz="900">
                          <a:effectLst/>
                        </a:rPr>
                        <a:t>- it’s per-UE gap </a:t>
                      </a:r>
                    </a:p>
                    <a:p>
                      <a:pPr marL="0" marR="0" fontAlgn="auto" hangingPunct="1">
                        <a:spcBef>
                          <a:spcPts val="0"/>
                        </a:spcBef>
                        <a:spcAft>
                          <a:spcPts val="0"/>
                        </a:spcAft>
                      </a:pPr>
                      <a:r>
                        <a:rPr lang="en-US" sz="900">
                          <a:effectLst/>
                        </a:rPr>
                        <a:t> </a:t>
                      </a:r>
                    </a:p>
                    <a:p>
                      <a:pPr marL="0" marR="0" fontAlgn="auto" hangingPunct="1">
                        <a:spcBef>
                          <a:spcPts val="0"/>
                        </a:spcBef>
                        <a:spcAft>
                          <a:spcPts val="0"/>
                        </a:spcAft>
                      </a:pPr>
                      <a:r>
                        <a:rPr lang="en-US" sz="900">
                          <a:effectLst/>
                        </a:rPr>
                        <a:t>From measurement requirement perspective,</a:t>
                      </a:r>
                    </a:p>
                    <a:p>
                      <a:pPr marL="0" marR="0" fontAlgn="auto" hangingPunct="1">
                        <a:spcBef>
                          <a:spcPts val="0"/>
                        </a:spcBef>
                        <a:spcAft>
                          <a:spcPts val="0"/>
                        </a:spcAft>
                      </a:pPr>
                      <a:r>
                        <a:rPr lang="en-US" sz="900">
                          <a:effectLst/>
                        </a:rPr>
                        <a:t>- UE applies per-UE gap for measurement</a:t>
                      </a:r>
                      <a:r>
                        <a:rPr lang="en-GB" sz="900">
                          <a:effectLst/>
                        </a:rPr>
                        <a:t> </a:t>
                      </a:r>
                      <a:endParaRPr lang="en-US" sz="900">
                        <a:effectLst/>
                        <a:latin typeface="Times New Roman" panose="02020603050405020304" pitchFamily="18" charset="0"/>
                        <a:ea typeface="SimSun" panose="02010600030101010101" pitchFamily="2" charset="-122"/>
                      </a:endParaRPr>
                    </a:p>
                  </a:txBody>
                  <a:tcPr marL="35093" marR="35093" marT="35093" marB="35093"/>
                </a:tc>
              </a:tr>
              <a:tr h="1497849">
                <a:tc>
                  <a:txBody>
                    <a:bodyPr/>
                    <a:lstStyle/>
                    <a:p>
                      <a:pPr marL="0" marR="0" fontAlgn="auto" hangingPunct="1">
                        <a:spcBef>
                          <a:spcPts val="0"/>
                        </a:spcBef>
                        <a:spcAft>
                          <a:spcPts val="0"/>
                        </a:spcAft>
                      </a:pPr>
                      <a:r>
                        <a:rPr lang="en-GB" sz="900">
                          <a:effectLst/>
                        </a:rPr>
                        <a:t>Serving cell configure per-FR gap for LTE/FR1 only</a:t>
                      </a:r>
                      <a:endParaRPr lang="en-US" sz="900">
                        <a:effectLst/>
                        <a:latin typeface="Times New Roman" panose="02020603050405020304" pitchFamily="18" charset="0"/>
                        <a:ea typeface="SimSun" panose="02010600030101010101" pitchFamily="2" charset="-122"/>
                      </a:endParaRPr>
                    </a:p>
                  </a:txBody>
                  <a:tcPr marL="35093" marR="35093" marT="35093" marB="35093"/>
                </a:tc>
                <a:tc>
                  <a:txBody>
                    <a:bodyPr/>
                    <a:lstStyle/>
                    <a:p>
                      <a:pPr marL="0" marR="0" fontAlgn="auto" hangingPunct="1">
                        <a:spcBef>
                          <a:spcPts val="0"/>
                        </a:spcBef>
                        <a:spcAft>
                          <a:spcPts val="0"/>
                        </a:spcAft>
                      </a:pPr>
                      <a:r>
                        <a:rPr lang="en-US" sz="900" dirty="0">
                          <a:effectLst/>
                        </a:rPr>
                        <a:t>From scheduling opportunity and gap applicability perspective, </a:t>
                      </a:r>
                    </a:p>
                    <a:p>
                      <a:pPr marL="0" marR="0" fontAlgn="auto" hangingPunct="1">
                        <a:spcBef>
                          <a:spcPts val="0"/>
                        </a:spcBef>
                        <a:spcAft>
                          <a:spcPts val="0"/>
                        </a:spcAft>
                      </a:pPr>
                      <a:r>
                        <a:rPr lang="en-US" sz="900" dirty="0">
                          <a:effectLst/>
                        </a:rPr>
                        <a:t>- it’s per-FR gap to FR1 serving cell(s)</a:t>
                      </a:r>
                    </a:p>
                    <a:p>
                      <a:pPr marL="0" marR="0" fontAlgn="auto" hangingPunct="1">
                        <a:spcBef>
                          <a:spcPts val="0"/>
                        </a:spcBef>
                        <a:spcAft>
                          <a:spcPts val="0"/>
                        </a:spcAft>
                      </a:pPr>
                      <a:r>
                        <a:rPr lang="en-US" sz="900" dirty="0">
                          <a:effectLst/>
                        </a:rPr>
                        <a:t> </a:t>
                      </a:r>
                    </a:p>
                    <a:p>
                      <a:pPr marL="0" marR="0" fontAlgn="auto" hangingPunct="1">
                        <a:spcBef>
                          <a:spcPts val="0"/>
                        </a:spcBef>
                        <a:spcAft>
                          <a:spcPts val="0"/>
                        </a:spcAft>
                      </a:pPr>
                      <a:r>
                        <a:rPr lang="en-US" sz="900" dirty="0">
                          <a:effectLst/>
                        </a:rPr>
                        <a:t>From measurement requirement perspective,</a:t>
                      </a:r>
                    </a:p>
                    <a:p>
                      <a:pPr marL="0" marR="0" fontAlgn="auto" hangingPunct="1">
                        <a:spcBef>
                          <a:spcPts val="0"/>
                        </a:spcBef>
                        <a:spcAft>
                          <a:spcPts val="0"/>
                        </a:spcAft>
                      </a:pPr>
                      <a:r>
                        <a:rPr lang="en-US" sz="900" dirty="0">
                          <a:effectLst/>
                        </a:rPr>
                        <a:t>- UE applies per-FR gap for </a:t>
                      </a:r>
                      <a:r>
                        <a:rPr lang="en-GB" sz="900" dirty="0">
                          <a:effectLst/>
                        </a:rPr>
                        <a:t>LTE/FR1 measurement</a:t>
                      </a:r>
                      <a:endParaRPr lang="en-US" sz="900" dirty="0">
                        <a:effectLst/>
                        <a:latin typeface="Times New Roman" panose="02020603050405020304" pitchFamily="18" charset="0"/>
                        <a:ea typeface="SimSun" panose="02010600030101010101" pitchFamily="2" charset="-122"/>
                      </a:endParaRPr>
                    </a:p>
                  </a:txBody>
                  <a:tcPr marL="35093" marR="35093" marT="35093" marB="35093"/>
                </a:tc>
                <a:tc>
                  <a:txBody>
                    <a:bodyPr/>
                    <a:lstStyle/>
                    <a:p>
                      <a:pPr marL="0" marR="0" fontAlgn="auto" hangingPunct="1">
                        <a:spcBef>
                          <a:spcPts val="0"/>
                        </a:spcBef>
                        <a:spcAft>
                          <a:spcPts val="0"/>
                        </a:spcAft>
                      </a:pPr>
                      <a:r>
                        <a:rPr lang="en-US" sz="900" dirty="0">
                          <a:effectLst/>
                        </a:rPr>
                        <a:t>From scheduling opportunity and gap applicability perspective, </a:t>
                      </a:r>
                    </a:p>
                    <a:p>
                      <a:pPr marL="0" marR="0" fontAlgn="auto" hangingPunct="1">
                        <a:spcBef>
                          <a:spcPts val="0"/>
                        </a:spcBef>
                        <a:spcAft>
                          <a:spcPts val="0"/>
                        </a:spcAft>
                      </a:pPr>
                      <a:r>
                        <a:rPr lang="en-US" sz="900" dirty="0">
                          <a:effectLst/>
                        </a:rPr>
                        <a:t>- it’s per-FR gap to FR1 serving cell(s)</a:t>
                      </a:r>
                    </a:p>
                    <a:p>
                      <a:pPr marL="0" marR="0" fontAlgn="auto" hangingPunct="1">
                        <a:spcBef>
                          <a:spcPts val="0"/>
                        </a:spcBef>
                        <a:spcAft>
                          <a:spcPts val="0"/>
                        </a:spcAft>
                      </a:pPr>
                      <a:r>
                        <a:rPr lang="en-US" sz="900" dirty="0">
                          <a:effectLst/>
                        </a:rPr>
                        <a:t> </a:t>
                      </a:r>
                    </a:p>
                    <a:p>
                      <a:pPr marL="0" marR="0" fontAlgn="auto" hangingPunct="1">
                        <a:spcBef>
                          <a:spcPts val="0"/>
                        </a:spcBef>
                        <a:spcAft>
                          <a:spcPts val="0"/>
                        </a:spcAft>
                      </a:pPr>
                      <a:r>
                        <a:rPr lang="en-US" sz="900" dirty="0">
                          <a:effectLst/>
                        </a:rPr>
                        <a:t>From measurement requirement perspective,</a:t>
                      </a:r>
                    </a:p>
                    <a:p>
                      <a:pPr marL="0" marR="0" fontAlgn="auto" hangingPunct="1">
                        <a:spcBef>
                          <a:spcPts val="0"/>
                        </a:spcBef>
                        <a:spcAft>
                          <a:spcPts val="0"/>
                        </a:spcAft>
                      </a:pPr>
                      <a:r>
                        <a:rPr lang="en-US" sz="900" dirty="0">
                          <a:effectLst/>
                        </a:rPr>
                        <a:t>- UE applies per-FR gap for </a:t>
                      </a:r>
                      <a:r>
                        <a:rPr lang="en-GB" sz="900" dirty="0">
                          <a:effectLst/>
                        </a:rPr>
                        <a:t>LTE/FR1 measurement</a:t>
                      </a:r>
                      <a:endParaRPr lang="en-US" sz="900" dirty="0">
                        <a:effectLst/>
                      </a:endParaRPr>
                    </a:p>
                    <a:p>
                      <a:pPr marL="0" marR="0" fontAlgn="auto" hangingPunct="1">
                        <a:spcBef>
                          <a:spcPts val="0"/>
                        </a:spcBef>
                        <a:spcAft>
                          <a:spcPts val="0"/>
                        </a:spcAft>
                      </a:pPr>
                      <a:r>
                        <a:rPr lang="en-GB" sz="900" dirty="0">
                          <a:effectLst/>
                        </a:rPr>
                        <a:t>- UE fulfils the per-FR requirements for FR2 measurement objects based on </a:t>
                      </a:r>
                      <a:r>
                        <a:rPr lang="en-US" sz="900" dirty="0">
                          <a:effectLst/>
                        </a:rPr>
                        <a:t>effective MGRP=20ms</a:t>
                      </a:r>
                      <a:endParaRPr lang="en-US" sz="900" dirty="0">
                        <a:effectLst/>
                        <a:latin typeface="Times New Roman" panose="02020603050405020304" pitchFamily="18" charset="0"/>
                        <a:ea typeface="SimSun" panose="02010600030101010101" pitchFamily="2" charset="-122"/>
                      </a:endParaRPr>
                    </a:p>
                  </a:txBody>
                  <a:tcPr marL="35093" marR="35093" marT="35093" marB="35093"/>
                </a:tc>
                <a:tc>
                  <a:txBody>
                    <a:bodyPr/>
                    <a:lstStyle/>
                    <a:p>
                      <a:pPr marL="0" marR="0" fontAlgn="auto" hangingPunct="1">
                        <a:spcBef>
                          <a:spcPts val="0"/>
                        </a:spcBef>
                        <a:spcAft>
                          <a:spcPts val="0"/>
                        </a:spcAft>
                      </a:pPr>
                      <a:r>
                        <a:rPr lang="en-US" sz="900" dirty="0">
                          <a:effectLst/>
                        </a:rPr>
                        <a:t>From scheduling opportunity and gap applicability perspective,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900" dirty="0" smtClean="0">
                          <a:solidFill>
                            <a:srgbClr val="FF0000"/>
                          </a:solidFill>
                          <a:effectLst/>
                        </a:rPr>
                        <a:t>it’s per-FR gap to FR1 serving cell(s)</a:t>
                      </a:r>
                    </a:p>
                    <a:p>
                      <a:pPr marL="0" marR="0" fontAlgn="auto" hangingPunct="1">
                        <a:spcBef>
                          <a:spcPts val="0"/>
                        </a:spcBef>
                        <a:spcAft>
                          <a:spcPts val="0"/>
                        </a:spcAft>
                      </a:pPr>
                      <a:r>
                        <a:rPr lang="en-US" sz="900" dirty="0">
                          <a:effectLst/>
                        </a:rPr>
                        <a:t> </a:t>
                      </a:r>
                    </a:p>
                    <a:p>
                      <a:pPr marL="0" marR="0" fontAlgn="auto" hangingPunct="1">
                        <a:spcBef>
                          <a:spcPts val="0"/>
                        </a:spcBef>
                        <a:spcAft>
                          <a:spcPts val="0"/>
                        </a:spcAft>
                      </a:pPr>
                      <a:r>
                        <a:rPr lang="en-US" sz="900" dirty="0">
                          <a:effectLst/>
                        </a:rPr>
                        <a:t>From measurement requirement perspective,</a:t>
                      </a:r>
                    </a:p>
                    <a:p>
                      <a:pPr marL="0" marR="0" fontAlgn="auto" hangingPunct="1">
                        <a:spcBef>
                          <a:spcPts val="0"/>
                        </a:spcBef>
                        <a:spcAft>
                          <a:spcPts val="0"/>
                        </a:spcAft>
                      </a:pPr>
                      <a:r>
                        <a:rPr lang="en-GB" sz="900" dirty="0">
                          <a:effectLst/>
                        </a:rPr>
                        <a:t>- UE fulfils the per-FR requirements for FR2 measurement objects based on </a:t>
                      </a:r>
                      <a:r>
                        <a:rPr lang="en-US" sz="900" dirty="0">
                          <a:effectLst/>
                        </a:rPr>
                        <a:t>effective </a:t>
                      </a:r>
                      <a:r>
                        <a:rPr lang="en-US" sz="900" dirty="0" smtClean="0">
                          <a:effectLst/>
                        </a:rPr>
                        <a:t>MGRP=20ms</a:t>
                      </a:r>
                      <a:endParaRPr lang="en-US" sz="900" dirty="0">
                        <a:effectLst/>
                      </a:endParaRPr>
                    </a:p>
                  </a:txBody>
                  <a:tcPr marL="35093" marR="35093" marT="35093" marB="35093"/>
                </a:tc>
              </a:tr>
              <a:tr h="1404670">
                <a:tc>
                  <a:txBody>
                    <a:bodyPr/>
                    <a:lstStyle/>
                    <a:p>
                      <a:pPr marL="0" marR="0" fontAlgn="auto" hangingPunct="1">
                        <a:spcBef>
                          <a:spcPts val="0"/>
                        </a:spcBef>
                        <a:spcAft>
                          <a:spcPts val="0"/>
                        </a:spcAft>
                      </a:pPr>
                      <a:r>
                        <a:rPr lang="en-GB" sz="900">
                          <a:effectLst/>
                        </a:rPr>
                        <a:t>Serving cell configure per-FR gap for FR2 only</a:t>
                      </a:r>
                      <a:endParaRPr lang="en-US" sz="900">
                        <a:effectLst/>
                        <a:latin typeface="Times New Roman" panose="02020603050405020304" pitchFamily="18" charset="0"/>
                        <a:ea typeface="SimSun" panose="02010600030101010101" pitchFamily="2" charset="-122"/>
                      </a:endParaRPr>
                    </a:p>
                  </a:txBody>
                  <a:tcPr marL="35093" marR="35093" marT="35093" marB="35093"/>
                </a:tc>
                <a:tc>
                  <a:txBody>
                    <a:bodyPr/>
                    <a:lstStyle/>
                    <a:p>
                      <a:pPr marL="0" marR="0" fontAlgn="auto" hangingPunct="1">
                        <a:spcBef>
                          <a:spcPts val="0"/>
                        </a:spcBef>
                        <a:spcAft>
                          <a:spcPts val="0"/>
                        </a:spcAft>
                      </a:pPr>
                      <a:r>
                        <a:rPr lang="en-US" sz="900" dirty="0" smtClean="0">
                          <a:solidFill>
                            <a:srgbClr val="FF0000"/>
                          </a:solidFill>
                          <a:effectLst/>
                        </a:rPr>
                        <a:t>From scheduling opportunity and gap applicability perspective, </a:t>
                      </a:r>
                    </a:p>
                    <a:p>
                      <a:pPr marL="0" marR="0" fontAlgn="auto" hangingPunct="1">
                        <a:spcBef>
                          <a:spcPts val="0"/>
                        </a:spcBef>
                        <a:spcAft>
                          <a:spcPts val="0"/>
                        </a:spcAft>
                      </a:pPr>
                      <a:r>
                        <a:rPr lang="en-US" sz="900" dirty="0" smtClean="0">
                          <a:solidFill>
                            <a:srgbClr val="FF0000"/>
                          </a:solidFill>
                          <a:effectLst/>
                        </a:rPr>
                        <a:t>- No gap will apply to the UE</a:t>
                      </a:r>
                    </a:p>
                    <a:p>
                      <a:pPr marL="0" marR="0" fontAlgn="auto" hangingPunct="1">
                        <a:spcBef>
                          <a:spcPts val="0"/>
                        </a:spcBef>
                        <a:spcAft>
                          <a:spcPts val="0"/>
                        </a:spcAft>
                      </a:pPr>
                      <a:r>
                        <a:rPr lang="en-US" sz="900" dirty="0" smtClean="0">
                          <a:solidFill>
                            <a:srgbClr val="FF0000"/>
                          </a:solidFill>
                          <a:effectLst/>
                        </a:rPr>
                        <a:t> </a:t>
                      </a:r>
                    </a:p>
                    <a:p>
                      <a:pPr marL="0" marR="0" fontAlgn="auto" hangingPunct="1">
                        <a:spcBef>
                          <a:spcPts val="0"/>
                        </a:spcBef>
                        <a:spcAft>
                          <a:spcPts val="0"/>
                        </a:spcAft>
                      </a:pPr>
                      <a:r>
                        <a:rPr lang="en-US" sz="900" dirty="0" smtClean="0">
                          <a:solidFill>
                            <a:srgbClr val="FF0000"/>
                          </a:solidFill>
                          <a:effectLst/>
                        </a:rPr>
                        <a:t>From measurement requirement perspective,</a:t>
                      </a:r>
                    </a:p>
                    <a:p>
                      <a:pPr marL="171450" marR="0" indent="-171450" fontAlgn="auto" hangingPunct="1">
                        <a:spcBef>
                          <a:spcPts val="0"/>
                        </a:spcBef>
                        <a:spcAft>
                          <a:spcPts val="0"/>
                        </a:spcAft>
                        <a:buFontTx/>
                        <a:buChar char="-"/>
                      </a:pPr>
                      <a:r>
                        <a:rPr lang="en-GB" sz="900" strike="noStrike" dirty="0" smtClean="0">
                          <a:solidFill>
                            <a:srgbClr val="FF0000"/>
                          </a:solidFill>
                          <a:effectLst/>
                          <a:latin typeface="Times New Roman" panose="02020603050405020304" pitchFamily="18" charset="0"/>
                          <a:ea typeface="SimSun" panose="02010600030101010101" pitchFamily="2" charset="-122"/>
                        </a:rPr>
                        <a:t>UE cannot conduct the measurement</a:t>
                      </a:r>
                      <a:r>
                        <a:rPr lang="en-GB" sz="900" strike="noStrike" baseline="0" dirty="0" smtClean="0">
                          <a:solidFill>
                            <a:srgbClr val="FF0000"/>
                          </a:solidFill>
                          <a:effectLst/>
                          <a:latin typeface="Times New Roman" panose="02020603050405020304" pitchFamily="18" charset="0"/>
                          <a:ea typeface="SimSun" panose="02010600030101010101" pitchFamily="2" charset="-122"/>
                        </a:rPr>
                        <a:t> for LTE/FR1 MOs</a:t>
                      </a:r>
                      <a:endParaRPr lang="en-US" sz="900" strike="noStrike" dirty="0" smtClean="0">
                        <a:solidFill>
                          <a:srgbClr val="FF0000"/>
                        </a:solidFill>
                        <a:effectLst/>
                        <a:latin typeface="Times New Roman" panose="02020603050405020304" pitchFamily="18" charset="0"/>
                        <a:ea typeface="SimSun" panose="02010600030101010101" pitchFamily="2" charset="-122"/>
                      </a:endParaRPr>
                    </a:p>
                  </a:txBody>
                  <a:tcPr marL="35093" marR="35093" marT="35093" marB="35093"/>
                </a:tc>
                <a:tc>
                  <a:txBody>
                    <a:bodyPr/>
                    <a:lstStyle/>
                    <a:p>
                      <a:pPr marL="0" marR="0" fontAlgn="auto" hangingPunct="1">
                        <a:spcBef>
                          <a:spcPts val="0"/>
                        </a:spcBef>
                        <a:spcAft>
                          <a:spcPts val="0"/>
                        </a:spcAft>
                      </a:pPr>
                      <a:r>
                        <a:rPr lang="en-US" sz="900" dirty="0" smtClean="0">
                          <a:solidFill>
                            <a:srgbClr val="FF0000"/>
                          </a:solidFill>
                          <a:effectLst/>
                        </a:rPr>
                        <a:t>From scheduling opportunity and gap applicability perspective, </a:t>
                      </a:r>
                    </a:p>
                    <a:p>
                      <a:pPr marL="0" marR="0" fontAlgn="auto" hangingPunct="1">
                        <a:spcBef>
                          <a:spcPts val="0"/>
                        </a:spcBef>
                        <a:spcAft>
                          <a:spcPts val="0"/>
                        </a:spcAft>
                      </a:pPr>
                      <a:r>
                        <a:rPr lang="en-US" sz="900" dirty="0" smtClean="0">
                          <a:solidFill>
                            <a:srgbClr val="FF0000"/>
                          </a:solidFill>
                          <a:effectLst/>
                        </a:rPr>
                        <a:t>- No gap will apply to the UE</a:t>
                      </a:r>
                    </a:p>
                    <a:p>
                      <a:pPr marL="0" marR="0" fontAlgn="auto" hangingPunct="1">
                        <a:spcBef>
                          <a:spcPts val="0"/>
                        </a:spcBef>
                        <a:spcAft>
                          <a:spcPts val="0"/>
                        </a:spcAft>
                      </a:pPr>
                      <a:r>
                        <a:rPr lang="en-US" sz="900" dirty="0" smtClean="0">
                          <a:solidFill>
                            <a:srgbClr val="FF0000"/>
                          </a:solidFill>
                          <a:effectLst/>
                        </a:rPr>
                        <a:t> </a:t>
                      </a:r>
                    </a:p>
                    <a:p>
                      <a:pPr marL="0" marR="0" fontAlgn="auto" hangingPunct="1">
                        <a:spcBef>
                          <a:spcPts val="0"/>
                        </a:spcBef>
                        <a:spcAft>
                          <a:spcPts val="0"/>
                        </a:spcAft>
                      </a:pPr>
                      <a:r>
                        <a:rPr lang="en-US" sz="900" dirty="0" smtClean="0">
                          <a:solidFill>
                            <a:srgbClr val="FF0000"/>
                          </a:solidFill>
                          <a:effectLst/>
                        </a:rPr>
                        <a:t>From measurement requirement perspective,</a:t>
                      </a:r>
                    </a:p>
                    <a:p>
                      <a:pPr marL="171450" marR="0" indent="-171450" fontAlgn="auto" hangingPunct="1">
                        <a:spcBef>
                          <a:spcPts val="0"/>
                        </a:spcBef>
                        <a:spcAft>
                          <a:spcPts val="0"/>
                        </a:spcAft>
                        <a:buFontTx/>
                        <a:buChar char="-"/>
                      </a:pPr>
                      <a:r>
                        <a:rPr lang="en-GB" sz="900" strike="noStrike" dirty="0" smtClean="0">
                          <a:solidFill>
                            <a:srgbClr val="FF0000"/>
                          </a:solidFill>
                          <a:effectLst/>
                          <a:latin typeface="Times New Roman" panose="02020603050405020304" pitchFamily="18" charset="0"/>
                          <a:ea typeface="SimSun" panose="02010600030101010101" pitchFamily="2" charset="-122"/>
                        </a:rPr>
                        <a:t>UE cannot conduct the measurement</a:t>
                      </a:r>
                      <a:r>
                        <a:rPr lang="en-GB" sz="900" strike="noStrike" baseline="0" dirty="0" smtClean="0">
                          <a:solidFill>
                            <a:srgbClr val="FF0000"/>
                          </a:solidFill>
                          <a:effectLst/>
                          <a:latin typeface="Times New Roman" panose="02020603050405020304" pitchFamily="18" charset="0"/>
                          <a:ea typeface="SimSun" panose="02010600030101010101" pitchFamily="2" charset="-122"/>
                        </a:rPr>
                        <a:t> for LTE/FR1 MOs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sz="900" dirty="0" smtClean="0">
                          <a:solidFill>
                            <a:srgbClr val="FF0000"/>
                          </a:solidFill>
                          <a:effectLst/>
                        </a:rPr>
                        <a:t>UE fulfils the per-FR requirements for FR2 measurement objects based on </a:t>
                      </a:r>
                      <a:r>
                        <a:rPr lang="en-US" sz="900" dirty="0" smtClean="0">
                          <a:solidFill>
                            <a:srgbClr val="FF0000"/>
                          </a:solidFill>
                          <a:effectLst/>
                        </a:rPr>
                        <a:t>effective MGRP=20ms</a:t>
                      </a:r>
                      <a:endParaRPr lang="en-US" sz="900" dirty="0" smtClean="0">
                        <a:solidFill>
                          <a:srgbClr val="FF0000"/>
                        </a:solidFill>
                        <a:effectLst/>
                        <a:latin typeface="Times New Roman" panose="02020603050405020304" pitchFamily="18" charset="0"/>
                        <a:ea typeface="SimSun" panose="02010600030101010101" pitchFamily="2" charset="-122"/>
                      </a:endParaRPr>
                    </a:p>
                  </a:txBody>
                  <a:tcPr marL="35093" marR="35093" marT="35093" marB="35093"/>
                </a:tc>
                <a:tc>
                  <a:txBody>
                    <a:bodyPr/>
                    <a:lstStyle/>
                    <a:p>
                      <a:pPr marL="0" marR="0" fontAlgn="auto" hangingPunct="1">
                        <a:spcBef>
                          <a:spcPts val="0"/>
                        </a:spcBef>
                        <a:spcAft>
                          <a:spcPts val="0"/>
                        </a:spcAft>
                      </a:pPr>
                      <a:r>
                        <a:rPr lang="en-US" sz="900" dirty="0" smtClean="0">
                          <a:solidFill>
                            <a:srgbClr val="FF0000"/>
                          </a:solidFill>
                          <a:effectLst/>
                        </a:rPr>
                        <a:t>From scheduling opportunity and gap applicability perspective, </a:t>
                      </a:r>
                    </a:p>
                    <a:p>
                      <a:pPr marL="0" marR="0" fontAlgn="auto" hangingPunct="1">
                        <a:spcBef>
                          <a:spcPts val="0"/>
                        </a:spcBef>
                        <a:spcAft>
                          <a:spcPts val="0"/>
                        </a:spcAft>
                      </a:pPr>
                      <a:r>
                        <a:rPr lang="en-US" sz="900" dirty="0" smtClean="0">
                          <a:solidFill>
                            <a:srgbClr val="FF0000"/>
                          </a:solidFill>
                          <a:effectLst/>
                        </a:rPr>
                        <a:t>- No gap will apply to the UE</a:t>
                      </a:r>
                    </a:p>
                    <a:p>
                      <a:pPr marL="0" marR="0" fontAlgn="auto" hangingPunct="1">
                        <a:spcBef>
                          <a:spcPts val="0"/>
                        </a:spcBef>
                        <a:spcAft>
                          <a:spcPts val="0"/>
                        </a:spcAft>
                      </a:pPr>
                      <a:r>
                        <a:rPr lang="en-US" sz="900" dirty="0" smtClean="0">
                          <a:solidFill>
                            <a:srgbClr val="FF0000"/>
                          </a:solidFill>
                          <a:effectLst/>
                        </a:rPr>
                        <a:t> </a:t>
                      </a:r>
                    </a:p>
                    <a:p>
                      <a:pPr marL="0" marR="0" fontAlgn="auto" hangingPunct="1">
                        <a:spcBef>
                          <a:spcPts val="0"/>
                        </a:spcBef>
                        <a:spcAft>
                          <a:spcPts val="0"/>
                        </a:spcAft>
                      </a:pPr>
                      <a:r>
                        <a:rPr lang="en-US" sz="900" dirty="0" smtClean="0">
                          <a:solidFill>
                            <a:srgbClr val="FF0000"/>
                          </a:solidFill>
                          <a:effectLst/>
                        </a:rPr>
                        <a:t>From measurement requirement perspective,</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sz="900" dirty="0" smtClean="0">
                          <a:solidFill>
                            <a:srgbClr val="FF0000"/>
                          </a:solidFill>
                          <a:effectLst/>
                        </a:rPr>
                        <a:t>UE fulfils the per-FR requirements for FR2 measurement objects based on </a:t>
                      </a:r>
                      <a:r>
                        <a:rPr lang="en-US" sz="900" dirty="0" smtClean="0">
                          <a:solidFill>
                            <a:srgbClr val="FF0000"/>
                          </a:solidFill>
                          <a:effectLst/>
                        </a:rPr>
                        <a:t>effective MGRP=20ms</a:t>
                      </a:r>
                      <a:endParaRPr lang="en-US" sz="900" dirty="0" smtClean="0">
                        <a:solidFill>
                          <a:srgbClr val="FF0000"/>
                        </a:solidFill>
                        <a:effectLst/>
                        <a:latin typeface="Times New Roman" panose="02020603050405020304" pitchFamily="18" charset="0"/>
                        <a:ea typeface="SimSun" panose="02010600030101010101" pitchFamily="2" charset="-122"/>
                      </a:endParaRPr>
                    </a:p>
                  </a:txBody>
                  <a:tcPr marL="35093" marR="35093" marT="35093" marB="35093"/>
                </a:tc>
              </a:tr>
              <a:tr h="1809086">
                <a:tc>
                  <a:txBody>
                    <a:bodyPr/>
                    <a:lstStyle/>
                    <a:p>
                      <a:pPr marL="0" marR="0" fontAlgn="auto" hangingPunct="1">
                        <a:spcBef>
                          <a:spcPts val="0"/>
                        </a:spcBef>
                        <a:spcAft>
                          <a:spcPts val="0"/>
                        </a:spcAft>
                      </a:pPr>
                      <a:r>
                        <a:rPr lang="en-GB" sz="900">
                          <a:effectLst/>
                        </a:rPr>
                        <a:t>Serving cell configure per-FR gaps for LTE/FR1 and FR2</a:t>
                      </a:r>
                      <a:endParaRPr lang="en-US" sz="900">
                        <a:effectLst/>
                        <a:latin typeface="Times New Roman" panose="02020603050405020304" pitchFamily="18" charset="0"/>
                        <a:ea typeface="SimSun" panose="02010600030101010101" pitchFamily="2" charset="-122"/>
                      </a:endParaRPr>
                    </a:p>
                  </a:txBody>
                  <a:tcPr marL="35093" marR="35093" marT="35093" marB="35093"/>
                </a:tc>
                <a:tc>
                  <a:txBody>
                    <a:bodyPr/>
                    <a:lstStyle/>
                    <a:p>
                      <a:pPr marL="0" marR="0" fontAlgn="auto" hangingPunct="1">
                        <a:spcBef>
                          <a:spcPts val="0"/>
                        </a:spcBef>
                        <a:spcAft>
                          <a:spcPts val="0"/>
                        </a:spcAft>
                      </a:pPr>
                      <a:r>
                        <a:rPr lang="en-US" sz="900" dirty="0">
                          <a:effectLst/>
                        </a:rPr>
                        <a:t>From scheduling opportunity and gap applicability perspective, </a:t>
                      </a:r>
                    </a:p>
                    <a:p>
                      <a:pPr marL="0" marR="0" fontAlgn="auto" hangingPunct="1">
                        <a:spcBef>
                          <a:spcPts val="0"/>
                        </a:spcBef>
                        <a:spcAft>
                          <a:spcPts val="0"/>
                        </a:spcAft>
                      </a:pPr>
                      <a:r>
                        <a:rPr lang="en-US" sz="900" dirty="0">
                          <a:effectLst/>
                        </a:rPr>
                        <a:t>- per-FR gap for FR1 applies to FR1 serving cell(s)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900" dirty="0" smtClean="0">
                          <a:solidFill>
                            <a:srgbClr val="FF0000"/>
                          </a:solidFill>
                          <a:effectLst/>
                        </a:rPr>
                        <a:t>per-FR gap for FR2 will not apply to the UE</a:t>
                      </a:r>
                    </a:p>
                    <a:p>
                      <a:pPr marL="0" marR="0" fontAlgn="auto" hangingPunct="1">
                        <a:spcBef>
                          <a:spcPts val="0"/>
                        </a:spcBef>
                        <a:spcAft>
                          <a:spcPts val="0"/>
                        </a:spcAft>
                      </a:pPr>
                      <a:r>
                        <a:rPr lang="en-US" sz="900" dirty="0">
                          <a:effectLst/>
                        </a:rPr>
                        <a:t> </a:t>
                      </a:r>
                    </a:p>
                    <a:p>
                      <a:pPr marL="0" marR="0" fontAlgn="auto" hangingPunct="1">
                        <a:spcBef>
                          <a:spcPts val="0"/>
                        </a:spcBef>
                        <a:spcAft>
                          <a:spcPts val="0"/>
                        </a:spcAft>
                      </a:pPr>
                      <a:r>
                        <a:rPr lang="en-US" sz="900" dirty="0">
                          <a:effectLst/>
                        </a:rPr>
                        <a:t>From measurement requirement perspective,</a:t>
                      </a:r>
                    </a:p>
                    <a:p>
                      <a:pPr marL="0" marR="0" fontAlgn="auto" hangingPunct="1">
                        <a:spcBef>
                          <a:spcPts val="0"/>
                        </a:spcBef>
                        <a:spcAft>
                          <a:spcPts val="0"/>
                        </a:spcAft>
                      </a:pPr>
                      <a:r>
                        <a:rPr lang="en-US" sz="900" dirty="0">
                          <a:effectLst/>
                        </a:rPr>
                        <a:t>- UE applies per-FR gap for </a:t>
                      </a:r>
                      <a:r>
                        <a:rPr lang="en-GB" sz="900" dirty="0">
                          <a:effectLst/>
                        </a:rPr>
                        <a:t>LTE/FR1 measurement</a:t>
                      </a:r>
                      <a:endParaRPr lang="en-US" sz="900" dirty="0">
                        <a:effectLst/>
                      </a:endParaRPr>
                    </a:p>
                    <a:p>
                      <a:pPr marL="0" marR="0" fontAlgn="auto" hangingPunct="1">
                        <a:spcBef>
                          <a:spcPts val="0"/>
                        </a:spcBef>
                        <a:spcAft>
                          <a:spcPts val="0"/>
                        </a:spcAft>
                      </a:pPr>
                      <a:r>
                        <a:rPr lang="en-GB" sz="900" dirty="0">
                          <a:effectLst/>
                        </a:rPr>
                        <a:t> </a:t>
                      </a:r>
                      <a:endParaRPr lang="en-US" sz="900" dirty="0">
                        <a:effectLst/>
                        <a:latin typeface="Times New Roman" panose="02020603050405020304" pitchFamily="18" charset="0"/>
                        <a:ea typeface="SimSun" panose="02010600030101010101" pitchFamily="2" charset="-122"/>
                      </a:endParaRPr>
                    </a:p>
                  </a:txBody>
                  <a:tcPr marL="35093" marR="35093" marT="35093" marB="35093"/>
                </a:tc>
                <a:tc>
                  <a:txBody>
                    <a:bodyPr/>
                    <a:lstStyle/>
                    <a:p>
                      <a:pPr marL="0" marR="0" fontAlgn="auto" hangingPunct="1">
                        <a:spcBef>
                          <a:spcPts val="0"/>
                        </a:spcBef>
                        <a:spcAft>
                          <a:spcPts val="0"/>
                        </a:spcAft>
                      </a:pPr>
                      <a:r>
                        <a:rPr lang="en-US" sz="900" dirty="0">
                          <a:effectLst/>
                        </a:rPr>
                        <a:t>From scheduling opportunity and gap applicability perspective, </a:t>
                      </a:r>
                    </a:p>
                    <a:p>
                      <a:pPr marL="0" marR="0" fontAlgn="auto" hangingPunct="1">
                        <a:spcBef>
                          <a:spcPts val="0"/>
                        </a:spcBef>
                        <a:spcAft>
                          <a:spcPts val="0"/>
                        </a:spcAft>
                      </a:pPr>
                      <a:r>
                        <a:rPr lang="en-US" sz="900" dirty="0">
                          <a:effectLst/>
                        </a:rPr>
                        <a:t>- per-FR gap for FR1 applies to FR1 serving cell(s)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900" dirty="0" smtClean="0">
                          <a:solidFill>
                            <a:srgbClr val="FF0000"/>
                          </a:solidFill>
                          <a:effectLst/>
                        </a:rPr>
                        <a:t>per-FR gap for FR2 will not apply to the UE</a:t>
                      </a:r>
                    </a:p>
                    <a:p>
                      <a:pPr marL="0" marR="0" fontAlgn="auto" hangingPunct="1">
                        <a:spcBef>
                          <a:spcPts val="0"/>
                        </a:spcBef>
                        <a:spcAft>
                          <a:spcPts val="0"/>
                        </a:spcAft>
                      </a:pPr>
                      <a:r>
                        <a:rPr lang="en-US" sz="900" dirty="0">
                          <a:effectLst/>
                        </a:rPr>
                        <a:t> </a:t>
                      </a:r>
                    </a:p>
                    <a:p>
                      <a:pPr marL="0" marR="0" fontAlgn="auto" hangingPunct="1">
                        <a:spcBef>
                          <a:spcPts val="0"/>
                        </a:spcBef>
                        <a:spcAft>
                          <a:spcPts val="0"/>
                        </a:spcAft>
                      </a:pPr>
                      <a:r>
                        <a:rPr lang="en-US" sz="900" dirty="0">
                          <a:effectLst/>
                        </a:rPr>
                        <a:t>From measurement requirement perspective,</a:t>
                      </a:r>
                    </a:p>
                    <a:p>
                      <a:pPr marL="0" marR="0" fontAlgn="auto" hangingPunct="1">
                        <a:spcBef>
                          <a:spcPts val="0"/>
                        </a:spcBef>
                        <a:spcAft>
                          <a:spcPts val="0"/>
                        </a:spcAft>
                      </a:pPr>
                      <a:r>
                        <a:rPr lang="en-US" sz="900" dirty="0">
                          <a:effectLst/>
                        </a:rPr>
                        <a:t>- UE applies per-FR gap for </a:t>
                      </a:r>
                      <a:r>
                        <a:rPr lang="en-GB" sz="900" dirty="0">
                          <a:effectLst/>
                        </a:rPr>
                        <a:t>LTE/FR1 measurement</a:t>
                      </a:r>
                      <a:endParaRPr lang="en-US" sz="900" dirty="0">
                        <a:effectLst/>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sz="900" dirty="0" smtClean="0">
                          <a:solidFill>
                            <a:srgbClr val="FF0000"/>
                          </a:solidFill>
                          <a:effectLst/>
                        </a:rPr>
                        <a:t>UE fulfils the per-FR requirements for FR2 measurement objects based on </a:t>
                      </a:r>
                      <a:r>
                        <a:rPr lang="en-US" sz="900" dirty="0" smtClean="0">
                          <a:solidFill>
                            <a:srgbClr val="FF0000"/>
                          </a:solidFill>
                          <a:effectLst/>
                        </a:rPr>
                        <a:t>effective MGRP=20ms</a:t>
                      </a:r>
                      <a:endParaRPr lang="en-US" sz="900" dirty="0" smtClean="0">
                        <a:solidFill>
                          <a:srgbClr val="FF0000"/>
                        </a:solidFill>
                        <a:effectLst/>
                        <a:latin typeface="Times New Roman" panose="02020603050405020304" pitchFamily="18" charset="0"/>
                        <a:ea typeface="SimSun" panose="02010600030101010101" pitchFamily="2" charset="-122"/>
                      </a:endParaRPr>
                    </a:p>
                  </a:txBody>
                  <a:tcPr marL="35093" marR="35093" marT="35093" marB="35093"/>
                </a:tc>
                <a:tc>
                  <a:txBody>
                    <a:bodyPr/>
                    <a:lstStyle/>
                    <a:p>
                      <a:pPr marL="0" marR="0" fontAlgn="auto" hangingPunct="1">
                        <a:spcBef>
                          <a:spcPts val="0"/>
                        </a:spcBef>
                        <a:spcAft>
                          <a:spcPts val="0"/>
                        </a:spcAft>
                      </a:pPr>
                      <a:r>
                        <a:rPr lang="en-US" sz="900" dirty="0" smtClean="0">
                          <a:solidFill>
                            <a:srgbClr val="FF0000"/>
                          </a:solidFill>
                          <a:effectLst/>
                        </a:rPr>
                        <a:t>From scheduling opportunity and gap applicability perspective, </a:t>
                      </a:r>
                    </a:p>
                    <a:p>
                      <a:pPr marL="0" marR="0" fontAlgn="auto" hangingPunct="1">
                        <a:spcBef>
                          <a:spcPts val="0"/>
                        </a:spcBef>
                        <a:spcAft>
                          <a:spcPts val="0"/>
                        </a:spcAft>
                      </a:pPr>
                      <a:r>
                        <a:rPr lang="en-US" sz="900" dirty="0" smtClean="0">
                          <a:solidFill>
                            <a:srgbClr val="FF0000"/>
                          </a:solidFill>
                          <a:effectLst/>
                        </a:rPr>
                        <a:t>- per-FR gap for FR1 applies to FR1 serving cell(s)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900" dirty="0" smtClean="0">
                          <a:solidFill>
                            <a:srgbClr val="FF0000"/>
                          </a:solidFill>
                          <a:effectLst/>
                        </a:rPr>
                        <a:t>per-FR gap for FR2 will not apply to the UE</a:t>
                      </a:r>
                    </a:p>
                    <a:p>
                      <a:pPr marL="0" marR="0" fontAlgn="auto" hangingPunct="1">
                        <a:spcBef>
                          <a:spcPts val="0"/>
                        </a:spcBef>
                        <a:spcAft>
                          <a:spcPts val="0"/>
                        </a:spcAft>
                      </a:pPr>
                      <a:r>
                        <a:rPr lang="en-US" sz="900" dirty="0" smtClean="0">
                          <a:solidFill>
                            <a:srgbClr val="FF0000"/>
                          </a:solidFill>
                          <a:effectLst/>
                        </a:rPr>
                        <a:t> </a:t>
                      </a:r>
                    </a:p>
                    <a:p>
                      <a:pPr marL="0" marR="0" fontAlgn="auto" hangingPunct="1">
                        <a:spcBef>
                          <a:spcPts val="0"/>
                        </a:spcBef>
                        <a:spcAft>
                          <a:spcPts val="0"/>
                        </a:spcAft>
                      </a:pPr>
                      <a:r>
                        <a:rPr lang="en-US" sz="900" dirty="0" smtClean="0">
                          <a:solidFill>
                            <a:srgbClr val="FF0000"/>
                          </a:solidFill>
                          <a:effectLst/>
                        </a:rPr>
                        <a:t>From measurement requirement perspective,</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sz="900" dirty="0" smtClean="0">
                          <a:solidFill>
                            <a:srgbClr val="FF0000"/>
                          </a:solidFill>
                          <a:effectLst/>
                        </a:rPr>
                        <a:t>UE fulfils the per-FR requirements for FR2 measurement objects based on </a:t>
                      </a:r>
                      <a:r>
                        <a:rPr lang="en-US" sz="900" dirty="0" smtClean="0">
                          <a:solidFill>
                            <a:srgbClr val="FF0000"/>
                          </a:solidFill>
                          <a:effectLst/>
                        </a:rPr>
                        <a:t>effective MGRP=20ms</a:t>
                      </a:r>
                      <a:endParaRPr lang="en-US" sz="900" dirty="0" smtClean="0">
                        <a:solidFill>
                          <a:srgbClr val="FF0000"/>
                        </a:solidFill>
                        <a:effectLst/>
                        <a:latin typeface="Times New Roman" panose="02020603050405020304" pitchFamily="18" charset="0"/>
                        <a:ea typeface="SimSun" panose="02010600030101010101" pitchFamily="2" charset="-122"/>
                      </a:endParaRPr>
                    </a:p>
                  </a:txBody>
                  <a:tcPr marL="35093" marR="35093" marT="35093" marB="35093"/>
                </a:tc>
              </a:tr>
            </a:tbl>
          </a:graphicData>
        </a:graphic>
      </p:graphicFrame>
    </p:spTree>
    <p:extLst>
      <p:ext uri="{BB962C8B-B14F-4D97-AF65-F5344CB8AC3E}">
        <p14:creationId xmlns:p14="http://schemas.microsoft.com/office/powerpoint/2010/main" val="22508285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16632"/>
            <a:ext cx="8229600" cy="1143000"/>
          </a:xfrm>
        </p:spPr>
        <p:txBody>
          <a:bodyPr>
            <a:noAutofit/>
          </a:bodyPr>
          <a:lstStyle/>
          <a:p>
            <a:r>
              <a:rPr lang="en-US" altLang="ja-JP" sz="2800" dirty="0"/>
              <a:t>WF on UE measurement mode with MG for SA mode</a:t>
            </a:r>
            <a:endParaRPr lang="en-US" sz="2800" dirty="0"/>
          </a:p>
        </p:txBody>
      </p:sp>
      <p:sp>
        <p:nvSpPr>
          <p:cNvPr id="5" name="Rectangle 4"/>
          <p:cNvSpPr/>
          <p:nvPr/>
        </p:nvSpPr>
        <p:spPr>
          <a:xfrm>
            <a:off x="251520" y="936466"/>
            <a:ext cx="8064896" cy="638636"/>
          </a:xfrm>
          <a:prstGeom prst="rect">
            <a:avLst/>
          </a:prstGeom>
        </p:spPr>
        <p:txBody>
          <a:bodyPr wrap="square">
            <a:spAutoFit/>
          </a:bodyPr>
          <a:lstStyle/>
          <a:p>
            <a:pPr marL="342900" indent="-342900">
              <a:spcAft>
                <a:spcPts val="900"/>
              </a:spcAft>
              <a:buFont typeface="Wingdings" panose="05000000000000000000" pitchFamily="2" charset="2"/>
              <a:buChar char="§"/>
            </a:pPr>
            <a:r>
              <a:rPr kumimoji="0" lang="en-GB" sz="1400" dirty="0">
                <a:latin typeface="Times New Roman" panose="02020603050405020304" pitchFamily="18" charset="0"/>
                <a:ea typeface="SimSun" panose="02010600030101010101" pitchFamily="2" charset="-122"/>
                <a:cs typeface="Times New Roman" panose="02020603050405020304" pitchFamily="18" charset="0"/>
              </a:rPr>
              <a:t>Scenario </a:t>
            </a:r>
            <a:r>
              <a:rPr kumimoji="0" lang="en-GB" sz="1400" dirty="0" smtClean="0">
                <a:latin typeface="Times New Roman" panose="02020603050405020304" pitchFamily="18" charset="0"/>
                <a:ea typeface="SimSun" panose="02010600030101010101" pitchFamily="2" charset="-122"/>
                <a:cs typeface="Times New Roman" panose="02020603050405020304" pitchFamily="18" charset="0"/>
              </a:rPr>
              <a:t>2: </a:t>
            </a:r>
            <a:r>
              <a:rPr kumimoji="0" lang="en-US" sz="1400" dirty="0">
                <a:latin typeface="Times New Roman" panose="02020603050405020304" pitchFamily="18" charset="0"/>
                <a:ea typeface="SimSun" panose="02010600030101010101" pitchFamily="2" charset="-122"/>
                <a:cs typeface="Times New Roman" panose="02020603050405020304" pitchFamily="18" charset="0"/>
              </a:rPr>
              <a:t>Serving cell is FR2 cell only, or Serving cells are NR CA in </a:t>
            </a:r>
            <a:r>
              <a:rPr kumimoji="0" lang="en-US" sz="1400" dirty="0" smtClean="0">
                <a:latin typeface="Times New Roman" panose="02020603050405020304" pitchFamily="18" charset="0"/>
                <a:ea typeface="SimSun" panose="02010600030101010101" pitchFamily="2" charset="-122"/>
                <a:cs typeface="Times New Roman" panose="02020603050405020304" pitchFamily="18" charset="0"/>
              </a:rPr>
              <a:t>FR2 </a:t>
            </a:r>
            <a:r>
              <a:rPr kumimoji="0" lang="en-GB" sz="1400" dirty="0" smtClean="0">
                <a:latin typeface="Times New Roman" panose="02020603050405020304" pitchFamily="18" charset="0"/>
                <a:ea typeface="SimSun" panose="02010600030101010101" pitchFamily="2" charset="-122"/>
                <a:cs typeface="Times New Roman" panose="02020603050405020304" pitchFamily="18" charset="0"/>
              </a:rPr>
              <a:t>(</a:t>
            </a:r>
            <a:r>
              <a:rPr lang="en-GB" sz="1400" dirty="0"/>
              <a:t>UE support per-FR gap</a:t>
            </a:r>
            <a:r>
              <a:rPr kumimoji="0" lang="en-GB" sz="1400" dirty="0">
                <a:latin typeface="Times New Roman" panose="02020603050405020304" pitchFamily="18" charset="0"/>
                <a:ea typeface="SimSun" panose="02010600030101010101" pitchFamily="2" charset="-122"/>
                <a:cs typeface="Times New Roman" panose="02020603050405020304" pitchFamily="18" charset="0"/>
              </a:rPr>
              <a:t>) </a:t>
            </a:r>
            <a:endParaRPr kumimoji="0" lang="en-US" sz="1400" dirty="0">
              <a:latin typeface="Times New Roman" panose="02020603050405020304" pitchFamily="18" charset="0"/>
              <a:ea typeface="SimSun" panose="02010600030101010101" pitchFamily="2" charset="-122"/>
              <a:cs typeface="Times New Roman" panose="02020603050405020304" pitchFamily="18" charset="0"/>
            </a:endParaRPr>
          </a:p>
          <a:p>
            <a:pPr marL="342900" indent="-342900">
              <a:spcAft>
                <a:spcPts val="900"/>
              </a:spcAft>
              <a:buFont typeface="Wingdings" panose="05000000000000000000" pitchFamily="2" charset="2"/>
              <a:buChar char="§"/>
            </a:pPr>
            <a:r>
              <a:rPr kumimoji="0" lang="en-GB" sz="1400" dirty="0" smtClean="0">
                <a:latin typeface="Times New Roman" panose="02020603050405020304" pitchFamily="18" charset="0"/>
                <a:ea typeface="SimSun" panose="02010600030101010101" pitchFamily="2" charset="-122"/>
                <a:cs typeface="Times New Roman" panose="02020603050405020304" pitchFamily="18" charset="0"/>
              </a:rPr>
              <a:t> </a:t>
            </a:r>
            <a:endParaRPr kumimoji="0" lang="en-US" sz="1400" dirty="0">
              <a:latin typeface="Times New Roman" panose="02020603050405020304" pitchFamily="18" charset="0"/>
              <a:ea typeface="SimSun" panose="02010600030101010101" pitchFamily="2" charset="-122"/>
              <a:cs typeface="Times New Roman" panose="02020603050405020304" pitchFamily="18"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139968704"/>
              </p:ext>
            </p:extLst>
          </p:nvPr>
        </p:nvGraphicFramePr>
        <p:xfrm>
          <a:off x="272607" y="1305798"/>
          <a:ext cx="8547865" cy="6664614"/>
        </p:xfrm>
        <a:graphic>
          <a:graphicData uri="http://schemas.openxmlformats.org/drawingml/2006/table">
            <a:tbl>
              <a:tblPr firstRow="1" firstCol="1" bandRow="1">
                <a:tableStyleId>{5C22544A-7EE6-4342-B048-85BDC9FD1C3A}</a:tableStyleId>
              </a:tblPr>
              <a:tblGrid>
                <a:gridCol w="2018109"/>
                <a:gridCol w="2003893"/>
                <a:gridCol w="2287370"/>
                <a:gridCol w="2238493"/>
              </a:tblGrid>
              <a:tr h="310109">
                <a:tc>
                  <a:txBody>
                    <a:bodyPr/>
                    <a:lstStyle/>
                    <a:p>
                      <a:pPr marL="0" marR="0" fontAlgn="auto" hangingPunct="1">
                        <a:spcBef>
                          <a:spcPts val="0"/>
                        </a:spcBef>
                        <a:spcAft>
                          <a:spcPts val="0"/>
                        </a:spcAft>
                      </a:pPr>
                      <a:r>
                        <a:rPr lang="en-GB" sz="900" dirty="0">
                          <a:effectLst/>
                        </a:rPr>
                        <a:t> </a:t>
                      </a:r>
                      <a:endParaRPr lang="en-US" sz="1000" dirty="0">
                        <a:effectLst/>
                        <a:latin typeface="Times New Roman" panose="02020603050405020304" pitchFamily="18" charset="0"/>
                        <a:ea typeface="SimSun" panose="02010600030101010101" pitchFamily="2" charset="-122"/>
                      </a:endParaRPr>
                    </a:p>
                  </a:txBody>
                  <a:tcPr marL="35844" marR="35844" marT="35844" marB="35844"/>
                </a:tc>
                <a:tc>
                  <a:txBody>
                    <a:bodyPr/>
                    <a:lstStyle/>
                    <a:p>
                      <a:pPr marL="0" marR="0" fontAlgn="auto" hangingPunct="1">
                        <a:spcBef>
                          <a:spcPts val="0"/>
                        </a:spcBef>
                        <a:spcAft>
                          <a:spcPts val="0"/>
                        </a:spcAft>
                      </a:pPr>
                      <a:r>
                        <a:rPr lang="en-GB" sz="900">
                          <a:effectLst/>
                        </a:rPr>
                        <a:t>Measurement object involves LTE, FR1 only</a:t>
                      </a:r>
                      <a:endParaRPr lang="en-US" sz="1000">
                        <a:effectLst/>
                        <a:latin typeface="Times New Roman" panose="02020603050405020304" pitchFamily="18" charset="0"/>
                        <a:ea typeface="SimSun" panose="02010600030101010101" pitchFamily="2" charset="-122"/>
                      </a:endParaRPr>
                    </a:p>
                  </a:txBody>
                  <a:tcPr marL="35844" marR="35844" marT="35844" marB="35844"/>
                </a:tc>
                <a:tc>
                  <a:txBody>
                    <a:bodyPr/>
                    <a:lstStyle/>
                    <a:p>
                      <a:pPr marL="0" marR="0" fontAlgn="auto" hangingPunct="1">
                        <a:spcBef>
                          <a:spcPts val="0"/>
                        </a:spcBef>
                        <a:spcAft>
                          <a:spcPts val="0"/>
                        </a:spcAft>
                      </a:pPr>
                      <a:r>
                        <a:rPr lang="en-GB" sz="900">
                          <a:effectLst/>
                        </a:rPr>
                        <a:t>Measurement object involves LTE, FR1 and FR2</a:t>
                      </a:r>
                      <a:endParaRPr lang="en-US" sz="1000">
                        <a:effectLst/>
                        <a:latin typeface="Times New Roman" panose="02020603050405020304" pitchFamily="18" charset="0"/>
                        <a:ea typeface="SimSun" panose="02010600030101010101" pitchFamily="2" charset="-122"/>
                      </a:endParaRPr>
                    </a:p>
                  </a:txBody>
                  <a:tcPr marL="35844" marR="35844" marT="35844" marB="35844"/>
                </a:tc>
                <a:tc>
                  <a:txBody>
                    <a:bodyPr/>
                    <a:lstStyle/>
                    <a:p>
                      <a:pPr marL="0" marR="0" fontAlgn="auto" hangingPunct="1">
                        <a:spcBef>
                          <a:spcPts val="0"/>
                        </a:spcBef>
                        <a:spcAft>
                          <a:spcPts val="0"/>
                        </a:spcAft>
                      </a:pPr>
                      <a:r>
                        <a:rPr lang="en-GB" sz="900">
                          <a:effectLst/>
                        </a:rPr>
                        <a:t>Measurement object involves FR2 only</a:t>
                      </a:r>
                      <a:endParaRPr lang="en-US" sz="1000">
                        <a:effectLst/>
                        <a:latin typeface="Times New Roman" panose="02020603050405020304" pitchFamily="18" charset="0"/>
                        <a:ea typeface="SimSun" panose="02010600030101010101" pitchFamily="2" charset="-122"/>
                      </a:endParaRPr>
                    </a:p>
                  </a:txBody>
                  <a:tcPr marL="35844" marR="35844" marT="35844" marB="35844"/>
                </a:tc>
              </a:tr>
              <a:tr h="1102145">
                <a:tc>
                  <a:txBody>
                    <a:bodyPr/>
                    <a:lstStyle/>
                    <a:p>
                      <a:pPr marL="0" marR="0" fontAlgn="auto" hangingPunct="1">
                        <a:spcBef>
                          <a:spcPts val="0"/>
                        </a:spcBef>
                        <a:spcAft>
                          <a:spcPts val="0"/>
                        </a:spcAft>
                      </a:pPr>
                      <a:r>
                        <a:rPr lang="en-GB" sz="900">
                          <a:effectLst/>
                        </a:rPr>
                        <a:t>Serving cell configure per-UE gap</a:t>
                      </a:r>
                      <a:endParaRPr lang="en-US" sz="1000">
                        <a:effectLst/>
                        <a:latin typeface="Times New Roman" panose="02020603050405020304" pitchFamily="18" charset="0"/>
                        <a:ea typeface="SimSun" panose="02010600030101010101" pitchFamily="2" charset="-122"/>
                      </a:endParaRPr>
                    </a:p>
                  </a:txBody>
                  <a:tcPr marL="35844" marR="35844" marT="35844" marB="35844"/>
                </a:tc>
                <a:tc>
                  <a:txBody>
                    <a:bodyPr/>
                    <a:lstStyle/>
                    <a:p>
                      <a:pPr marL="0" marR="0" fontAlgn="auto" hangingPunct="1">
                        <a:spcBef>
                          <a:spcPts val="0"/>
                        </a:spcBef>
                        <a:spcAft>
                          <a:spcPts val="0"/>
                        </a:spcAft>
                      </a:pPr>
                      <a:r>
                        <a:rPr lang="en-US" sz="900">
                          <a:effectLst/>
                        </a:rPr>
                        <a:t>From scheduling opportunity and gap applicability perspective, </a:t>
                      </a:r>
                      <a:endParaRPr lang="en-US" sz="1000">
                        <a:effectLst/>
                      </a:endParaRPr>
                    </a:p>
                    <a:p>
                      <a:pPr marL="0" marR="0" fontAlgn="auto" hangingPunct="1">
                        <a:spcBef>
                          <a:spcPts val="0"/>
                        </a:spcBef>
                        <a:spcAft>
                          <a:spcPts val="0"/>
                        </a:spcAft>
                      </a:pPr>
                      <a:r>
                        <a:rPr lang="en-US" sz="900">
                          <a:effectLst/>
                        </a:rPr>
                        <a:t>- it’s per-UE gap </a:t>
                      </a:r>
                      <a:endParaRPr lang="en-US" sz="1000">
                        <a:effectLst/>
                      </a:endParaRPr>
                    </a:p>
                    <a:p>
                      <a:pPr marL="0" marR="0" fontAlgn="auto" hangingPunct="1">
                        <a:spcBef>
                          <a:spcPts val="0"/>
                        </a:spcBef>
                        <a:spcAft>
                          <a:spcPts val="0"/>
                        </a:spcAft>
                      </a:pPr>
                      <a:r>
                        <a:rPr lang="en-US" sz="900">
                          <a:effectLst/>
                        </a:rPr>
                        <a:t> </a:t>
                      </a:r>
                      <a:endParaRPr lang="en-US" sz="1000">
                        <a:effectLst/>
                      </a:endParaRPr>
                    </a:p>
                    <a:p>
                      <a:pPr marL="0" marR="0" fontAlgn="auto" hangingPunct="1">
                        <a:spcBef>
                          <a:spcPts val="0"/>
                        </a:spcBef>
                        <a:spcAft>
                          <a:spcPts val="0"/>
                        </a:spcAft>
                      </a:pPr>
                      <a:r>
                        <a:rPr lang="en-US" sz="900">
                          <a:effectLst/>
                        </a:rPr>
                        <a:t>From measurement requirement perspective,</a:t>
                      </a:r>
                      <a:endParaRPr lang="en-US" sz="1000">
                        <a:effectLst/>
                      </a:endParaRPr>
                    </a:p>
                    <a:p>
                      <a:pPr marL="0" marR="0" fontAlgn="auto" hangingPunct="1">
                        <a:spcBef>
                          <a:spcPts val="0"/>
                        </a:spcBef>
                        <a:spcAft>
                          <a:spcPts val="0"/>
                        </a:spcAft>
                      </a:pPr>
                      <a:r>
                        <a:rPr lang="en-US" sz="900">
                          <a:effectLst/>
                        </a:rPr>
                        <a:t>- UE applies per-UE gap for measurement</a:t>
                      </a:r>
                      <a:r>
                        <a:rPr lang="en-GB" sz="900">
                          <a:effectLst/>
                        </a:rPr>
                        <a:t> </a:t>
                      </a:r>
                      <a:endParaRPr lang="en-US" sz="1000">
                        <a:effectLst/>
                        <a:latin typeface="Times New Roman" panose="02020603050405020304" pitchFamily="18" charset="0"/>
                        <a:ea typeface="SimSun" panose="02010600030101010101" pitchFamily="2" charset="-122"/>
                      </a:endParaRPr>
                    </a:p>
                  </a:txBody>
                  <a:tcPr marL="35844" marR="35844" marT="35844" marB="35844"/>
                </a:tc>
                <a:tc>
                  <a:txBody>
                    <a:bodyPr/>
                    <a:lstStyle/>
                    <a:p>
                      <a:pPr marL="0" marR="0" fontAlgn="auto" hangingPunct="1">
                        <a:spcBef>
                          <a:spcPts val="0"/>
                        </a:spcBef>
                        <a:spcAft>
                          <a:spcPts val="0"/>
                        </a:spcAft>
                      </a:pPr>
                      <a:r>
                        <a:rPr lang="en-US" sz="900" dirty="0">
                          <a:effectLst/>
                        </a:rPr>
                        <a:t>From scheduling opportunity and gap applicability perspective, </a:t>
                      </a:r>
                      <a:endParaRPr lang="en-US" sz="1000" dirty="0">
                        <a:effectLst/>
                      </a:endParaRPr>
                    </a:p>
                    <a:p>
                      <a:pPr marL="0" marR="0" fontAlgn="auto" hangingPunct="1">
                        <a:spcBef>
                          <a:spcPts val="0"/>
                        </a:spcBef>
                        <a:spcAft>
                          <a:spcPts val="0"/>
                        </a:spcAft>
                      </a:pPr>
                      <a:r>
                        <a:rPr lang="en-US" sz="900" dirty="0">
                          <a:effectLst/>
                        </a:rPr>
                        <a:t>- it’s per-UE gap </a:t>
                      </a:r>
                      <a:endParaRPr lang="en-US" sz="1000" dirty="0">
                        <a:effectLst/>
                      </a:endParaRPr>
                    </a:p>
                    <a:p>
                      <a:pPr marL="0" marR="0" fontAlgn="auto" hangingPunct="1">
                        <a:spcBef>
                          <a:spcPts val="0"/>
                        </a:spcBef>
                        <a:spcAft>
                          <a:spcPts val="0"/>
                        </a:spcAft>
                      </a:pPr>
                      <a:r>
                        <a:rPr lang="en-US" sz="900" dirty="0">
                          <a:effectLst/>
                        </a:rPr>
                        <a:t> </a:t>
                      </a:r>
                      <a:endParaRPr lang="en-US" sz="1000" dirty="0">
                        <a:effectLst/>
                      </a:endParaRPr>
                    </a:p>
                    <a:p>
                      <a:pPr marL="0" marR="0" fontAlgn="auto" hangingPunct="1">
                        <a:spcBef>
                          <a:spcPts val="0"/>
                        </a:spcBef>
                        <a:spcAft>
                          <a:spcPts val="0"/>
                        </a:spcAft>
                      </a:pPr>
                      <a:r>
                        <a:rPr lang="en-US" sz="900" dirty="0">
                          <a:effectLst/>
                        </a:rPr>
                        <a:t>From measurement requirement perspective,</a:t>
                      </a:r>
                      <a:endParaRPr lang="en-US" sz="1000" dirty="0">
                        <a:effectLst/>
                      </a:endParaRPr>
                    </a:p>
                    <a:p>
                      <a:pPr marL="0" marR="0" fontAlgn="auto" hangingPunct="1">
                        <a:spcBef>
                          <a:spcPts val="0"/>
                        </a:spcBef>
                        <a:spcAft>
                          <a:spcPts val="0"/>
                        </a:spcAft>
                      </a:pPr>
                      <a:r>
                        <a:rPr lang="en-US" sz="900" dirty="0">
                          <a:effectLst/>
                        </a:rPr>
                        <a:t>- UE applies per-UE gap for measurement</a:t>
                      </a:r>
                      <a:r>
                        <a:rPr lang="en-GB" sz="900" dirty="0">
                          <a:effectLst/>
                        </a:rPr>
                        <a:t> </a:t>
                      </a:r>
                      <a:endParaRPr lang="en-US" sz="1000" dirty="0">
                        <a:effectLst/>
                        <a:latin typeface="Times New Roman" panose="02020603050405020304" pitchFamily="18" charset="0"/>
                        <a:ea typeface="SimSun" panose="02010600030101010101" pitchFamily="2" charset="-122"/>
                      </a:endParaRPr>
                    </a:p>
                  </a:txBody>
                  <a:tcPr marL="35844" marR="35844" marT="35844" marB="35844"/>
                </a:tc>
                <a:tc>
                  <a:txBody>
                    <a:bodyPr/>
                    <a:lstStyle/>
                    <a:p>
                      <a:pPr marL="0" marR="0" fontAlgn="auto" hangingPunct="1">
                        <a:spcBef>
                          <a:spcPts val="0"/>
                        </a:spcBef>
                        <a:spcAft>
                          <a:spcPts val="0"/>
                        </a:spcAft>
                      </a:pPr>
                      <a:r>
                        <a:rPr lang="en-US" sz="900">
                          <a:effectLst/>
                        </a:rPr>
                        <a:t>From scheduling opportunity and gap applicability perspective, </a:t>
                      </a:r>
                      <a:endParaRPr lang="en-US" sz="1000">
                        <a:effectLst/>
                      </a:endParaRPr>
                    </a:p>
                    <a:p>
                      <a:pPr marL="0" marR="0" fontAlgn="auto" hangingPunct="1">
                        <a:spcBef>
                          <a:spcPts val="0"/>
                        </a:spcBef>
                        <a:spcAft>
                          <a:spcPts val="0"/>
                        </a:spcAft>
                      </a:pPr>
                      <a:r>
                        <a:rPr lang="en-US" sz="900">
                          <a:effectLst/>
                        </a:rPr>
                        <a:t>- it’s per-UE gap </a:t>
                      </a:r>
                      <a:endParaRPr lang="en-US" sz="1000">
                        <a:effectLst/>
                      </a:endParaRPr>
                    </a:p>
                    <a:p>
                      <a:pPr marL="0" marR="0" fontAlgn="auto" hangingPunct="1">
                        <a:spcBef>
                          <a:spcPts val="0"/>
                        </a:spcBef>
                        <a:spcAft>
                          <a:spcPts val="0"/>
                        </a:spcAft>
                      </a:pPr>
                      <a:r>
                        <a:rPr lang="en-US" sz="900">
                          <a:effectLst/>
                        </a:rPr>
                        <a:t> </a:t>
                      </a:r>
                      <a:endParaRPr lang="en-US" sz="1000">
                        <a:effectLst/>
                      </a:endParaRPr>
                    </a:p>
                    <a:p>
                      <a:pPr marL="0" marR="0" fontAlgn="auto" hangingPunct="1">
                        <a:spcBef>
                          <a:spcPts val="0"/>
                        </a:spcBef>
                        <a:spcAft>
                          <a:spcPts val="0"/>
                        </a:spcAft>
                      </a:pPr>
                      <a:r>
                        <a:rPr lang="en-US" sz="900">
                          <a:effectLst/>
                        </a:rPr>
                        <a:t>From measurement requirement perspective,</a:t>
                      </a:r>
                      <a:endParaRPr lang="en-US" sz="1000">
                        <a:effectLst/>
                      </a:endParaRPr>
                    </a:p>
                    <a:p>
                      <a:pPr marL="0" marR="0" fontAlgn="auto" hangingPunct="1">
                        <a:spcBef>
                          <a:spcPts val="0"/>
                        </a:spcBef>
                        <a:spcAft>
                          <a:spcPts val="0"/>
                        </a:spcAft>
                      </a:pPr>
                      <a:r>
                        <a:rPr lang="en-US" sz="900">
                          <a:effectLst/>
                        </a:rPr>
                        <a:t>- UE applies per-UE gap for measurement</a:t>
                      </a:r>
                      <a:r>
                        <a:rPr lang="en-GB" sz="900">
                          <a:effectLst/>
                        </a:rPr>
                        <a:t> </a:t>
                      </a:r>
                      <a:endParaRPr lang="en-US" sz="1000">
                        <a:effectLst/>
                        <a:latin typeface="Times New Roman" panose="02020603050405020304" pitchFamily="18" charset="0"/>
                        <a:ea typeface="SimSun" panose="02010600030101010101" pitchFamily="2" charset="-122"/>
                      </a:endParaRPr>
                    </a:p>
                  </a:txBody>
                  <a:tcPr marL="35844" marR="35844" marT="35844" marB="35844"/>
                </a:tc>
              </a:tr>
              <a:tr h="310109">
                <a:tc>
                  <a:txBody>
                    <a:bodyPr/>
                    <a:lstStyle/>
                    <a:p>
                      <a:pPr marL="0" marR="0" fontAlgn="auto" hangingPunct="1">
                        <a:spcBef>
                          <a:spcPts val="0"/>
                        </a:spcBef>
                        <a:spcAft>
                          <a:spcPts val="0"/>
                        </a:spcAft>
                      </a:pPr>
                      <a:r>
                        <a:rPr lang="en-GB" sz="900">
                          <a:effectLst/>
                        </a:rPr>
                        <a:t>Serving cell configure per-FR gap for LTE/FR1 only</a:t>
                      </a:r>
                      <a:endParaRPr lang="en-US" sz="1000">
                        <a:effectLst/>
                        <a:latin typeface="Times New Roman" panose="02020603050405020304" pitchFamily="18" charset="0"/>
                        <a:ea typeface="SimSun" panose="02010600030101010101" pitchFamily="2" charset="-122"/>
                      </a:endParaRPr>
                    </a:p>
                  </a:txBody>
                  <a:tcPr marL="35844" marR="35844" marT="35844" marB="35844"/>
                </a:tc>
                <a:tc>
                  <a:txBody>
                    <a:bodyPr/>
                    <a:lstStyle/>
                    <a:p>
                      <a:pPr marL="0" marR="0" fontAlgn="auto" hangingPunct="1">
                        <a:spcBef>
                          <a:spcPts val="0"/>
                        </a:spcBef>
                        <a:spcAft>
                          <a:spcPts val="0"/>
                        </a:spcAft>
                      </a:pPr>
                      <a:r>
                        <a:rPr lang="en-US" sz="900" dirty="0" smtClean="0">
                          <a:solidFill>
                            <a:srgbClr val="FF0000"/>
                          </a:solidFill>
                          <a:effectLst/>
                        </a:rPr>
                        <a:t>From scheduling opportunity and gap applicability perspective, </a:t>
                      </a:r>
                    </a:p>
                    <a:p>
                      <a:pPr marL="0" marR="0" fontAlgn="auto" hangingPunct="1">
                        <a:spcBef>
                          <a:spcPts val="0"/>
                        </a:spcBef>
                        <a:spcAft>
                          <a:spcPts val="0"/>
                        </a:spcAft>
                      </a:pPr>
                      <a:r>
                        <a:rPr lang="en-US" sz="900" dirty="0" smtClean="0">
                          <a:solidFill>
                            <a:srgbClr val="FF0000"/>
                          </a:solidFill>
                          <a:effectLst/>
                        </a:rPr>
                        <a:t>- No gap will apply to the UE</a:t>
                      </a:r>
                    </a:p>
                    <a:p>
                      <a:pPr marL="0" marR="0" fontAlgn="auto" hangingPunct="1">
                        <a:spcBef>
                          <a:spcPts val="0"/>
                        </a:spcBef>
                        <a:spcAft>
                          <a:spcPts val="0"/>
                        </a:spcAft>
                      </a:pPr>
                      <a:r>
                        <a:rPr lang="en-US" sz="900" dirty="0" smtClean="0">
                          <a:solidFill>
                            <a:srgbClr val="FF0000"/>
                          </a:solidFill>
                          <a:effectLst/>
                        </a:rPr>
                        <a:t> </a:t>
                      </a:r>
                    </a:p>
                    <a:p>
                      <a:pPr marL="0" marR="0" fontAlgn="auto" hangingPunct="1">
                        <a:spcBef>
                          <a:spcPts val="0"/>
                        </a:spcBef>
                        <a:spcAft>
                          <a:spcPts val="0"/>
                        </a:spcAft>
                      </a:pPr>
                      <a:r>
                        <a:rPr lang="en-US" sz="900" dirty="0" smtClean="0">
                          <a:solidFill>
                            <a:srgbClr val="FF0000"/>
                          </a:solidFill>
                          <a:effectLst/>
                        </a:rPr>
                        <a:t>From measurement requirement perspective,</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sz="900" dirty="0" smtClean="0">
                          <a:solidFill>
                            <a:srgbClr val="FF0000"/>
                          </a:solidFill>
                          <a:effectLst/>
                        </a:rPr>
                        <a:t>UE fulfils the per-FR requirements for LTE/FR1 measurement objects based on </a:t>
                      </a:r>
                      <a:r>
                        <a:rPr lang="en-US" sz="900" dirty="0" smtClean="0">
                          <a:solidFill>
                            <a:srgbClr val="FF0000"/>
                          </a:solidFill>
                          <a:effectLst/>
                        </a:rPr>
                        <a:t>effective MGRP=40ms</a:t>
                      </a:r>
                      <a:endParaRPr lang="en-US" sz="900" dirty="0" smtClean="0">
                        <a:solidFill>
                          <a:srgbClr val="FF0000"/>
                        </a:solidFill>
                        <a:effectLst/>
                        <a:latin typeface="Times New Roman" panose="02020603050405020304" pitchFamily="18" charset="0"/>
                        <a:ea typeface="SimSun" panose="02010600030101010101" pitchFamily="2" charset="-122"/>
                      </a:endParaRPr>
                    </a:p>
                  </a:txBody>
                  <a:tcPr marL="35844" marR="35844" marT="35844" marB="35844"/>
                </a:tc>
                <a:tc>
                  <a:txBody>
                    <a:bodyPr/>
                    <a:lstStyle/>
                    <a:p>
                      <a:pPr marL="0" marR="0" fontAlgn="auto" hangingPunct="1">
                        <a:spcBef>
                          <a:spcPts val="0"/>
                        </a:spcBef>
                        <a:spcAft>
                          <a:spcPts val="0"/>
                        </a:spcAft>
                      </a:pPr>
                      <a:r>
                        <a:rPr lang="en-US" sz="900" dirty="0" smtClean="0">
                          <a:solidFill>
                            <a:srgbClr val="FF0000"/>
                          </a:solidFill>
                          <a:effectLst/>
                        </a:rPr>
                        <a:t>From scheduling opportunity and gap applicability perspective, </a:t>
                      </a:r>
                    </a:p>
                    <a:p>
                      <a:pPr marL="0" marR="0" fontAlgn="auto" hangingPunct="1">
                        <a:spcBef>
                          <a:spcPts val="0"/>
                        </a:spcBef>
                        <a:spcAft>
                          <a:spcPts val="0"/>
                        </a:spcAft>
                      </a:pPr>
                      <a:r>
                        <a:rPr lang="en-US" sz="900" dirty="0" smtClean="0">
                          <a:solidFill>
                            <a:srgbClr val="FF0000"/>
                          </a:solidFill>
                          <a:effectLst/>
                        </a:rPr>
                        <a:t>- No gap will apply to the UE</a:t>
                      </a:r>
                    </a:p>
                    <a:p>
                      <a:pPr marL="0" marR="0" fontAlgn="auto" hangingPunct="1">
                        <a:spcBef>
                          <a:spcPts val="0"/>
                        </a:spcBef>
                        <a:spcAft>
                          <a:spcPts val="0"/>
                        </a:spcAft>
                      </a:pPr>
                      <a:r>
                        <a:rPr lang="en-US" sz="900" dirty="0" smtClean="0">
                          <a:solidFill>
                            <a:srgbClr val="FF0000"/>
                          </a:solidFill>
                          <a:effectLst/>
                        </a:rPr>
                        <a:t> </a:t>
                      </a:r>
                    </a:p>
                    <a:p>
                      <a:pPr marL="0" marR="0" fontAlgn="auto" hangingPunct="1">
                        <a:spcBef>
                          <a:spcPts val="0"/>
                        </a:spcBef>
                        <a:spcAft>
                          <a:spcPts val="0"/>
                        </a:spcAft>
                      </a:pPr>
                      <a:r>
                        <a:rPr lang="en-US" sz="900" dirty="0" smtClean="0">
                          <a:solidFill>
                            <a:srgbClr val="FF0000"/>
                          </a:solidFill>
                          <a:effectLst/>
                        </a:rPr>
                        <a:t>From measurement requirement perspective,</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sz="900" dirty="0" smtClean="0">
                          <a:solidFill>
                            <a:srgbClr val="FF0000"/>
                          </a:solidFill>
                          <a:effectLst/>
                        </a:rPr>
                        <a:t>UE fulfils the per-FR requirements for LTE/FR1 measurement objects based on </a:t>
                      </a:r>
                      <a:r>
                        <a:rPr lang="en-US" sz="900" dirty="0" smtClean="0">
                          <a:solidFill>
                            <a:srgbClr val="FF0000"/>
                          </a:solidFill>
                          <a:effectLst/>
                        </a:rPr>
                        <a:t>effective MGRP=40ms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sz="900" strike="noStrike" dirty="0" smtClean="0">
                          <a:solidFill>
                            <a:srgbClr val="FF0000"/>
                          </a:solidFill>
                          <a:effectLst/>
                          <a:latin typeface="Times New Roman" panose="02020603050405020304" pitchFamily="18" charset="0"/>
                          <a:ea typeface="SimSun" panose="02010600030101010101" pitchFamily="2" charset="-122"/>
                        </a:rPr>
                        <a:t>UE cannot conduct the measurement</a:t>
                      </a:r>
                      <a:r>
                        <a:rPr lang="en-GB" sz="900" strike="noStrike" baseline="0" dirty="0" smtClean="0">
                          <a:solidFill>
                            <a:srgbClr val="FF0000"/>
                          </a:solidFill>
                          <a:effectLst/>
                          <a:latin typeface="Times New Roman" panose="02020603050405020304" pitchFamily="18" charset="0"/>
                          <a:ea typeface="SimSun" panose="02010600030101010101" pitchFamily="2" charset="-122"/>
                        </a:rPr>
                        <a:t> for FR2 MOs</a:t>
                      </a:r>
                      <a:endParaRPr lang="en-US" sz="900" dirty="0" smtClean="0">
                        <a:solidFill>
                          <a:srgbClr val="FF0000"/>
                        </a:solidFill>
                        <a:effectLst/>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sz="900" dirty="0" smtClean="0">
                        <a:solidFill>
                          <a:srgbClr val="FF0000"/>
                        </a:solidFill>
                        <a:effectLst/>
                        <a:latin typeface="Times New Roman" panose="02020603050405020304" pitchFamily="18" charset="0"/>
                        <a:ea typeface="SimSun" panose="02010600030101010101" pitchFamily="2" charset="-122"/>
                      </a:endParaRPr>
                    </a:p>
                  </a:txBody>
                  <a:tcPr marL="35844" marR="35844" marT="35844" marB="35844"/>
                </a:tc>
                <a:tc>
                  <a:txBody>
                    <a:bodyPr/>
                    <a:lstStyle/>
                    <a:p>
                      <a:pPr marL="0" marR="0" fontAlgn="auto" hangingPunct="1">
                        <a:spcBef>
                          <a:spcPts val="0"/>
                        </a:spcBef>
                        <a:spcAft>
                          <a:spcPts val="0"/>
                        </a:spcAft>
                      </a:pPr>
                      <a:r>
                        <a:rPr lang="en-US" sz="900" dirty="0" smtClean="0">
                          <a:solidFill>
                            <a:srgbClr val="FF0000"/>
                          </a:solidFill>
                          <a:effectLst/>
                        </a:rPr>
                        <a:t>From scheduling opportunity and gap applicability perspective, </a:t>
                      </a:r>
                    </a:p>
                    <a:p>
                      <a:pPr marL="0" marR="0" fontAlgn="auto" hangingPunct="1">
                        <a:spcBef>
                          <a:spcPts val="0"/>
                        </a:spcBef>
                        <a:spcAft>
                          <a:spcPts val="0"/>
                        </a:spcAft>
                      </a:pPr>
                      <a:r>
                        <a:rPr lang="en-US" sz="900" dirty="0" smtClean="0">
                          <a:solidFill>
                            <a:srgbClr val="FF0000"/>
                          </a:solidFill>
                          <a:effectLst/>
                        </a:rPr>
                        <a:t>- No gap will apply to the UE</a:t>
                      </a:r>
                    </a:p>
                    <a:p>
                      <a:pPr marL="0" marR="0" fontAlgn="auto" hangingPunct="1">
                        <a:spcBef>
                          <a:spcPts val="0"/>
                        </a:spcBef>
                        <a:spcAft>
                          <a:spcPts val="0"/>
                        </a:spcAft>
                      </a:pPr>
                      <a:r>
                        <a:rPr lang="en-US" sz="900" dirty="0" smtClean="0">
                          <a:solidFill>
                            <a:srgbClr val="FF0000"/>
                          </a:solidFill>
                          <a:effectLst/>
                        </a:rPr>
                        <a:t> </a:t>
                      </a:r>
                    </a:p>
                    <a:p>
                      <a:pPr marL="0" marR="0" fontAlgn="auto" hangingPunct="1">
                        <a:spcBef>
                          <a:spcPts val="0"/>
                        </a:spcBef>
                        <a:spcAft>
                          <a:spcPts val="0"/>
                        </a:spcAft>
                      </a:pPr>
                      <a:r>
                        <a:rPr lang="en-US" sz="900" dirty="0" smtClean="0">
                          <a:solidFill>
                            <a:srgbClr val="FF0000"/>
                          </a:solidFill>
                          <a:effectLst/>
                        </a:rPr>
                        <a:t>From measurement requirement perspective,</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sz="900" strike="noStrike" dirty="0" smtClean="0">
                          <a:solidFill>
                            <a:srgbClr val="FF0000"/>
                          </a:solidFill>
                          <a:effectLst/>
                          <a:latin typeface="Times New Roman" panose="02020603050405020304" pitchFamily="18" charset="0"/>
                          <a:ea typeface="SimSun" panose="02010600030101010101" pitchFamily="2" charset="-122"/>
                        </a:rPr>
                        <a:t>UE cannot conduct the measurement</a:t>
                      </a:r>
                      <a:r>
                        <a:rPr lang="en-GB" sz="900" strike="noStrike" baseline="0" dirty="0" smtClean="0">
                          <a:solidFill>
                            <a:srgbClr val="FF0000"/>
                          </a:solidFill>
                          <a:effectLst/>
                          <a:latin typeface="Times New Roman" panose="02020603050405020304" pitchFamily="18" charset="0"/>
                          <a:ea typeface="SimSun" panose="02010600030101010101" pitchFamily="2" charset="-122"/>
                        </a:rPr>
                        <a:t> for FR2 MOs</a:t>
                      </a:r>
                      <a:endParaRPr lang="en-US" sz="900" dirty="0" smtClean="0">
                        <a:solidFill>
                          <a:srgbClr val="FF0000"/>
                        </a:solidFill>
                        <a:effectLst/>
                      </a:endParaRPr>
                    </a:p>
                  </a:txBody>
                  <a:tcPr marL="35844" marR="35844" marT="35844" marB="35844"/>
                </a:tc>
              </a:tr>
              <a:tr h="1554737">
                <a:tc>
                  <a:txBody>
                    <a:bodyPr/>
                    <a:lstStyle/>
                    <a:p>
                      <a:pPr marL="0" marR="0" fontAlgn="auto" hangingPunct="1">
                        <a:spcBef>
                          <a:spcPts val="0"/>
                        </a:spcBef>
                        <a:spcAft>
                          <a:spcPts val="0"/>
                        </a:spcAft>
                      </a:pPr>
                      <a:r>
                        <a:rPr lang="en-GB" sz="900" dirty="0">
                          <a:effectLst/>
                        </a:rPr>
                        <a:t>Serving cell configure per-FR gap for FR2 only</a:t>
                      </a:r>
                      <a:endParaRPr lang="en-US" sz="1000" dirty="0">
                        <a:effectLst/>
                        <a:latin typeface="Times New Roman" panose="02020603050405020304" pitchFamily="18" charset="0"/>
                        <a:ea typeface="SimSun" panose="02010600030101010101" pitchFamily="2" charset="-122"/>
                      </a:endParaRPr>
                    </a:p>
                  </a:txBody>
                  <a:tcPr marL="35844" marR="35844" marT="35844" marB="35844"/>
                </a:tc>
                <a:tc>
                  <a:txBody>
                    <a:bodyPr/>
                    <a:lstStyle/>
                    <a:p>
                      <a:pPr marL="0" marR="0" fontAlgn="auto" hangingPunct="1">
                        <a:spcBef>
                          <a:spcPts val="0"/>
                        </a:spcBef>
                        <a:spcAft>
                          <a:spcPts val="0"/>
                        </a:spcAft>
                      </a:pPr>
                      <a:r>
                        <a:rPr lang="en-US" sz="900" dirty="0">
                          <a:effectLst/>
                        </a:rPr>
                        <a:t>From scheduling opportunity and gap applicability perspective, </a:t>
                      </a:r>
                      <a:endParaRPr lang="en-US" sz="1000" dirty="0">
                        <a:effectLst/>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900" dirty="0" smtClean="0">
                          <a:solidFill>
                            <a:srgbClr val="FF0000"/>
                          </a:solidFill>
                          <a:effectLst/>
                        </a:rPr>
                        <a:t>it’s per-FR gap to FR2 serving cell(s)</a:t>
                      </a:r>
                    </a:p>
                    <a:p>
                      <a:pPr marL="0" marR="0" fontAlgn="auto" hangingPunct="1">
                        <a:spcBef>
                          <a:spcPts val="0"/>
                        </a:spcBef>
                        <a:spcAft>
                          <a:spcPts val="0"/>
                        </a:spcAft>
                      </a:pPr>
                      <a:r>
                        <a:rPr lang="en-US" sz="900" dirty="0">
                          <a:effectLst/>
                        </a:rPr>
                        <a:t> </a:t>
                      </a:r>
                      <a:endParaRPr lang="en-US" sz="1000" dirty="0">
                        <a:effectLst/>
                      </a:endParaRPr>
                    </a:p>
                    <a:p>
                      <a:pPr marL="0" marR="0" fontAlgn="auto" hangingPunct="1">
                        <a:spcBef>
                          <a:spcPts val="0"/>
                        </a:spcBef>
                        <a:spcAft>
                          <a:spcPts val="0"/>
                        </a:spcAft>
                      </a:pPr>
                      <a:r>
                        <a:rPr lang="en-US" sz="900" dirty="0">
                          <a:effectLst/>
                        </a:rPr>
                        <a:t>From measurement requirement perspective,</a:t>
                      </a:r>
                      <a:endParaRPr lang="en-US" sz="1000" dirty="0">
                        <a:effectLst/>
                      </a:endParaRPr>
                    </a:p>
                    <a:p>
                      <a:pPr marL="0" marR="0" fontAlgn="auto" hangingPunct="1">
                        <a:spcBef>
                          <a:spcPts val="0"/>
                        </a:spcBef>
                        <a:spcAft>
                          <a:spcPts val="0"/>
                        </a:spcAft>
                      </a:pPr>
                      <a:r>
                        <a:rPr lang="en-GB" sz="900" dirty="0">
                          <a:effectLst/>
                        </a:rPr>
                        <a:t>- UE fulfils the per-FR requirements for FR1 measurement objects based on </a:t>
                      </a:r>
                      <a:r>
                        <a:rPr lang="en-US" sz="900" dirty="0">
                          <a:effectLst/>
                        </a:rPr>
                        <a:t>effective MGRP=40ms</a:t>
                      </a:r>
                      <a:endParaRPr lang="en-US" sz="1000" dirty="0">
                        <a:effectLst/>
                        <a:latin typeface="Times New Roman" panose="02020603050405020304" pitchFamily="18" charset="0"/>
                        <a:ea typeface="SimSun" panose="02010600030101010101" pitchFamily="2" charset="-122"/>
                      </a:endParaRPr>
                    </a:p>
                  </a:txBody>
                  <a:tcPr marL="35844" marR="35844" marT="35844" marB="35844"/>
                </a:tc>
                <a:tc>
                  <a:txBody>
                    <a:bodyPr/>
                    <a:lstStyle/>
                    <a:p>
                      <a:pPr marL="0" marR="0" fontAlgn="auto" hangingPunct="1">
                        <a:spcBef>
                          <a:spcPts val="0"/>
                        </a:spcBef>
                        <a:spcAft>
                          <a:spcPts val="0"/>
                        </a:spcAft>
                      </a:pPr>
                      <a:r>
                        <a:rPr lang="en-US" sz="900" dirty="0">
                          <a:effectLst/>
                        </a:rPr>
                        <a:t>From scheduling opportunity and gap applicability perspective, </a:t>
                      </a:r>
                      <a:endParaRPr lang="en-US" sz="1000" dirty="0">
                        <a:effectLst/>
                      </a:endParaRPr>
                    </a:p>
                    <a:p>
                      <a:pPr marL="0" marR="0" fontAlgn="auto" hangingPunct="1">
                        <a:spcBef>
                          <a:spcPts val="0"/>
                        </a:spcBef>
                        <a:spcAft>
                          <a:spcPts val="0"/>
                        </a:spcAft>
                      </a:pPr>
                      <a:r>
                        <a:rPr lang="en-US" sz="900" dirty="0">
                          <a:effectLst/>
                        </a:rPr>
                        <a:t>- it’s per-FR gap to FR2 serving cell(s)</a:t>
                      </a:r>
                      <a:endParaRPr lang="en-US" sz="1000" dirty="0">
                        <a:effectLst/>
                      </a:endParaRPr>
                    </a:p>
                    <a:p>
                      <a:pPr marL="0" marR="0" fontAlgn="auto" hangingPunct="1">
                        <a:spcBef>
                          <a:spcPts val="0"/>
                        </a:spcBef>
                        <a:spcAft>
                          <a:spcPts val="0"/>
                        </a:spcAft>
                      </a:pPr>
                      <a:r>
                        <a:rPr lang="en-US" sz="900" dirty="0">
                          <a:effectLst/>
                        </a:rPr>
                        <a:t> </a:t>
                      </a:r>
                      <a:endParaRPr lang="en-US" sz="1000" dirty="0">
                        <a:effectLst/>
                      </a:endParaRPr>
                    </a:p>
                    <a:p>
                      <a:pPr marL="0" marR="0" fontAlgn="auto" hangingPunct="1">
                        <a:spcBef>
                          <a:spcPts val="0"/>
                        </a:spcBef>
                        <a:spcAft>
                          <a:spcPts val="0"/>
                        </a:spcAft>
                      </a:pPr>
                      <a:r>
                        <a:rPr lang="en-US" sz="900" dirty="0">
                          <a:effectLst/>
                        </a:rPr>
                        <a:t>From measurement requirement perspective,</a:t>
                      </a:r>
                      <a:endParaRPr lang="en-US" sz="1000" dirty="0">
                        <a:effectLst/>
                      </a:endParaRPr>
                    </a:p>
                    <a:p>
                      <a:pPr marL="0" marR="0" fontAlgn="auto" hangingPunct="1">
                        <a:spcBef>
                          <a:spcPts val="0"/>
                        </a:spcBef>
                        <a:spcAft>
                          <a:spcPts val="0"/>
                        </a:spcAft>
                      </a:pPr>
                      <a:r>
                        <a:rPr lang="en-US" sz="900" dirty="0">
                          <a:effectLst/>
                        </a:rPr>
                        <a:t>- UE applies per-FR gap for </a:t>
                      </a:r>
                      <a:r>
                        <a:rPr lang="en-GB" sz="900" dirty="0" smtClean="0">
                          <a:effectLst/>
                        </a:rPr>
                        <a:t>FR2 </a:t>
                      </a:r>
                      <a:r>
                        <a:rPr lang="en-GB" sz="900" dirty="0">
                          <a:effectLst/>
                        </a:rPr>
                        <a:t>measurement</a:t>
                      </a:r>
                      <a:endParaRPr lang="en-US" sz="1000" dirty="0">
                        <a:effectLst/>
                      </a:endParaRPr>
                    </a:p>
                    <a:p>
                      <a:pPr marL="0" marR="0" fontAlgn="auto" hangingPunct="1">
                        <a:spcBef>
                          <a:spcPts val="0"/>
                        </a:spcBef>
                        <a:spcAft>
                          <a:spcPts val="0"/>
                        </a:spcAft>
                      </a:pPr>
                      <a:r>
                        <a:rPr lang="en-GB" sz="900" dirty="0">
                          <a:effectLst/>
                        </a:rPr>
                        <a:t>- UE fulfils the per-FR requirements for FR1 measurement objects based on </a:t>
                      </a:r>
                      <a:r>
                        <a:rPr lang="en-US" sz="900" dirty="0">
                          <a:effectLst/>
                        </a:rPr>
                        <a:t>effective MGRP=40ms</a:t>
                      </a:r>
                      <a:endParaRPr lang="en-US" sz="1000" dirty="0">
                        <a:effectLst/>
                        <a:latin typeface="Times New Roman" panose="02020603050405020304" pitchFamily="18" charset="0"/>
                        <a:ea typeface="SimSun" panose="02010600030101010101" pitchFamily="2" charset="-122"/>
                      </a:endParaRPr>
                    </a:p>
                  </a:txBody>
                  <a:tcPr marL="35844" marR="35844" marT="35844" marB="35844"/>
                </a:tc>
                <a:tc>
                  <a:txBody>
                    <a:bodyPr/>
                    <a:lstStyle/>
                    <a:p>
                      <a:pPr marL="0" marR="0" fontAlgn="auto" hangingPunct="1">
                        <a:spcBef>
                          <a:spcPts val="0"/>
                        </a:spcBef>
                        <a:spcAft>
                          <a:spcPts val="0"/>
                        </a:spcAft>
                      </a:pPr>
                      <a:r>
                        <a:rPr lang="en-US" sz="900">
                          <a:effectLst/>
                        </a:rPr>
                        <a:t>From scheduling opportunity and gap applicability perspective, </a:t>
                      </a:r>
                      <a:endParaRPr lang="en-US" sz="1000">
                        <a:effectLst/>
                      </a:endParaRPr>
                    </a:p>
                    <a:p>
                      <a:pPr marL="0" marR="0" fontAlgn="auto" hangingPunct="1">
                        <a:spcBef>
                          <a:spcPts val="0"/>
                        </a:spcBef>
                        <a:spcAft>
                          <a:spcPts val="0"/>
                        </a:spcAft>
                      </a:pPr>
                      <a:r>
                        <a:rPr lang="en-US" sz="900">
                          <a:effectLst/>
                        </a:rPr>
                        <a:t>- it’s per-FR gap to FR2 serving cell(s)</a:t>
                      </a:r>
                      <a:endParaRPr lang="en-US" sz="1000">
                        <a:effectLst/>
                      </a:endParaRPr>
                    </a:p>
                    <a:p>
                      <a:pPr marL="0" marR="0" fontAlgn="auto" hangingPunct="1">
                        <a:spcBef>
                          <a:spcPts val="0"/>
                        </a:spcBef>
                        <a:spcAft>
                          <a:spcPts val="0"/>
                        </a:spcAft>
                      </a:pPr>
                      <a:r>
                        <a:rPr lang="en-US" sz="900">
                          <a:effectLst/>
                        </a:rPr>
                        <a:t> </a:t>
                      </a:r>
                      <a:endParaRPr lang="en-US" sz="1000">
                        <a:effectLst/>
                      </a:endParaRPr>
                    </a:p>
                    <a:p>
                      <a:pPr marL="0" marR="0" fontAlgn="auto" hangingPunct="1">
                        <a:spcBef>
                          <a:spcPts val="0"/>
                        </a:spcBef>
                        <a:spcAft>
                          <a:spcPts val="0"/>
                        </a:spcAft>
                      </a:pPr>
                      <a:r>
                        <a:rPr lang="en-US" sz="900">
                          <a:effectLst/>
                        </a:rPr>
                        <a:t>From measurement requirement perspective,</a:t>
                      </a:r>
                      <a:endParaRPr lang="en-US" sz="1000">
                        <a:effectLst/>
                      </a:endParaRPr>
                    </a:p>
                    <a:p>
                      <a:pPr marL="0" marR="0" fontAlgn="auto" hangingPunct="1">
                        <a:spcBef>
                          <a:spcPts val="0"/>
                        </a:spcBef>
                        <a:spcAft>
                          <a:spcPts val="0"/>
                        </a:spcAft>
                      </a:pPr>
                      <a:r>
                        <a:rPr lang="en-US" sz="900">
                          <a:effectLst/>
                        </a:rPr>
                        <a:t>- UE applies per-FR gap for </a:t>
                      </a:r>
                      <a:r>
                        <a:rPr lang="en-GB" sz="900">
                          <a:effectLst/>
                        </a:rPr>
                        <a:t>FR2 measurement</a:t>
                      </a:r>
                      <a:endParaRPr lang="en-US" sz="1000">
                        <a:effectLst/>
                        <a:latin typeface="Times New Roman" panose="02020603050405020304" pitchFamily="18" charset="0"/>
                        <a:ea typeface="SimSun" panose="02010600030101010101" pitchFamily="2" charset="-122"/>
                      </a:endParaRPr>
                    </a:p>
                  </a:txBody>
                  <a:tcPr marL="35844" marR="35844" marT="35844" marB="35844"/>
                </a:tc>
              </a:tr>
              <a:tr h="2014453">
                <a:tc>
                  <a:txBody>
                    <a:bodyPr/>
                    <a:lstStyle/>
                    <a:p>
                      <a:pPr marL="0" marR="0" fontAlgn="auto" hangingPunct="1">
                        <a:spcBef>
                          <a:spcPts val="0"/>
                        </a:spcBef>
                        <a:spcAft>
                          <a:spcPts val="0"/>
                        </a:spcAft>
                      </a:pPr>
                      <a:r>
                        <a:rPr lang="en-GB" sz="900">
                          <a:effectLst/>
                        </a:rPr>
                        <a:t>Serving cell configure per-FR gaps for LTE/FR1 and FR2</a:t>
                      </a:r>
                      <a:endParaRPr lang="en-US" sz="1000">
                        <a:effectLst/>
                        <a:latin typeface="Times New Roman" panose="02020603050405020304" pitchFamily="18" charset="0"/>
                        <a:ea typeface="SimSun" panose="02010600030101010101" pitchFamily="2" charset="-122"/>
                      </a:endParaRPr>
                    </a:p>
                  </a:txBody>
                  <a:tcPr marL="35844" marR="35844" marT="35844" marB="35844"/>
                </a:tc>
                <a:tc>
                  <a:txBody>
                    <a:bodyPr/>
                    <a:lstStyle/>
                    <a:p>
                      <a:pPr marL="0" marR="0" fontAlgn="auto" hangingPunct="1">
                        <a:spcBef>
                          <a:spcPts val="0"/>
                        </a:spcBef>
                        <a:spcAft>
                          <a:spcPts val="0"/>
                        </a:spcAft>
                      </a:pPr>
                      <a:r>
                        <a:rPr lang="en-US" sz="900" dirty="0" smtClean="0">
                          <a:solidFill>
                            <a:srgbClr val="FF0000"/>
                          </a:solidFill>
                          <a:effectLst/>
                        </a:rPr>
                        <a:t>From scheduling opportunity and gap applicability perspective, </a:t>
                      </a:r>
                    </a:p>
                    <a:p>
                      <a:pPr marL="0" marR="0" fontAlgn="auto" hangingPunct="1">
                        <a:spcBef>
                          <a:spcPts val="0"/>
                        </a:spcBef>
                        <a:spcAft>
                          <a:spcPts val="0"/>
                        </a:spcAft>
                      </a:pPr>
                      <a:r>
                        <a:rPr lang="en-US" sz="900" dirty="0" smtClean="0">
                          <a:solidFill>
                            <a:srgbClr val="FF0000"/>
                          </a:solidFill>
                          <a:effectLst/>
                        </a:rPr>
                        <a:t>- per-FR gap for FR2 applies to FR2 serving cell(s)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900" dirty="0" smtClean="0">
                          <a:solidFill>
                            <a:srgbClr val="FF0000"/>
                          </a:solidFill>
                          <a:effectLst/>
                        </a:rPr>
                        <a:t>per-FR gap for FR1 will not apply to the UE</a:t>
                      </a:r>
                    </a:p>
                    <a:p>
                      <a:pPr marL="0" marR="0" fontAlgn="auto" hangingPunct="1">
                        <a:spcBef>
                          <a:spcPts val="0"/>
                        </a:spcBef>
                        <a:spcAft>
                          <a:spcPts val="0"/>
                        </a:spcAft>
                      </a:pPr>
                      <a:r>
                        <a:rPr lang="en-US" sz="900" dirty="0" smtClean="0">
                          <a:solidFill>
                            <a:srgbClr val="FF0000"/>
                          </a:solidFill>
                          <a:effectLst/>
                        </a:rPr>
                        <a:t> </a:t>
                      </a:r>
                    </a:p>
                    <a:p>
                      <a:pPr marL="0" marR="0" fontAlgn="auto" hangingPunct="1">
                        <a:spcBef>
                          <a:spcPts val="0"/>
                        </a:spcBef>
                        <a:spcAft>
                          <a:spcPts val="0"/>
                        </a:spcAft>
                      </a:pPr>
                      <a:r>
                        <a:rPr lang="en-US" sz="900" dirty="0" smtClean="0">
                          <a:solidFill>
                            <a:srgbClr val="FF0000"/>
                          </a:solidFill>
                          <a:effectLst/>
                        </a:rPr>
                        <a:t>From measurement requirement perspective,</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sz="900" dirty="0" smtClean="0">
                          <a:solidFill>
                            <a:srgbClr val="FF0000"/>
                          </a:solidFill>
                          <a:effectLst/>
                        </a:rPr>
                        <a:t>UE fulfils the per-FR requirements for LTE/FR1 measurement objects based on </a:t>
                      </a:r>
                      <a:r>
                        <a:rPr lang="en-US" sz="900" dirty="0" smtClean="0">
                          <a:solidFill>
                            <a:srgbClr val="FF0000"/>
                          </a:solidFill>
                          <a:effectLst/>
                        </a:rPr>
                        <a:t>effective MGRP=40ms</a:t>
                      </a:r>
                      <a:endParaRPr lang="en-US" sz="900" dirty="0" smtClean="0">
                        <a:solidFill>
                          <a:srgbClr val="FF0000"/>
                        </a:solidFill>
                        <a:effectLst/>
                        <a:latin typeface="Times New Roman" panose="02020603050405020304" pitchFamily="18" charset="0"/>
                        <a:ea typeface="SimSun" panose="02010600030101010101" pitchFamily="2" charset="-122"/>
                      </a:endParaRPr>
                    </a:p>
                  </a:txBody>
                  <a:tcPr marL="35844" marR="35844" marT="35844" marB="35844"/>
                </a:tc>
                <a:tc>
                  <a:txBody>
                    <a:bodyPr/>
                    <a:lstStyle/>
                    <a:p>
                      <a:pPr marL="0" marR="0" fontAlgn="auto" hangingPunct="1">
                        <a:spcBef>
                          <a:spcPts val="0"/>
                        </a:spcBef>
                        <a:spcAft>
                          <a:spcPts val="0"/>
                        </a:spcAft>
                      </a:pPr>
                      <a:r>
                        <a:rPr lang="en-US" sz="900" dirty="0">
                          <a:effectLst/>
                        </a:rPr>
                        <a:t>From scheduling opportunity and gap applicability perspective, </a:t>
                      </a:r>
                      <a:endParaRPr lang="en-US" sz="1000" dirty="0">
                        <a:effectLst/>
                      </a:endParaRPr>
                    </a:p>
                    <a:p>
                      <a:pPr marL="0" marR="0" fontAlgn="auto" hangingPunct="1">
                        <a:spcBef>
                          <a:spcPts val="0"/>
                        </a:spcBef>
                        <a:spcAft>
                          <a:spcPts val="0"/>
                        </a:spcAft>
                      </a:pPr>
                      <a:r>
                        <a:rPr lang="en-US" sz="900" dirty="0">
                          <a:effectLst/>
                        </a:rPr>
                        <a:t>- per-FR gap for </a:t>
                      </a:r>
                      <a:r>
                        <a:rPr lang="en-US" sz="900" dirty="0" smtClean="0">
                          <a:effectLst/>
                        </a:rPr>
                        <a:t>FR2 </a:t>
                      </a:r>
                      <a:r>
                        <a:rPr lang="en-US" sz="900" dirty="0">
                          <a:effectLst/>
                        </a:rPr>
                        <a:t>applies to </a:t>
                      </a:r>
                      <a:r>
                        <a:rPr lang="en-US" sz="900" dirty="0" smtClean="0">
                          <a:effectLst/>
                        </a:rPr>
                        <a:t>FR2 </a:t>
                      </a:r>
                      <a:r>
                        <a:rPr lang="en-US" sz="900" dirty="0">
                          <a:effectLst/>
                        </a:rPr>
                        <a:t>serving cell(s)</a:t>
                      </a:r>
                      <a:endParaRPr lang="en-US" sz="1000" dirty="0">
                        <a:effectLst/>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900" dirty="0" smtClean="0">
                          <a:solidFill>
                            <a:srgbClr val="FF0000"/>
                          </a:solidFill>
                          <a:effectLst/>
                        </a:rPr>
                        <a:t>per-FR gap for FR1 will not apply to the UE</a:t>
                      </a:r>
                    </a:p>
                    <a:p>
                      <a:pPr marL="0" marR="0" fontAlgn="auto" hangingPunct="1">
                        <a:spcBef>
                          <a:spcPts val="0"/>
                        </a:spcBef>
                        <a:spcAft>
                          <a:spcPts val="0"/>
                        </a:spcAft>
                      </a:pPr>
                      <a:r>
                        <a:rPr lang="en-US" sz="900" dirty="0">
                          <a:effectLst/>
                        </a:rPr>
                        <a:t> </a:t>
                      </a:r>
                      <a:endParaRPr lang="en-US" sz="1000" dirty="0">
                        <a:effectLst/>
                      </a:endParaRPr>
                    </a:p>
                    <a:p>
                      <a:pPr marL="0" marR="0" fontAlgn="auto" hangingPunct="1">
                        <a:spcBef>
                          <a:spcPts val="0"/>
                        </a:spcBef>
                        <a:spcAft>
                          <a:spcPts val="0"/>
                        </a:spcAft>
                      </a:pPr>
                      <a:r>
                        <a:rPr lang="en-US" sz="900" dirty="0">
                          <a:effectLst/>
                        </a:rPr>
                        <a:t>From measurement requirement perspective,</a:t>
                      </a:r>
                      <a:endParaRPr lang="en-US" sz="1000" dirty="0">
                        <a:effectLst/>
                      </a:endParaRPr>
                    </a:p>
                    <a:p>
                      <a:pPr marL="0" marR="0" fontAlgn="auto" hangingPunct="1">
                        <a:spcBef>
                          <a:spcPts val="0"/>
                        </a:spcBef>
                        <a:spcAft>
                          <a:spcPts val="0"/>
                        </a:spcAft>
                      </a:pPr>
                      <a:r>
                        <a:rPr lang="en-US" sz="900" dirty="0">
                          <a:effectLst/>
                        </a:rPr>
                        <a:t>- UE applies per-FR gap for </a:t>
                      </a:r>
                      <a:r>
                        <a:rPr lang="en-GB" sz="900" dirty="0">
                          <a:effectLst/>
                        </a:rPr>
                        <a:t>FR2 measurement</a:t>
                      </a:r>
                      <a:endParaRPr lang="en-US" sz="1000" dirty="0">
                        <a:effectLst/>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sz="900" dirty="0" smtClean="0">
                          <a:solidFill>
                            <a:srgbClr val="FF0000"/>
                          </a:solidFill>
                          <a:effectLst/>
                        </a:rPr>
                        <a:t>UE fulfils the per-FR requirements for LTE/FR1 measurement objects based on </a:t>
                      </a:r>
                      <a:r>
                        <a:rPr lang="en-US" sz="900" dirty="0" smtClean="0">
                          <a:solidFill>
                            <a:srgbClr val="FF0000"/>
                          </a:solidFill>
                          <a:effectLst/>
                        </a:rPr>
                        <a:t>effective MGRP=40ms</a:t>
                      </a:r>
                      <a:endParaRPr lang="en-US" sz="900" dirty="0" smtClean="0">
                        <a:solidFill>
                          <a:srgbClr val="FF0000"/>
                        </a:solidFill>
                        <a:effectLst/>
                        <a:latin typeface="Times New Roman" panose="02020603050405020304" pitchFamily="18" charset="0"/>
                        <a:ea typeface="SimSun" panose="02010600030101010101" pitchFamily="2" charset="-122"/>
                      </a:endParaRPr>
                    </a:p>
                    <a:p>
                      <a:pPr marL="0" marR="0" fontAlgn="auto" hangingPunct="1">
                        <a:spcBef>
                          <a:spcPts val="0"/>
                        </a:spcBef>
                        <a:spcAft>
                          <a:spcPts val="0"/>
                        </a:spcAft>
                      </a:pPr>
                      <a:r>
                        <a:rPr lang="en-GB" sz="900" dirty="0">
                          <a:effectLst/>
                        </a:rPr>
                        <a:t> </a:t>
                      </a:r>
                      <a:endParaRPr lang="en-US" sz="1000" dirty="0">
                        <a:effectLst/>
                        <a:latin typeface="Times New Roman" panose="02020603050405020304" pitchFamily="18" charset="0"/>
                        <a:ea typeface="SimSun" panose="02010600030101010101" pitchFamily="2" charset="-122"/>
                      </a:endParaRPr>
                    </a:p>
                  </a:txBody>
                  <a:tcPr marL="35844" marR="35844" marT="35844" marB="35844"/>
                </a:tc>
                <a:tc>
                  <a:txBody>
                    <a:bodyPr/>
                    <a:lstStyle/>
                    <a:p>
                      <a:pPr marL="0" marR="0" fontAlgn="auto" hangingPunct="1">
                        <a:spcBef>
                          <a:spcPts val="0"/>
                        </a:spcBef>
                        <a:spcAft>
                          <a:spcPts val="0"/>
                        </a:spcAft>
                      </a:pPr>
                      <a:r>
                        <a:rPr lang="en-US" sz="900" dirty="0">
                          <a:effectLst/>
                        </a:rPr>
                        <a:t>From scheduling opportunity and gap applicability perspective, </a:t>
                      </a:r>
                      <a:endParaRPr lang="en-US" sz="1000" dirty="0">
                        <a:effectLst/>
                      </a:endParaRPr>
                    </a:p>
                    <a:p>
                      <a:pPr marL="0" marR="0" fontAlgn="auto" hangingPunct="1">
                        <a:spcBef>
                          <a:spcPts val="0"/>
                        </a:spcBef>
                        <a:spcAft>
                          <a:spcPts val="0"/>
                        </a:spcAft>
                      </a:pPr>
                      <a:r>
                        <a:rPr lang="en-US" sz="900" dirty="0">
                          <a:effectLst/>
                        </a:rPr>
                        <a:t>- per-FR gap for FR2 applies to FR2 serving cell(s)</a:t>
                      </a:r>
                      <a:endParaRPr lang="en-US" sz="1000"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dirty="0" smtClean="0">
                          <a:solidFill>
                            <a:srgbClr val="FF0000"/>
                          </a:solidFill>
                          <a:effectLst/>
                        </a:rPr>
                        <a:t>- per-FR gap for FR1 will not apply to the UE</a:t>
                      </a:r>
                    </a:p>
                    <a:p>
                      <a:pPr marL="0" marR="0" fontAlgn="auto" hangingPunct="1">
                        <a:spcBef>
                          <a:spcPts val="0"/>
                        </a:spcBef>
                        <a:spcAft>
                          <a:spcPts val="0"/>
                        </a:spcAft>
                      </a:pPr>
                      <a:r>
                        <a:rPr lang="en-US" sz="900" dirty="0">
                          <a:effectLst/>
                        </a:rPr>
                        <a:t> </a:t>
                      </a:r>
                      <a:endParaRPr lang="en-US" sz="1000" dirty="0">
                        <a:effectLst/>
                      </a:endParaRPr>
                    </a:p>
                    <a:p>
                      <a:pPr marL="0" marR="0" fontAlgn="auto" hangingPunct="1">
                        <a:spcBef>
                          <a:spcPts val="0"/>
                        </a:spcBef>
                        <a:spcAft>
                          <a:spcPts val="0"/>
                        </a:spcAft>
                      </a:pPr>
                      <a:r>
                        <a:rPr lang="en-US" sz="900" dirty="0">
                          <a:effectLst/>
                        </a:rPr>
                        <a:t>From measurement requirement perspective,</a:t>
                      </a:r>
                      <a:endParaRPr lang="en-US" sz="1000" dirty="0">
                        <a:effectLst/>
                      </a:endParaRPr>
                    </a:p>
                    <a:p>
                      <a:pPr marL="0" marR="0" fontAlgn="auto" hangingPunct="1">
                        <a:spcBef>
                          <a:spcPts val="0"/>
                        </a:spcBef>
                        <a:spcAft>
                          <a:spcPts val="0"/>
                        </a:spcAft>
                      </a:pPr>
                      <a:r>
                        <a:rPr lang="en-US" sz="900" dirty="0">
                          <a:effectLst/>
                        </a:rPr>
                        <a:t>- UE applies per-FR gap for </a:t>
                      </a:r>
                      <a:r>
                        <a:rPr lang="en-GB" sz="900" dirty="0">
                          <a:effectLst/>
                        </a:rPr>
                        <a:t>FR2 measurement</a:t>
                      </a:r>
                      <a:endParaRPr lang="en-US" sz="1000" dirty="0">
                        <a:effectLst/>
                        <a:latin typeface="Times New Roman" panose="02020603050405020304" pitchFamily="18" charset="0"/>
                        <a:ea typeface="SimSun" panose="02010600030101010101" pitchFamily="2" charset="-122"/>
                      </a:endParaRPr>
                    </a:p>
                  </a:txBody>
                  <a:tcPr marL="35844" marR="35844" marT="35844" marB="35844"/>
                </a:tc>
              </a:tr>
            </a:tbl>
          </a:graphicData>
        </a:graphic>
      </p:graphicFrame>
    </p:spTree>
    <p:extLst>
      <p:ext uri="{BB962C8B-B14F-4D97-AF65-F5344CB8AC3E}">
        <p14:creationId xmlns:p14="http://schemas.microsoft.com/office/powerpoint/2010/main" val="13732042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16632"/>
            <a:ext cx="8229600" cy="1143000"/>
          </a:xfrm>
        </p:spPr>
        <p:txBody>
          <a:bodyPr>
            <a:noAutofit/>
          </a:bodyPr>
          <a:lstStyle/>
          <a:p>
            <a:r>
              <a:rPr lang="en-US" altLang="ja-JP" sz="2800" dirty="0"/>
              <a:t>WF on UE measurement mode with MG for SA mode</a:t>
            </a:r>
            <a:endParaRPr lang="en-US" sz="2800" dirty="0"/>
          </a:p>
        </p:txBody>
      </p:sp>
      <p:sp>
        <p:nvSpPr>
          <p:cNvPr id="5" name="Rectangle 4"/>
          <p:cNvSpPr/>
          <p:nvPr/>
        </p:nvSpPr>
        <p:spPr>
          <a:xfrm>
            <a:off x="251520" y="936466"/>
            <a:ext cx="8064896" cy="638636"/>
          </a:xfrm>
          <a:prstGeom prst="rect">
            <a:avLst/>
          </a:prstGeom>
        </p:spPr>
        <p:txBody>
          <a:bodyPr wrap="square">
            <a:spAutoFit/>
          </a:bodyPr>
          <a:lstStyle/>
          <a:p>
            <a:pPr marL="342900" indent="-342900">
              <a:spcAft>
                <a:spcPts val="900"/>
              </a:spcAft>
              <a:buFont typeface="Wingdings" panose="05000000000000000000" pitchFamily="2" charset="2"/>
              <a:buChar char="§"/>
            </a:pPr>
            <a:r>
              <a:rPr kumimoji="0" lang="en-US" sz="1400" dirty="0" smtClean="0">
                <a:latin typeface="Times New Roman" panose="02020603050405020304" pitchFamily="18" charset="0"/>
                <a:ea typeface="SimSun" panose="02010600030101010101" pitchFamily="2" charset="-122"/>
                <a:cs typeface="Times New Roman" panose="02020603050405020304" pitchFamily="18" charset="0"/>
              </a:rPr>
              <a:t>Scenario </a:t>
            </a:r>
            <a:r>
              <a:rPr kumimoji="0" lang="en-US" sz="1400" dirty="0">
                <a:latin typeface="Times New Roman" panose="02020603050405020304" pitchFamily="18" charset="0"/>
                <a:ea typeface="SimSun" panose="02010600030101010101" pitchFamily="2" charset="-122"/>
                <a:cs typeface="Times New Roman" panose="02020603050405020304" pitchFamily="18" charset="0"/>
              </a:rPr>
              <a:t>3: Serving cells are FR1+ FR2 </a:t>
            </a:r>
            <a:r>
              <a:rPr kumimoji="0" lang="en-US" sz="1400" dirty="0" smtClean="0">
                <a:latin typeface="Times New Roman" panose="02020603050405020304" pitchFamily="18" charset="0"/>
                <a:ea typeface="SimSun" panose="02010600030101010101" pitchFamily="2" charset="-122"/>
                <a:cs typeface="Times New Roman" panose="02020603050405020304" pitchFamily="18" charset="0"/>
              </a:rPr>
              <a:t>CA </a:t>
            </a:r>
            <a:r>
              <a:rPr kumimoji="0" lang="en-GB" sz="1400" dirty="0" smtClean="0">
                <a:latin typeface="Times New Roman" panose="02020603050405020304" pitchFamily="18" charset="0"/>
                <a:ea typeface="SimSun" panose="02010600030101010101" pitchFamily="2" charset="-122"/>
                <a:cs typeface="Times New Roman" panose="02020603050405020304" pitchFamily="18" charset="0"/>
              </a:rPr>
              <a:t>(</a:t>
            </a:r>
            <a:r>
              <a:rPr lang="en-GB" sz="1400" dirty="0"/>
              <a:t>UE support per-FR gap</a:t>
            </a:r>
            <a:r>
              <a:rPr kumimoji="0" lang="en-GB" sz="1400" dirty="0">
                <a:latin typeface="Times New Roman" panose="02020603050405020304" pitchFamily="18" charset="0"/>
                <a:ea typeface="SimSun" panose="02010600030101010101" pitchFamily="2" charset="-122"/>
                <a:cs typeface="Times New Roman" panose="02020603050405020304" pitchFamily="18" charset="0"/>
              </a:rPr>
              <a:t>) </a:t>
            </a:r>
            <a:endParaRPr kumimoji="0" lang="en-US" sz="1400" dirty="0">
              <a:latin typeface="Times New Roman" panose="02020603050405020304" pitchFamily="18" charset="0"/>
              <a:ea typeface="SimSun" panose="02010600030101010101" pitchFamily="2" charset="-122"/>
              <a:cs typeface="Times New Roman" panose="02020603050405020304" pitchFamily="18" charset="0"/>
            </a:endParaRPr>
          </a:p>
          <a:p>
            <a:pPr marL="342900" indent="-342900">
              <a:spcAft>
                <a:spcPts val="900"/>
              </a:spcAft>
              <a:buFont typeface="Wingdings" panose="05000000000000000000" pitchFamily="2" charset="2"/>
              <a:buChar char="§"/>
            </a:pPr>
            <a:endParaRPr kumimoji="0" lang="en-US" sz="1400" dirty="0">
              <a:latin typeface="Times New Roman" panose="02020603050405020304" pitchFamily="18" charset="0"/>
              <a:ea typeface="SimSun" panose="02010600030101010101" pitchFamily="2" charset="-122"/>
              <a:cs typeface="Times New Roman" panose="02020603050405020304" pitchFamily="18" charset="0"/>
            </a:endParaRPr>
          </a:p>
        </p:txBody>
      </p:sp>
      <p:graphicFrame>
        <p:nvGraphicFramePr>
          <p:cNvPr id="4" name="Table 3"/>
          <p:cNvGraphicFramePr>
            <a:graphicFrameLocks noGrp="1"/>
          </p:cNvGraphicFramePr>
          <p:nvPr>
            <p:extLst>
              <p:ext uri="{D42A27DB-BD31-4B8C-83A1-F6EECF244321}">
                <p14:modId xmlns:p14="http://schemas.microsoft.com/office/powerpoint/2010/main" val="914951768"/>
              </p:ext>
            </p:extLst>
          </p:nvPr>
        </p:nvGraphicFramePr>
        <p:xfrm>
          <a:off x="251521" y="1305798"/>
          <a:ext cx="8568951" cy="5333727"/>
        </p:xfrm>
        <a:graphic>
          <a:graphicData uri="http://schemas.openxmlformats.org/drawingml/2006/table">
            <a:tbl>
              <a:tblPr firstRow="1" firstCol="1" bandRow="1">
                <a:tableStyleId>{5C22544A-7EE6-4342-B048-85BDC9FD1C3A}</a:tableStyleId>
              </a:tblPr>
              <a:tblGrid>
                <a:gridCol w="1296143"/>
                <a:gridCol w="2448272"/>
                <a:gridCol w="2448272"/>
                <a:gridCol w="2376264"/>
              </a:tblGrid>
              <a:tr h="272828">
                <a:tc>
                  <a:txBody>
                    <a:bodyPr/>
                    <a:lstStyle/>
                    <a:p>
                      <a:pPr marL="0" marR="0" fontAlgn="auto" hangingPunct="1">
                        <a:lnSpc>
                          <a:spcPct val="100000"/>
                        </a:lnSpc>
                        <a:spcBef>
                          <a:spcPts val="0"/>
                        </a:spcBef>
                        <a:spcAft>
                          <a:spcPts val="0"/>
                        </a:spcAft>
                      </a:pPr>
                      <a:r>
                        <a:rPr lang="en-GB" sz="900" dirty="0">
                          <a:effectLst/>
                        </a:rPr>
                        <a:t> </a:t>
                      </a:r>
                      <a:endParaRPr lang="en-US" sz="900" dirty="0">
                        <a:effectLst/>
                        <a:latin typeface="Times New Roman" panose="02020603050405020304" pitchFamily="18" charset="0"/>
                        <a:ea typeface="SimSun" panose="02010600030101010101" pitchFamily="2" charset="-122"/>
                      </a:endParaRPr>
                    </a:p>
                  </a:txBody>
                  <a:tcPr marL="28524" marR="28524" marT="28524" marB="28524"/>
                </a:tc>
                <a:tc>
                  <a:txBody>
                    <a:bodyPr/>
                    <a:lstStyle/>
                    <a:p>
                      <a:pPr marL="0" marR="0" fontAlgn="auto" hangingPunct="1">
                        <a:lnSpc>
                          <a:spcPct val="100000"/>
                        </a:lnSpc>
                        <a:spcBef>
                          <a:spcPts val="0"/>
                        </a:spcBef>
                        <a:spcAft>
                          <a:spcPts val="0"/>
                        </a:spcAft>
                      </a:pPr>
                      <a:r>
                        <a:rPr lang="en-GB" sz="900">
                          <a:effectLst/>
                        </a:rPr>
                        <a:t>Measurement object involves LTE, FR1 only</a:t>
                      </a:r>
                      <a:endParaRPr lang="en-US" sz="900">
                        <a:effectLst/>
                        <a:latin typeface="Times New Roman" panose="02020603050405020304" pitchFamily="18" charset="0"/>
                        <a:ea typeface="SimSun" panose="02010600030101010101" pitchFamily="2" charset="-122"/>
                      </a:endParaRPr>
                    </a:p>
                  </a:txBody>
                  <a:tcPr marL="28524" marR="28524" marT="28524" marB="28524"/>
                </a:tc>
                <a:tc>
                  <a:txBody>
                    <a:bodyPr/>
                    <a:lstStyle/>
                    <a:p>
                      <a:pPr marL="0" marR="0" fontAlgn="auto" hangingPunct="1">
                        <a:lnSpc>
                          <a:spcPct val="100000"/>
                        </a:lnSpc>
                        <a:spcBef>
                          <a:spcPts val="0"/>
                        </a:spcBef>
                        <a:spcAft>
                          <a:spcPts val="0"/>
                        </a:spcAft>
                      </a:pPr>
                      <a:r>
                        <a:rPr lang="en-GB" sz="900">
                          <a:effectLst/>
                        </a:rPr>
                        <a:t>Measurement object involves LTE, FR1 and FR2</a:t>
                      </a:r>
                      <a:endParaRPr lang="en-US" sz="900">
                        <a:effectLst/>
                        <a:latin typeface="Times New Roman" panose="02020603050405020304" pitchFamily="18" charset="0"/>
                        <a:ea typeface="SimSun" panose="02010600030101010101" pitchFamily="2" charset="-122"/>
                      </a:endParaRPr>
                    </a:p>
                  </a:txBody>
                  <a:tcPr marL="28524" marR="28524" marT="28524" marB="28524"/>
                </a:tc>
                <a:tc>
                  <a:txBody>
                    <a:bodyPr/>
                    <a:lstStyle/>
                    <a:p>
                      <a:pPr marL="0" marR="0" fontAlgn="auto" hangingPunct="1">
                        <a:lnSpc>
                          <a:spcPct val="100000"/>
                        </a:lnSpc>
                        <a:spcBef>
                          <a:spcPts val="0"/>
                        </a:spcBef>
                        <a:spcAft>
                          <a:spcPts val="0"/>
                        </a:spcAft>
                      </a:pPr>
                      <a:r>
                        <a:rPr lang="en-GB" sz="900">
                          <a:effectLst/>
                        </a:rPr>
                        <a:t>Measurement object involves FR2 only</a:t>
                      </a:r>
                      <a:endParaRPr lang="en-US" sz="900">
                        <a:effectLst/>
                        <a:latin typeface="Times New Roman" panose="02020603050405020304" pitchFamily="18" charset="0"/>
                        <a:ea typeface="SimSun" panose="02010600030101010101" pitchFamily="2" charset="-122"/>
                      </a:endParaRPr>
                    </a:p>
                  </a:txBody>
                  <a:tcPr marL="28524" marR="28524" marT="28524" marB="28524"/>
                </a:tc>
              </a:tr>
              <a:tr h="837472">
                <a:tc>
                  <a:txBody>
                    <a:bodyPr/>
                    <a:lstStyle/>
                    <a:p>
                      <a:pPr marL="0" marR="0" fontAlgn="auto" hangingPunct="1">
                        <a:lnSpc>
                          <a:spcPct val="100000"/>
                        </a:lnSpc>
                        <a:spcBef>
                          <a:spcPts val="0"/>
                        </a:spcBef>
                        <a:spcAft>
                          <a:spcPts val="0"/>
                        </a:spcAft>
                      </a:pPr>
                      <a:r>
                        <a:rPr lang="en-GB" sz="900">
                          <a:effectLst/>
                        </a:rPr>
                        <a:t>Serving cell configure per-UE gap</a:t>
                      </a:r>
                      <a:endParaRPr lang="en-US" sz="900">
                        <a:effectLst/>
                        <a:latin typeface="Times New Roman" panose="02020603050405020304" pitchFamily="18" charset="0"/>
                        <a:ea typeface="SimSun" panose="02010600030101010101" pitchFamily="2" charset="-122"/>
                      </a:endParaRPr>
                    </a:p>
                  </a:txBody>
                  <a:tcPr marL="28524" marR="28524" marT="28524" marB="28524"/>
                </a:tc>
                <a:tc>
                  <a:txBody>
                    <a:bodyPr/>
                    <a:lstStyle/>
                    <a:p>
                      <a:pPr marL="0" marR="0" fontAlgn="auto" hangingPunct="1">
                        <a:lnSpc>
                          <a:spcPct val="100000"/>
                        </a:lnSpc>
                        <a:spcBef>
                          <a:spcPts val="0"/>
                        </a:spcBef>
                        <a:spcAft>
                          <a:spcPts val="0"/>
                        </a:spcAft>
                      </a:pPr>
                      <a:r>
                        <a:rPr lang="en-US" sz="900">
                          <a:effectLst/>
                        </a:rPr>
                        <a:t>From scheduling opportunity and gap applicability perspective, </a:t>
                      </a:r>
                    </a:p>
                    <a:p>
                      <a:pPr marL="0" marR="0" fontAlgn="auto" hangingPunct="1">
                        <a:lnSpc>
                          <a:spcPct val="100000"/>
                        </a:lnSpc>
                        <a:spcBef>
                          <a:spcPts val="0"/>
                        </a:spcBef>
                        <a:spcAft>
                          <a:spcPts val="0"/>
                        </a:spcAft>
                      </a:pPr>
                      <a:r>
                        <a:rPr lang="en-US" sz="900">
                          <a:effectLst/>
                        </a:rPr>
                        <a:t>- it’s per-UE gap </a:t>
                      </a:r>
                    </a:p>
                    <a:p>
                      <a:pPr marL="0" marR="0" fontAlgn="auto" hangingPunct="1">
                        <a:lnSpc>
                          <a:spcPct val="100000"/>
                        </a:lnSpc>
                        <a:spcBef>
                          <a:spcPts val="0"/>
                        </a:spcBef>
                        <a:spcAft>
                          <a:spcPts val="0"/>
                        </a:spcAft>
                      </a:pPr>
                      <a:r>
                        <a:rPr lang="en-US" sz="900">
                          <a:effectLst/>
                        </a:rPr>
                        <a:t> </a:t>
                      </a:r>
                    </a:p>
                    <a:p>
                      <a:pPr marL="0" marR="0" fontAlgn="auto" hangingPunct="1">
                        <a:lnSpc>
                          <a:spcPct val="100000"/>
                        </a:lnSpc>
                        <a:spcBef>
                          <a:spcPts val="0"/>
                        </a:spcBef>
                        <a:spcAft>
                          <a:spcPts val="0"/>
                        </a:spcAft>
                      </a:pPr>
                      <a:r>
                        <a:rPr lang="en-US" sz="900">
                          <a:effectLst/>
                        </a:rPr>
                        <a:t>From measurement requirement perspective,</a:t>
                      </a:r>
                    </a:p>
                    <a:p>
                      <a:pPr marL="0" marR="0" fontAlgn="auto" hangingPunct="1">
                        <a:lnSpc>
                          <a:spcPct val="100000"/>
                        </a:lnSpc>
                        <a:spcBef>
                          <a:spcPts val="0"/>
                        </a:spcBef>
                        <a:spcAft>
                          <a:spcPts val="0"/>
                        </a:spcAft>
                      </a:pPr>
                      <a:r>
                        <a:rPr lang="en-US" sz="900">
                          <a:effectLst/>
                        </a:rPr>
                        <a:t>- UE applies per-UE gap for measurement</a:t>
                      </a:r>
                      <a:r>
                        <a:rPr lang="en-GB" sz="900">
                          <a:effectLst/>
                        </a:rPr>
                        <a:t> </a:t>
                      </a:r>
                      <a:endParaRPr lang="en-US" sz="900">
                        <a:effectLst/>
                        <a:latin typeface="Times New Roman" panose="02020603050405020304" pitchFamily="18" charset="0"/>
                        <a:ea typeface="SimSun" panose="02010600030101010101" pitchFamily="2" charset="-122"/>
                      </a:endParaRPr>
                    </a:p>
                  </a:txBody>
                  <a:tcPr marL="28524" marR="28524" marT="28524" marB="28524"/>
                </a:tc>
                <a:tc>
                  <a:txBody>
                    <a:bodyPr/>
                    <a:lstStyle/>
                    <a:p>
                      <a:pPr marL="0" marR="0" fontAlgn="auto" hangingPunct="1">
                        <a:lnSpc>
                          <a:spcPct val="100000"/>
                        </a:lnSpc>
                        <a:spcBef>
                          <a:spcPts val="0"/>
                        </a:spcBef>
                        <a:spcAft>
                          <a:spcPts val="0"/>
                        </a:spcAft>
                      </a:pPr>
                      <a:r>
                        <a:rPr lang="en-US" sz="900">
                          <a:effectLst/>
                        </a:rPr>
                        <a:t>From scheduling opportunity and gap applicability perspective, </a:t>
                      </a:r>
                    </a:p>
                    <a:p>
                      <a:pPr marL="0" marR="0" fontAlgn="auto" hangingPunct="1">
                        <a:lnSpc>
                          <a:spcPct val="100000"/>
                        </a:lnSpc>
                        <a:spcBef>
                          <a:spcPts val="0"/>
                        </a:spcBef>
                        <a:spcAft>
                          <a:spcPts val="0"/>
                        </a:spcAft>
                      </a:pPr>
                      <a:r>
                        <a:rPr lang="en-US" sz="900">
                          <a:effectLst/>
                        </a:rPr>
                        <a:t>- it’s per-UE gap </a:t>
                      </a:r>
                    </a:p>
                    <a:p>
                      <a:pPr marL="0" marR="0" fontAlgn="auto" hangingPunct="1">
                        <a:lnSpc>
                          <a:spcPct val="100000"/>
                        </a:lnSpc>
                        <a:spcBef>
                          <a:spcPts val="0"/>
                        </a:spcBef>
                        <a:spcAft>
                          <a:spcPts val="0"/>
                        </a:spcAft>
                      </a:pPr>
                      <a:r>
                        <a:rPr lang="en-US" sz="900">
                          <a:effectLst/>
                        </a:rPr>
                        <a:t> </a:t>
                      </a:r>
                    </a:p>
                    <a:p>
                      <a:pPr marL="0" marR="0" fontAlgn="auto" hangingPunct="1">
                        <a:lnSpc>
                          <a:spcPct val="100000"/>
                        </a:lnSpc>
                        <a:spcBef>
                          <a:spcPts val="0"/>
                        </a:spcBef>
                        <a:spcAft>
                          <a:spcPts val="0"/>
                        </a:spcAft>
                      </a:pPr>
                      <a:r>
                        <a:rPr lang="en-US" sz="900">
                          <a:effectLst/>
                        </a:rPr>
                        <a:t>From measurement requirement perspective,</a:t>
                      </a:r>
                    </a:p>
                    <a:p>
                      <a:pPr marL="0" marR="0" fontAlgn="auto" hangingPunct="1">
                        <a:lnSpc>
                          <a:spcPct val="100000"/>
                        </a:lnSpc>
                        <a:spcBef>
                          <a:spcPts val="0"/>
                        </a:spcBef>
                        <a:spcAft>
                          <a:spcPts val="0"/>
                        </a:spcAft>
                      </a:pPr>
                      <a:r>
                        <a:rPr lang="en-US" sz="900">
                          <a:effectLst/>
                        </a:rPr>
                        <a:t>- UE applies per-UE gap for measurement</a:t>
                      </a:r>
                      <a:r>
                        <a:rPr lang="en-GB" sz="900">
                          <a:effectLst/>
                        </a:rPr>
                        <a:t> </a:t>
                      </a:r>
                      <a:endParaRPr lang="en-US" sz="900">
                        <a:effectLst/>
                        <a:latin typeface="Times New Roman" panose="02020603050405020304" pitchFamily="18" charset="0"/>
                        <a:ea typeface="SimSun" panose="02010600030101010101" pitchFamily="2" charset="-122"/>
                      </a:endParaRPr>
                    </a:p>
                  </a:txBody>
                  <a:tcPr marL="28524" marR="28524" marT="28524" marB="28524"/>
                </a:tc>
                <a:tc>
                  <a:txBody>
                    <a:bodyPr/>
                    <a:lstStyle/>
                    <a:p>
                      <a:pPr marL="0" marR="0" fontAlgn="auto" hangingPunct="1">
                        <a:lnSpc>
                          <a:spcPct val="100000"/>
                        </a:lnSpc>
                        <a:spcBef>
                          <a:spcPts val="0"/>
                        </a:spcBef>
                        <a:spcAft>
                          <a:spcPts val="0"/>
                        </a:spcAft>
                      </a:pPr>
                      <a:r>
                        <a:rPr lang="en-US" sz="900">
                          <a:effectLst/>
                        </a:rPr>
                        <a:t>From scheduling opportunity and gap applicability perspective, </a:t>
                      </a:r>
                    </a:p>
                    <a:p>
                      <a:pPr marL="0" marR="0" fontAlgn="auto" hangingPunct="1">
                        <a:lnSpc>
                          <a:spcPct val="100000"/>
                        </a:lnSpc>
                        <a:spcBef>
                          <a:spcPts val="0"/>
                        </a:spcBef>
                        <a:spcAft>
                          <a:spcPts val="0"/>
                        </a:spcAft>
                      </a:pPr>
                      <a:r>
                        <a:rPr lang="en-US" sz="900">
                          <a:effectLst/>
                        </a:rPr>
                        <a:t>- it’s per-UE gap </a:t>
                      </a:r>
                    </a:p>
                    <a:p>
                      <a:pPr marL="0" marR="0" fontAlgn="auto" hangingPunct="1">
                        <a:lnSpc>
                          <a:spcPct val="100000"/>
                        </a:lnSpc>
                        <a:spcBef>
                          <a:spcPts val="0"/>
                        </a:spcBef>
                        <a:spcAft>
                          <a:spcPts val="0"/>
                        </a:spcAft>
                      </a:pPr>
                      <a:r>
                        <a:rPr lang="en-US" sz="900">
                          <a:effectLst/>
                        </a:rPr>
                        <a:t> </a:t>
                      </a:r>
                    </a:p>
                    <a:p>
                      <a:pPr marL="0" marR="0" fontAlgn="auto" hangingPunct="1">
                        <a:lnSpc>
                          <a:spcPct val="100000"/>
                        </a:lnSpc>
                        <a:spcBef>
                          <a:spcPts val="0"/>
                        </a:spcBef>
                        <a:spcAft>
                          <a:spcPts val="0"/>
                        </a:spcAft>
                      </a:pPr>
                      <a:r>
                        <a:rPr lang="en-US" sz="900">
                          <a:effectLst/>
                        </a:rPr>
                        <a:t>From measurement requirement perspective,</a:t>
                      </a:r>
                    </a:p>
                    <a:p>
                      <a:pPr marL="0" marR="0" fontAlgn="auto" hangingPunct="1">
                        <a:lnSpc>
                          <a:spcPct val="100000"/>
                        </a:lnSpc>
                        <a:spcBef>
                          <a:spcPts val="0"/>
                        </a:spcBef>
                        <a:spcAft>
                          <a:spcPts val="0"/>
                        </a:spcAft>
                      </a:pPr>
                      <a:r>
                        <a:rPr lang="en-US" sz="900">
                          <a:effectLst/>
                        </a:rPr>
                        <a:t>- UE applies per-UE gap for measurement</a:t>
                      </a:r>
                      <a:r>
                        <a:rPr lang="en-GB" sz="900">
                          <a:effectLst/>
                        </a:rPr>
                        <a:t> </a:t>
                      </a:r>
                      <a:endParaRPr lang="en-US" sz="900">
                        <a:effectLst/>
                        <a:latin typeface="Times New Roman" panose="02020603050405020304" pitchFamily="18" charset="0"/>
                        <a:ea typeface="SimSun" panose="02010600030101010101" pitchFamily="2" charset="-122"/>
                      </a:endParaRPr>
                    </a:p>
                  </a:txBody>
                  <a:tcPr marL="28524" marR="28524" marT="28524" marB="28524"/>
                </a:tc>
              </a:tr>
              <a:tr h="1063330">
                <a:tc>
                  <a:txBody>
                    <a:bodyPr/>
                    <a:lstStyle/>
                    <a:p>
                      <a:pPr marL="0" marR="0" fontAlgn="auto" hangingPunct="1">
                        <a:lnSpc>
                          <a:spcPct val="100000"/>
                        </a:lnSpc>
                        <a:spcBef>
                          <a:spcPts val="0"/>
                        </a:spcBef>
                        <a:spcAft>
                          <a:spcPts val="0"/>
                        </a:spcAft>
                      </a:pPr>
                      <a:r>
                        <a:rPr lang="en-GB" sz="900">
                          <a:effectLst/>
                        </a:rPr>
                        <a:t>Serving cell configure per-FR gap for LTE/FR1 only</a:t>
                      </a:r>
                      <a:endParaRPr lang="en-US" sz="900">
                        <a:effectLst/>
                        <a:latin typeface="Times New Roman" panose="02020603050405020304" pitchFamily="18" charset="0"/>
                        <a:ea typeface="SimSun" panose="02010600030101010101" pitchFamily="2" charset="-122"/>
                      </a:endParaRPr>
                    </a:p>
                  </a:txBody>
                  <a:tcPr marL="28524" marR="28524" marT="28524" marB="28524"/>
                </a:tc>
                <a:tc>
                  <a:txBody>
                    <a:bodyPr/>
                    <a:lstStyle/>
                    <a:p>
                      <a:pPr marL="0" marR="0" fontAlgn="auto" hangingPunct="1">
                        <a:lnSpc>
                          <a:spcPct val="100000"/>
                        </a:lnSpc>
                        <a:spcBef>
                          <a:spcPts val="0"/>
                        </a:spcBef>
                        <a:spcAft>
                          <a:spcPts val="0"/>
                        </a:spcAft>
                      </a:pPr>
                      <a:r>
                        <a:rPr lang="en-US" sz="900">
                          <a:effectLst/>
                        </a:rPr>
                        <a:t>From scheduling opportunity and gap applicability perspective, </a:t>
                      </a:r>
                    </a:p>
                    <a:p>
                      <a:pPr marL="0" marR="0" fontAlgn="auto" hangingPunct="1">
                        <a:lnSpc>
                          <a:spcPct val="100000"/>
                        </a:lnSpc>
                        <a:spcBef>
                          <a:spcPts val="0"/>
                        </a:spcBef>
                        <a:spcAft>
                          <a:spcPts val="0"/>
                        </a:spcAft>
                      </a:pPr>
                      <a:r>
                        <a:rPr lang="en-US" sz="900">
                          <a:effectLst/>
                        </a:rPr>
                        <a:t>- it’s per-FR gap to FR1 serving cell(s)</a:t>
                      </a:r>
                    </a:p>
                    <a:p>
                      <a:pPr marL="0" marR="0" fontAlgn="auto" hangingPunct="1">
                        <a:lnSpc>
                          <a:spcPct val="100000"/>
                        </a:lnSpc>
                        <a:spcBef>
                          <a:spcPts val="0"/>
                        </a:spcBef>
                        <a:spcAft>
                          <a:spcPts val="0"/>
                        </a:spcAft>
                      </a:pPr>
                      <a:r>
                        <a:rPr lang="en-US" sz="900">
                          <a:effectLst/>
                        </a:rPr>
                        <a:t> </a:t>
                      </a:r>
                    </a:p>
                    <a:p>
                      <a:pPr marL="0" marR="0" fontAlgn="auto" hangingPunct="1">
                        <a:lnSpc>
                          <a:spcPct val="100000"/>
                        </a:lnSpc>
                        <a:spcBef>
                          <a:spcPts val="0"/>
                        </a:spcBef>
                        <a:spcAft>
                          <a:spcPts val="0"/>
                        </a:spcAft>
                      </a:pPr>
                      <a:r>
                        <a:rPr lang="en-US" sz="900">
                          <a:effectLst/>
                        </a:rPr>
                        <a:t>From measurement requirement perspective,</a:t>
                      </a:r>
                    </a:p>
                    <a:p>
                      <a:pPr marL="0" marR="0" fontAlgn="auto" hangingPunct="1">
                        <a:lnSpc>
                          <a:spcPct val="100000"/>
                        </a:lnSpc>
                        <a:spcBef>
                          <a:spcPts val="0"/>
                        </a:spcBef>
                        <a:spcAft>
                          <a:spcPts val="0"/>
                        </a:spcAft>
                      </a:pPr>
                      <a:r>
                        <a:rPr lang="en-US" sz="900">
                          <a:effectLst/>
                        </a:rPr>
                        <a:t>- UE applies per-FR gap for </a:t>
                      </a:r>
                      <a:r>
                        <a:rPr lang="en-GB" sz="900">
                          <a:effectLst/>
                        </a:rPr>
                        <a:t>LTE/FR1 measurement</a:t>
                      </a:r>
                      <a:endParaRPr lang="en-US" sz="900">
                        <a:effectLst/>
                        <a:latin typeface="Times New Roman" panose="02020603050405020304" pitchFamily="18" charset="0"/>
                        <a:ea typeface="SimSun" panose="02010600030101010101" pitchFamily="2" charset="-122"/>
                      </a:endParaRPr>
                    </a:p>
                  </a:txBody>
                  <a:tcPr marL="28524" marR="28524" marT="28524" marB="28524"/>
                </a:tc>
                <a:tc>
                  <a:txBody>
                    <a:bodyPr/>
                    <a:lstStyle/>
                    <a:p>
                      <a:pPr marL="0" marR="0" fontAlgn="auto" hangingPunct="1">
                        <a:lnSpc>
                          <a:spcPct val="100000"/>
                        </a:lnSpc>
                        <a:spcBef>
                          <a:spcPts val="0"/>
                        </a:spcBef>
                        <a:spcAft>
                          <a:spcPts val="0"/>
                        </a:spcAft>
                      </a:pPr>
                      <a:r>
                        <a:rPr lang="en-US" sz="900" dirty="0">
                          <a:effectLst/>
                        </a:rPr>
                        <a:t>From scheduling opportunity and gap applicability perspective, </a:t>
                      </a:r>
                    </a:p>
                    <a:p>
                      <a:pPr marL="0" marR="0" fontAlgn="auto" hangingPunct="1">
                        <a:lnSpc>
                          <a:spcPct val="100000"/>
                        </a:lnSpc>
                        <a:spcBef>
                          <a:spcPts val="0"/>
                        </a:spcBef>
                        <a:spcAft>
                          <a:spcPts val="0"/>
                        </a:spcAft>
                      </a:pPr>
                      <a:r>
                        <a:rPr lang="en-US" sz="900" dirty="0">
                          <a:effectLst/>
                        </a:rPr>
                        <a:t>- it’s per-FR gap to FR1 serving cell(s)</a:t>
                      </a:r>
                    </a:p>
                    <a:p>
                      <a:pPr marL="0" marR="0" fontAlgn="auto" hangingPunct="1">
                        <a:lnSpc>
                          <a:spcPct val="100000"/>
                        </a:lnSpc>
                        <a:spcBef>
                          <a:spcPts val="0"/>
                        </a:spcBef>
                        <a:spcAft>
                          <a:spcPts val="0"/>
                        </a:spcAft>
                      </a:pPr>
                      <a:r>
                        <a:rPr lang="en-US" sz="900" dirty="0">
                          <a:effectLst/>
                        </a:rPr>
                        <a:t> </a:t>
                      </a:r>
                    </a:p>
                    <a:p>
                      <a:pPr marL="0" marR="0" fontAlgn="auto" hangingPunct="1">
                        <a:lnSpc>
                          <a:spcPct val="100000"/>
                        </a:lnSpc>
                        <a:spcBef>
                          <a:spcPts val="0"/>
                        </a:spcBef>
                        <a:spcAft>
                          <a:spcPts val="0"/>
                        </a:spcAft>
                      </a:pPr>
                      <a:r>
                        <a:rPr lang="en-US" sz="900" dirty="0">
                          <a:effectLst/>
                        </a:rPr>
                        <a:t>From measurement requirement perspective,</a:t>
                      </a:r>
                    </a:p>
                    <a:p>
                      <a:pPr marL="0" marR="0" fontAlgn="auto" hangingPunct="1">
                        <a:lnSpc>
                          <a:spcPct val="100000"/>
                        </a:lnSpc>
                        <a:spcBef>
                          <a:spcPts val="0"/>
                        </a:spcBef>
                        <a:spcAft>
                          <a:spcPts val="0"/>
                        </a:spcAft>
                      </a:pPr>
                      <a:r>
                        <a:rPr lang="en-US" sz="900" dirty="0">
                          <a:effectLst/>
                        </a:rPr>
                        <a:t>- UE applies per-FR gap for </a:t>
                      </a:r>
                      <a:r>
                        <a:rPr lang="en-GB" sz="900" dirty="0">
                          <a:effectLst/>
                        </a:rPr>
                        <a:t>LTE/FR1 measurement</a:t>
                      </a:r>
                      <a:endParaRPr lang="en-US" sz="900" dirty="0">
                        <a:effectLst/>
                      </a:endParaRPr>
                    </a:p>
                    <a:p>
                      <a:pPr marL="0" marR="0" fontAlgn="auto" hangingPunct="1">
                        <a:lnSpc>
                          <a:spcPct val="100000"/>
                        </a:lnSpc>
                        <a:spcBef>
                          <a:spcPts val="0"/>
                        </a:spcBef>
                        <a:spcAft>
                          <a:spcPts val="0"/>
                        </a:spcAft>
                      </a:pPr>
                      <a:r>
                        <a:rPr lang="en-US" sz="900" dirty="0">
                          <a:effectLst/>
                        </a:rPr>
                        <a:t>- </a:t>
                      </a:r>
                      <a:r>
                        <a:rPr lang="en-GB" sz="900" dirty="0">
                          <a:effectLst/>
                        </a:rPr>
                        <a:t>UE cannot perform measurement toward measurement objects in FR2</a:t>
                      </a:r>
                      <a:endParaRPr lang="en-US" sz="900" dirty="0">
                        <a:effectLst/>
                        <a:latin typeface="Times New Roman" panose="02020603050405020304" pitchFamily="18" charset="0"/>
                        <a:ea typeface="SimSun" panose="02010600030101010101" pitchFamily="2" charset="-122"/>
                      </a:endParaRPr>
                    </a:p>
                  </a:txBody>
                  <a:tcPr marL="28524" marR="28524" marT="28524" marB="28524"/>
                </a:tc>
                <a:tc>
                  <a:txBody>
                    <a:bodyPr/>
                    <a:lstStyle/>
                    <a:p>
                      <a:pPr marL="0" marR="0" fontAlgn="auto" hangingPunct="1">
                        <a:lnSpc>
                          <a:spcPct val="100000"/>
                        </a:lnSpc>
                        <a:spcBef>
                          <a:spcPts val="0"/>
                        </a:spcBef>
                        <a:spcAft>
                          <a:spcPts val="0"/>
                        </a:spcAft>
                      </a:pPr>
                      <a:r>
                        <a:rPr lang="en-US" sz="900" dirty="0" smtClean="0">
                          <a:solidFill>
                            <a:srgbClr val="FF0000"/>
                          </a:solidFill>
                          <a:effectLst/>
                        </a:rPr>
                        <a:t>From scheduling opportunity and gap applicability perspective, </a:t>
                      </a:r>
                    </a:p>
                    <a:p>
                      <a:pPr marL="0" marR="0" fontAlgn="auto" hangingPunct="1">
                        <a:lnSpc>
                          <a:spcPct val="100000"/>
                        </a:lnSpc>
                        <a:spcBef>
                          <a:spcPts val="0"/>
                        </a:spcBef>
                        <a:spcAft>
                          <a:spcPts val="0"/>
                        </a:spcAft>
                      </a:pPr>
                      <a:r>
                        <a:rPr lang="en-US" sz="900" dirty="0" smtClean="0">
                          <a:solidFill>
                            <a:srgbClr val="FF0000"/>
                          </a:solidFill>
                          <a:effectLst/>
                        </a:rPr>
                        <a:t>- it’s per-FR gap to FR1 serving cell(s)</a:t>
                      </a:r>
                    </a:p>
                    <a:p>
                      <a:pPr marL="0" marR="0" fontAlgn="auto" hangingPunct="1">
                        <a:lnSpc>
                          <a:spcPct val="100000"/>
                        </a:lnSpc>
                        <a:spcBef>
                          <a:spcPts val="0"/>
                        </a:spcBef>
                        <a:spcAft>
                          <a:spcPts val="0"/>
                        </a:spcAft>
                      </a:pPr>
                      <a:r>
                        <a:rPr lang="en-US" sz="900" dirty="0" smtClean="0">
                          <a:solidFill>
                            <a:srgbClr val="FF0000"/>
                          </a:solidFill>
                          <a:effectLst/>
                        </a:rPr>
                        <a:t> </a:t>
                      </a:r>
                    </a:p>
                    <a:p>
                      <a:pPr marL="0" marR="0" fontAlgn="auto" hangingPunct="1">
                        <a:lnSpc>
                          <a:spcPct val="100000"/>
                        </a:lnSpc>
                        <a:spcBef>
                          <a:spcPts val="0"/>
                        </a:spcBef>
                        <a:spcAft>
                          <a:spcPts val="0"/>
                        </a:spcAft>
                      </a:pPr>
                      <a:r>
                        <a:rPr lang="en-US" sz="900" dirty="0" smtClean="0">
                          <a:solidFill>
                            <a:srgbClr val="FF0000"/>
                          </a:solidFill>
                          <a:effectLst/>
                        </a:rPr>
                        <a:t>From measurement requirement perspective,</a:t>
                      </a:r>
                    </a:p>
                    <a:p>
                      <a:pPr marL="0" marR="0" fontAlgn="auto" hangingPunct="1">
                        <a:lnSpc>
                          <a:spcPct val="100000"/>
                        </a:lnSpc>
                        <a:spcBef>
                          <a:spcPts val="0"/>
                        </a:spcBef>
                        <a:spcAft>
                          <a:spcPts val="0"/>
                        </a:spcAft>
                      </a:pPr>
                      <a:r>
                        <a:rPr lang="en-US" sz="900" dirty="0" smtClean="0">
                          <a:solidFill>
                            <a:srgbClr val="FF0000"/>
                          </a:solidFill>
                          <a:effectLst/>
                        </a:rPr>
                        <a:t>- </a:t>
                      </a:r>
                      <a:r>
                        <a:rPr lang="en-GB" sz="900" dirty="0" smtClean="0">
                          <a:solidFill>
                            <a:srgbClr val="FF0000"/>
                          </a:solidFill>
                          <a:effectLst/>
                        </a:rPr>
                        <a:t>UE cannot perform measurement toward measurement objects in FR2</a:t>
                      </a:r>
                      <a:endParaRPr lang="en-US" sz="900" dirty="0">
                        <a:solidFill>
                          <a:srgbClr val="FF0000"/>
                        </a:solidFill>
                        <a:effectLst/>
                        <a:latin typeface="Times New Roman" panose="02020603050405020304" pitchFamily="18" charset="0"/>
                        <a:ea typeface="SimSun" panose="02010600030101010101" pitchFamily="2" charset="-122"/>
                      </a:endParaRPr>
                    </a:p>
                  </a:txBody>
                  <a:tcPr marL="28524" marR="28524" marT="28524" marB="28524"/>
                </a:tc>
              </a:tr>
              <a:tr h="1029665">
                <a:tc>
                  <a:txBody>
                    <a:bodyPr/>
                    <a:lstStyle/>
                    <a:p>
                      <a:pPr marL="0" marR="0" fontAlgn="auto" hangingPunct="1">
                        <a:lnSpc>
                          <a:spcPct val="100000"/>
                        </a:lnSpc>
                        <a:spcBef>
                          <a:spcPts val="0"/>
                        </a:spcBef>
                        <a:spcAft>
                          <a:spcPts val="0"/>
                        </a:spcAft>
                      </a:pPr>
                      <a:r>
                        <a:rPr lang="en-GB" sz="900">
                          <a:effectLst/>
                        </a:rPr>
                        <a:t>Serving cell configure per-FR gap for FR2 only</a:t>
                      </a:r>
                      <a:endParaRPr lang="en-US" sz="900">
                        <a:effectLst/>
                        <a:latin typeface="Times New Roman" panose="02020603050405020304" pitchFamily="18" charset="0"/>
                        <a:ea typeface="SimSun" panose="02010600030101010101" pitchFamily="2" charset="-122"/>
                      </a:endParaRPr>
                    </a:p>
                  </a:txBody>
                  <a:tcPr marL="28524" marR="28524" marT="28524" marB="28524"/>
                </a:tc>
                <a:tc>
                  <a:txBody>
                    <a:bodyPr/>
                    <a:lstStyle/>
                    <a:p>
                      <a:pPr marL="0" marR="0" fontAlgn="auto" hangingPunct="1">
                        <a:lnSpc>
                          <a:spcPct val="100000"/>
                        </a:lnSpc>
                        <a:spcBef>
                          <a:spcPts val="0"/>
                        </a:spcBef>
                        <a:spcAft>
                          <a:spcPts val="0"/>
                        </a:spcAft>
                      </a:pPr>
                      <a:r>
                        <a:rPr lang="en-US" sz="900" dirty="0" smtClean="0">
                          <a:solidFill>
                            <a:srgbClr val="FF0000"/>
                          </a:solidFill>
                          <a:effectLst/>
                        </a:rPr>
                        <a:t>From scheduling opportunity and gap applicability perspective, </a:t>
                      </a:r>
                    </a:p>
                    <a:p>
                      <a:pPr marL="0" marR="0" fontAlgn="auto" hangingPunct="1">
                        <a:lnSpc>
                          <a:spcPct val="100000"/>
                        </a:lnSpc>
                        <a:spcBef>
                          <a:spcPts val="0"/>
                        </a:spcBef>
                        <a:spcAft>
                          <a:spcPts val="0"/>
                        </a:spcAft>
                      </a:pPr>
                      <a:r>
                        <a:rPr lang="en-US" sz="900" dirty="0" smtClean="0">
                          <a:solidFill>
                            <a:srgbClr val="FF0000"/>
                          </a:solidFill>
                          <a:effectLst/>
                        </a:rPr>
                        <a:t>- it’s per-FR gap to FR2 serving cell(s)</a:t>
                      </a:r>
                    </a:p>
                    <a:p>
                      <a:pPr marL="0" marR="0" fontAlgn="auto" hangingPunct="1">
                        <a:lnSpc>
                          <a:spcPct val="100000"/>
                        </a:lnSpc>
                        <a:spcBef>
                          <a:spcPts val="0"/>
                        </a:spcBef>
                        <a:spcAft>
                          <a:spcPts val="0"/>
                        </a:spcAft>
                      </a:pPr>
                      <a:r>
                        <a:rPr lang="en-US" sz="900" dirty="0" smtClean="0">
                          <a:solidFill>
                            <a:srgbClr val="FF0000"/>
                          </a:solidFill>
                          <a:effectLst/>
                        </a:rPr>
                        <a:t> </a:t>
                      </a:r>
                    </a:p>
                    <a:p>
                      <a:pPr marL="0" marR="0" fontAlgn="auto" hangingPunct="1">
                        <a:lnSpc>
                          <a:spcPct val="100000"/>
                        </a:lnSpc>
                        <a:spcBef>
                          <a:spcPts val="0"/>
                        </a:spcBef>
                        <a:spcAft>
                          <a:spcPts val="0"/>
                        </a:spcAft>
                      </a:pPr>
                      <a:r>
                        <a:rPr lang="en-US" sz="900" dirty="0" smtClean="0">
                          <a:solidFill>
                            <a:srgbClr val="FF0000"/>
                          </a:solidFill>
                          <a:effectLst/>
                        </a:rPr>
                        <a:t>From measurement requirement perspective,</a:t>
                      </a:r>
                    </a:p>
                    <a:p>
                      <a:pPr marL="0" marR="0" fontAlgn="auto" hangingPunct="1">
                        <a:lnSpc>
                          <a:spcPct val="100000"/>
                        </a:lnSpc>
                        <a:spcBef>
                          <a:spcPts val="0"/>
                        </a:spcBef>
                        <a:spcAft>
                          <a:spcPts val="0"/>
                        </a:spcAft>
                      </a:pPr>
                      <a:r>
                        <a:rPr lang="en-GB" sz="900" dirty="0" smtClean="0">
                          <a:solidFill>
                            <a:srgbClr val="FF0000"/>
                          </a:solidFill>
                          <a:effectLst/>
                        </a:rPr>
                        <a:t>- UE cannot perform measurement toward measurement objects in LTE/FR1</a:t>
                      </a:r>
                      <a:endParaRPr lang="en-US" sz="900" dirty="0">
                        <a:solidFill>
                          <a:srgbClr val="FF0000"/>
                        </a:solidFill>
                        <a:effectLst/>
                        <a:latin typeface="Times New Roman" panose="02020603050405020304" pitchFamily="18" charset="0"/>
                        <a:ea typeface="SimSun" panose="02010600030101010101" pitchFamily="2" charset="-122"/>
                      </a:endParaRPr>
                    </a:p>
                  </a:txBody>
                  <a:tcPr marL="28524" marR="28524" marT="28524" marB="28524"/>
                </a:tc>
                <a:tc>
                  <a:txBody>
                    <a:bodyPr/>
                    <a:lstStyle/>
                    <a:p>
                      <a:pPr marL="0" marR="0" fontAlgn="auto" hangingPunct="1">
                        <a:lnSpc>
                          <a:spcPct val="100000"/>
                        </a:lnSpc>
                        <a:spcBef>
                          <a:spcPts val="0"/>
                        </a:spcBef>
                        <a:spcAft>
                          <a:spcPts val="0"/>
                        </a:spcAft>
                      </a:pPr>
                      <a:r>
                        <a:rPr lang="en-US" sz="900" dirty="0">
                          <a:effectLst/>
                        </a:rPr>
                        <a:t>From scheduling opportunity and gap applicability perspective, </a:t>
                      </a:r>
                    </a:p>
                    <a:p>
                      <a:pPr marL="0" marR="0" fontAlgn="auto" hangingPunct="1">
                        <a:lnSpc>
                          <a:spcPct val="100000"/>
                        </a:lnSpc>
                        <a:spcBef>
                          <a:spcPts val="0"/>
                        </a:spcBef>
                        <a:spcAft>
                          <a:spcPts val="0"/>
                        </a:spcAft>
                      </a:pPr>
                      <a:r>
                        <a:rPr lang="en-US" sz="900" dirty="0">
                          <a:effectLst/>
                        </a:rPr>
                        <a:t>- it’s per-FR gap to FR2 serving cell(s)</a:t>
                      </a:r>
                    </a:p>
                    <a:p>
                      <a:pPr marL="0" marR="0" fontAlgn="auto" hangingPunct="1">
                        <a:lnSpc>
                          <a:spcPct val="100000"/>
                        </a:lnSpc>
                        <a:spcBef>
                          <a:spcPts val="0"/>
                        </a:spcBef>
                        <a:spcAft>
                          <a:spcPts val="0"/>
                        </a:spcAft>
                      </a:pPr>
                      <a:r>
                        <a:rPr lang="en-US" sz="900" dirty="0">
                          <a:effectLst/>
                        </a:rPr>
                        <a:t> </a:t>
                      </a:r>
                    </a:p>
                    <a:p>
                      <a:pPr marL="0" marR="0" fontAlgn="auto" hangingPunct="1">
                        <a:lnSpc>
                          <a:spcPct val="100000"/>
                        </a:lnSpc>
                        <a:spcBef>
                          <a:spcPts val="0"/>
                        </a:spcBef>
                        <a:spcAft>
                          <a:spcPts val="0"/>
                        </a:spcAft>
                      </a:pPr>
                      <a:r>
                        <a:rPr lang="en-US" sz="900" dirty="0">
                          <a:effectLst/>
                        </a:rPr>
                        <a:t>From measurement requirement perspective,</a:t>
                      </a:r>
                    </a:p>
                    <a:p>
                      <a:pPr marL="0" marR="0" fontAlgn="auto" hangingPunct="1">
                        <a:lnSpc>
                          <a:spcPct val="100000"/>
                        </a:lnSpc>
                        <a:spcBef>
                          <a:spcPts val="0"/>
                        </a:spcBef>
                        <a:spcAft>
                          <a:spcPts val="0"/>
                        </a:spcAft>
                      </a:pPr>
                      <a:r>
                        <a:rPr lang="en-US" sz="900" dirty="0">
                          <a:effectLst/>
                        </a:rPr>
                        <a:t>- UE applies per-FR gap for </a:t>
                      </a:r>
                      <a:r>
                        <a:rPr lang="en-GB" sz="900" dirty="0">
                          <a:effectLst/>
                        </a:rPr>
                        <a:t>FR2 measurement</a:t>
                      </a:r>
                      <a:endParaRPr lang="en-US" sz="900" dirty="0">
                        <a:effectLst/>
                      </a:endParaRPr>
                    </a:p>
                    <a:p>
                      <a:pPr marL="0" marR="0" fontAlgn="auto" hangingPunct="1">
                        <a:lnSpc>
                          <a:spcPct val="100000"/>
                        </a:lnSpc>
                        <a:spcBef>
                          <a:spcPts val="0"/>
                        </a:spcBef>
                        <a:spcAft>
                          <a:spcPts val="0"/>
                        </a:spcAft>
                      </a:pPr>
                      <a:r>
                        <a:rPr lang="en-GB" sz="900" dirty="0">
                          <a:effectLst/>
                        </a:rPr>
                        <a:t>- UE cannot perform measurement toward measurement objects in LTE/FR1</a:t>
                      </a:r>
                      <a:endParaRPr lang="en-US" sz="900" dirty="0">
                        <a:effectLst/>
                        <a:latin typeface="Times New Roman" panose="02020603050405020304" pitchFamily="18" charset="0"/>
                        <a:ea typeface="SimSun" panose="02010600030101010101" pitchFamily="2" charset="-122"/>
                      </a:endParaRPr>
                    </a:p>
                  </a:txBody>
                  <a:tcPr marL="28524" marR="28524" marT="28524" marB="28524"/>
                </a:tc>
                <a:tc>
                  <a:txBody>
                    <a:bodyPr/>
                    <a:lstStyle/>
                    <a:p>
                      <a:pPr marL="0" marR="0" fontAlgn="auto" hangingPunct="1">
                        <a:lnSpc>
                          <a:spcPct val="100000"/>
                        </a:lnSpc>
                        <a:spcBef>
                          <a:spcPts val="0"/>
                        </a:spcBef>
                        <a:spcAft>
                          <a:spcPts val="0"/>
                        </a:spcAft>
                      </a:pPr>
                      <a:r>
                        <a:rPr lang="en-US" sz="900">
                          <a:effectLst/>
                        </a:rPr>
                        <a:t>From scheduling opportunity and gap applicability perspective, </a:t>
                      </a:r>
                    </a:p>
                    <a:p>
                      <a:pPr marL="0" marR="0" fontAlgn="auto" hangingPunct="1">
                        <a:lnSpc>
                          <a:spcPct val="100000"/>
                        </a:lnSpc>
                        <a:spcBef>
                          <a:spcPts val="0"/>
                        </a:spcBef>
                        <a:spcAft>
                          <a:spcPts val="0"/>
                        </a:spcAft>
                      </a:pPr>
                      <a:r>
                        <a:rPr lang="en-US" sz="900">
                          <a:effectLst/>
                        </a:rPr>
                        <a:t>- it’s per-FR gap to FR2 serving cell(s)</a:t>
                      </a:r>
                    </a:p>
                    <a:p>
                      <a:pPr marL="0" marR="0" fontAlgn="auto" hangingPunct="1">
                        <a:lnSpc>
                          <a:spcPct val="100000"/>
                        </a:lnSpc>
                        <a:spcBef>
                          <a:spcPts val="0"/>
                        </a:spcBef>
                        <a:spcAft>
                          <a:spcPts val="0"/>
                        </a:spcAft>
                      </a:pPr>
                      <a:r>
                        <a:rPr lang="en-US" sz="900">
                          <a:effectLst/>
                        </a:rPr>
                        <a:t> </a:t>
                      </a:r>
                    </a:p>
                    <a:p>
                      <a:pPr marL="0" marR="0" fontAlgn="auto" hangingPunct="1">
                        <a:lnSpc>
                          <a:spcPct val="100000"/>
                        </a:lnSpc>
                        <a:spcBef>
                          <a:spcPts val="0"/>
                        </a:spcBef>
                        <a:spcAft>
                          <a:spcPts val="0"/>
                        </a:spcAft>
                      </a:pPr>
                      <a:r>
                        <a:rPr lang="en-US" sz="900">
                          <a:effectLst/>
                        </a:rPr>
                        <a:t>From measurement requirement perspective,</a:t>
                      </a:r>
                    </a:p>
                    <a:p>
                      <a:pPr marL="0" marR="0" fontAlgn="auto" hangingPunct="1">
                        <a:lnSpc>
                          <a:spcPct val="100000"/>
                        </a:lnSpc>
                        <a:spcBef>
                          <a:spcPts val="0"/>
                        </a:spcBef>
                        <a:spcAft>
                          <a:spcPts val="0"/>
                        </a:spcAft>
                      </a:pPr>
                      <a:r>
                        <a:rPr lang="en-US" sz="900">
                          <a:effectLst/>
                        </a:rPr>
                        <a:t>- UE applies per-FR gap for </a:t>
                      </a:r>
                      <a:r>
                        <a:rPr lang="en-GB" sz="900">
                          <a:effectLst/>
                        </a:rPr>
                        <a:t>FR2 measurement</a:t>
                      </a:r>
                      <a:endParaRPr lang="en-US" sz="900">
                        <a:effectLst/>
                        <a:latin typeface="Times New Roman" panose="02020603050405020304" pitchFamily="18" charset="0"/>
                        <a:ea typeface="SimSun" panose="02010600030101010101" pitchFamily="2" charset="-122"/>
                      </a:endParaRPr>
                    </a:p>
                  </a:txBody>
                  <a:tcPr marL="28524" marR="28524" marT="28524" marB="28524"/>
                </a:tc>
              </a:tr>
              <a:tr h="1872235">
                <a:tc>
                  <a:txBody>
                    <a:bodyPr/>
                    <a:lstStyle/>
                    <a:p>
                      <a:pPr marL="0" marR="0" fontAlgn="auto" hangingPunct="1">
                        <a:lnSpc>
                          <a:spcPct val="100000"/>
                        </a:lnSpc>
                        <a:spcBef>
                          <a:spcPts val="0"/>
                        </a:spcBef>
                        <a:spcAft>
                          <a:spcPts val="0"/>
                        </a:spcAft>
                      </a:pPr>
                      <a:r>
                        <a:rPr lang="en-GB" sz="900">
                          <a:effectLst/>
                        </a:rPr>
                        <a:t>Serving cell configure per-FR gaps for LTE/FR1 and FR2</a:t>
                      </a:r>
                      <a:endParaRPr lang="en-US" sz="900">
                        <a:effectLst/>
                        <a:latin typeface="Times New Roman" panose="02020603050405020304" pitchFamily="18" charset="0"/>
                        <a:ea typeface="SimSun" panose="02010600030101010101" pitchFamily="2" charset="-122"/>
                      </a:endParaRPr>
                    </a:p>
                  </a:txBody>
                  <a:tcPr marL="28524" marR="28524" marT="28524" marB="28524"/>
                </a:tc>
                <a:tc>
                  <a:txBody>
                    <a:bodyPr/>
                    <a:lstStyle/>
                    <a:p>
                      <a:pPr marL="0" marR="0" fontAlgn="auto" hangingPunct="1">
                        <a:lnSpc>
                          <a:spcPct val="100000"/>
                        </a:lnSpc>
                        <a:spcBef>
                          <a:spcPts val="0"/>
                        </a:spcBef>
                        <a:spcAft>
                          <a:spcPts val="0"/>
                        </a:spcAft>
                      </a:pPr>
                      <a:r>
                        <a:rPr lang="en-US" sz="900" dirty="0">
                          <a:effectLst/>
                        </a:rPr>
                        <a:t>From scheduling opportunity and gap applicability perspective, </a:t>
                      </a:r>
                    </a:p>
                    <a:p>
                      <a:pPr marL="0" marR="0" fontAlgn="auto" hangingPunct="1">
                        <a:lnSpc>
                          <a:spcPct val="100000"/>
                        </a:lnSpc>
                        <a:spcBef>
                          <a:spcPts val="0"/>
                        </a:spcBef>
                        <a:spcAft>
                          <a:spcPts val="0"/>
                        </a:spcAft>
                      </a:pPr>
                      <a:r>
                        <a:rPr lang="en-US" sz="900" dirty="0">
                          <a:effectLst/>
                        </a:rPr>
                        <a:t>- per-FR gap for FR1 applies to FR1 serving cell(s)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dirty="0">
                          <a:effectLst/>
                        </a:rPr>
                        <a:t> </a:t>
                      </a:r>
                      <a:r>
                        <a:rPr lang="en-US" sz="900" dirty="0" smtClean="0">
                          <a:solidFill>
                            <a:srgbClr val="FF0000"/>
                          </a:solidFill>
                          <a:effectLst/>
                        </a:rPr>
                        <a:t>- per-FR gap for FR2 applies to FR2 serving cell(s)</a:t>
                      </a:r>
                    </a:p>
                    <a:p>
                      <a:pPr marL="0" marR="0" fontAlgn="auto" hangingPunct="1">
                        <a:lnSpc>
                          <a:spcPct val="100000"/>
                        </a:lnSpc>
                        <a:spcBef>
                          <a:spcPts val="0"/>
                        </a:spcBef>
                        <a:spcAft>
                          <a:spcPts val="0"/>
                        </a:spcAft>
                      </a:pPr>
                      <a:endParaRPr lang="en-US" sz="900" dirty="0">
                        <a:effectLst/>
                      </a:endParaRPr>
                    </a:p>
                    <a:p>
                      <a:pPr marL="0" marR="0" fontAlgn="auto" hangingPunct="1">
                        <a:lnSpc>
                          <a:spcPct val="100000"/>
                        </a:lnSpc>
                        <a:spcBef>
                          <a:spcPts val="0"/>
                        </a:spcBef>
                        <a:spcAft>
                          <a:spcPts val="0"/>
                        </a:spcAft>
                      </a:pPr>
                      <a:r>
                        <a:rPr lang="en-US" sz="900" dirty="0">
                          <a:effectLst/>
                        </a:rPr>
                        <a:t>From measurement requirement perspective,</a:t>
                      </a:r>
                    </a:p>
                    <a:p>
                      <a:pPr marL="0" marR="0" fontAlgn="auto" hangingPunct="1">
                        <a:lnSpc>
                          <a:spcPct val="100000"/>
                        </a:lnSpc>
                        <a:spcBef>
                          <a:spcPts val="0"/>
                        </a:spcBef>
                        <a:spcAft>
                          <a:spcPts val="0"/>
                        </a:spcAft>
                      </a:pPr>
                      <a:r>
                        <a:rPr lang="en-US" sz="900" dirty="0">
                          <a:effectLst/>
                        </a:rPr>
                        <a:t>- UE applies per-FR gap for </a:t>
                      </a:r>
                      <a:r>
                        <a:rPr lang="en-GB" sz="900" dirty="0">
                          <a:effectLst/>
                        </a:rPr>
                        <a:t>LTE/FR1 </a:t>
                      </a:r>
                      <a:r>
                        <a:rPr lang="en-GB" sz="900" dirty="0" smtClean="0">
                          <a:effectLst/>
                        </a:rPr>
                        <a:t>measurement</a:t>
                      </a:r>
                      <a:endParaRPr lang="en-US" sz="900" dirty="0">
                        <a:effectLst/>
                      </a:endParaRPr>
                    </a:p>
                  </a:txBody>
                  <a:tcPr marL="28524" marR="28524" marT="28524" marB="28524"/>
                </a:tc>
                <a:tc>
                  <a:txBody>
                    <a:bodyPr/>
                    <a:lstStyle/>
                    <a:p>
                      <a:pPr marL="0" marR="0" fontAlgn="auto" hangingPunct="1">
                        <a:lnSpc>
                          <a:spcPct val="100000"/>
                        </a:lnSpc>
                        <a:spcBef>
                          <a:spcPts val="0"/>
                        </a:spcBef>
                        <a:spcAft>
                          <a:spcPts val="0"/>
                        </a:spcAft>
                      </a:pPr>
                      <a:r>
                        <a:rPr lang="en-US" sz="900">
                          <a:effectLst/>
                        </a:rPr>
                        <a:t>From scheduling opportunity and gap applicability perspective, </a:t>
                      </a:r>
                    </a:p>
                    <a:p>
                      <a:pPr marL="0" marR="0" fontAlgn="auto" hangingPunct="1">
                        <a:lnSpc>
                          <a:spcPct val="100000"/>
                        </a:lnSpc>
                        <a:spcBef>
                          <a:spcPts val="0"/>
                        </a:spcBef>
                        <a:spcAft>
                          <a:spcPts val="0"/>
                        </a:spcAft>
                      </a:pPr>
                      <a:r>
                        <a:rPr lang="en-US" sz="900">
                          <a:effectLst/>
                        </a:rPr>
                        <a:t>- per-FR gap for FR1 applies to FR1 serving cell(s)</a:t>
                      </a:r>
                    </a:p>
                    <a:p>
                      <a:pPr marL="0" marR="0" fontAlgn="auto" hangingPunct="1">
                        <a:lnSpc>
                          <a:spcPct val="100000"/>
                        </a:lnSpc>
                        <a:spcBef>
                          <a:spcPts val="0"/>
                        </a:spcBef>
                        <a:spcAft>
                          <a:spcPts val="0"/>
                        </a:spcAft>
                      </a:pPr>
                      <a:r>
                        <a:rPr lang="en-US" sz="900">
                          <a:effectLst/>
                        </a:rPr>
                        <a:t>- per-FR gap for FR2 applies to FR2 serving cell(s)</a:t>
                      </a:r>
                    </a:p>
                    <a:p>
                      <a:pPr marL="0" marR="0" fontAlgn="auto" hangingPunct="1">
                        <a:lnSpc>
                          <a:spcPct val="100000"/>
                        </a:lnSpc>
                        <a:spcBef>
                          <a:spcPts val="0"/>
                        </a:spcBef>
                        <a:spcAft>
                          <a:spcPts val="0"/>
                        </a:spcAft>
                      </a:pPr>
                      <a:r>
                        <a:rPr lang="en-US" sz="900">
                          <a:effectLst/>
                        </a:rPr>
                        <a:t> </a:t>
                      </a:r>
                    </a:p>
                    <a:p>
                      <a:pPr marL="0" marR="0" fontAlgn="auto" hangingPunct="1">
                        <a:lnSpc>
                          <a:spcPct val="100000"/>
                        </a:lnSpc>
                        <a:spcBef>
                          <a:spcPts val="0"/>
                        </a:spcBef>
                        <a:spcAft>
                          <a:spcPts val="0"/>
                        </a:spcAft>
                      </a:pPr>
                      <a:r>
                        <a:rPr lang="en-US" sz="900">
                          <a:effectLst/>
                        </a:rPr>
                        <a:t>From measurement requirement perspective,</a:t>
                      </a:r>
                    </a:p>
                    <a:p>
                      <a:pPr marL="0" marR="0" fontAlgn="auto" hangingPunct="1">
                        <a:lnSpc>
                          <a:spcPct val="100000"/>
                        </a:lnSpc>
                        <a:spcBef>
                          <a:spcPts val="0"/>
                        </a:spcBef>
                        <a:spcAft>
                          <a:spcPts val="0"/>
                        </a:spcAft>
                      </a:pPr>
                      <a:r>
                        <a:rPr lang="en-US" sz="900">
                          <a:effectLst/>
                        </a:rPr>
                        <a:t>- UE applies per-FR gap for </a:t>
                      </a:r>
                      <a:r>
                        <a:rPr lang="en-GB" sz="900">
                          <a:effectLst/>
                        </a:rPr>
                        <a:t>LTE/FR1 measurement</a:t>
                      </a:r>
                      <a:endParaRPr lang="en-US" sz="900">
                        <a:effectLst/>
                      </a:endParaRPr>
                    </a:p>
                    <a:p>
                      <a:pPr marL="0" marR="0" fontAlgn="auto" hangingPunct="1">
                        <a:lnSpc>
                          <a:spcPct val="100000"/>
                        </a:lnSpc>
                        <a:spcBef>
                          <a:spcPts val="500"/>
                        </a:spcBef>
                        <a:spcAft>
                          <a:spcPts val="0"/>
                        </a:spcAft>
                      </a:pPr>
                      <a:r>
                        <a:rPr lang="en-GB" sz="900">
                          <a:effectLst/>
                        </a:rPr>
                        <a:t>- UE applies FR2 gap for FR2 measurement;</a:t>
                      </a:r>
                      <a:endParaRPr lang="en-US" sz="900">
                        <a:effectLst/>
                        <a:latin typeface="CG Times (WN)"/>
                      </a:endParaRPr>
                    </a:p>
                  </a:txBody>
                  <a:tcPr marL="28524" marR="28524" marT="28524" marB="28524"/>
                </a:tc>
                <a:tc>
                  <a:txBody>
                    <a:bodyPr/>
                    <a:lstStyle/>
                    <a:p>
                      <a:pPr marL="0" marR="0" fontAlgn="auto" hangingPunct="1">
                        <a:lnSpc>
                          <a:spcPct val="100000"/>
                        </a:lnSpc>
                        <a:spcBef>
                          <a:spcPts val="0"/>
                        </a:spcBef>
                        <a:spcAft>
                          <a:spcPts val="0"/>
                        </a:spcAft>
                      </a:pPr>
                      <a:r>
                        <a:rPr lang="en-US" sz="900" dirty="0">
                          <a:effectLst/>
                        </a:rPr>
                        <a:t>From scheduling opportunity and gap applicability perspective, </a:t>
                      </a:r>
                    </a:p>
                    <a:p>
                      <a:pPr marL="0" marR="0" fontAlgn="auto" hangingPunct="1">
                        <a:lnSpc>
                          <a:spcPct val="100000"/>
                        </a:lnSpc>
                        <a:spcBef>
                          <a:spcPts val="0"/>
                        </a:spcBef>
                        <a:spcAft>
                          <a:spcPts val="0"/>
                        </a:spcAft>
                      </a:pPr>
                      <a:r>
                        <a:rPr lang="en-US" sz="900" dirty="0">
                          <a:effectLst/>
                        </a:rPr>
                        <a:t>- per-FR gap for FR2 applies to FR2 serving cell(s)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dirty="0" smtClean="0">
                          <a:effectLst/>
                        </a:rPr>
                        <a:t> </a:t>
                      </a:r>
                      <a:r>
                        <a:rPr lang="en-US" sz="900" dirty="0" smtClean="0">
                          <a:solidFill>
                            <a:srgbClr val="FF0000"/>
                          </a:solidFill>
                          <a:effectLst/>
                        </a:rPr>
                        <a:t>- per-FR gap for FR2 applies to FR1 serving cell(s)</a:t>
                      </a:r>
                    </a:p>
                    <a:p>
                      <a:pPr marL="0" marR="0" fontAlgn="auto" hangingPunct="1">
                        <a:lnSpc>
                          <a:spcPct val="100000"/>
                        </a:lnSpc>
                        <a:spcBef>
                          <a:spcPts val="0"/>
                        </a:spcBef>
                        <a:spcAft>
                          <a:spcPts val="0"/>
                        </a:spcAft>
                      </a:pPr>
                      <a:r>
                        <a:rPr lang="en-US" sz="900" dirty="0">
                          <a:effectLst/>
                        </a:rPr>
                        <a:t> </a:t>
                      </a:r>
                    </a:p>
                    <a:p>
                      <a:pPr marL="0" marR="0" fontAlgn="auto" hangingPunct="1">
                        <a:lnSpc>
                          <a:spcPct val="100000"/>
                        </a:lnSpc>
                        <a:spcBef>
                          <a:spcPts val="0"/>
                        </a:spcBef>
                        <a:spcAft>
                          <a:spcPts val="0"/>
                        </a:spcAft>
                      </a:pPr>
                      <a:r>
                        <a:rPr lang="en-US" sz="900" dirty="0">
                          <a:effectLst/>
                        </a:rPr>
                        <a:t>From measurement requirement perspective,</a:t>
                      </a:r>
                    </a:p>
                    <a:p>
                      <a:pPr marL="0" marR="0" fontAlgn="auto" hangingPunct="1">
                        <a:lnSpc>
                          <a:spcPct val="100000"/>
                        </a:lnSpc>
                        <a:spcBef>
                          <a:spcPts val="0"/>
                        </a:spcBef>
                        <a:spcAft>
                          <a:spcPts val="0"/>
                        </a:spcAft>
                      </a:pPr>
                      <a:r>
                        <a:rPr lang="en-US" sz="900" dirty="0">
                          <a:effectLst/>
                        </a:rPr>
                        <a:t>- UE applies per-FR gap for </a:t>
                      </a:r>
                      <a:r>
                        <a:rPr lang="en-GB" sz="900" dirty="0">
                          <a:effectLst/>
                        </a:rPr>
                        <a:t>FR2 measurement</a:t>
                      </a:r>
                      <a:endParaRPr lang="en-US" sz="900" dirty="0">
                        <a:effectLst/>
                      </a:endParaRPr>
                    </a:p>
                    <a:p>
                      <a:pPr marL="0" marR="0" fontAlgn="auto" hangingPunct="1">
                        <a:lnSpc>
                          <a:spcPct val="100000"/>
                        </a:lnSpc>
                        <a:spcBef>
                          <a:spcPts val="0"/>
                        </a:spcBef>
                        <a:spcAft>
                          <a:spcPts val="0"/>
                        </a:spcAft>
                      </a:pPr>
                      <a:r>
                        <a:rPr lang="en-US" sz="900" dirty="0">
                          <a:effectLst/>
                        </a:rPr>
                        <a:t> </a:t>
                      </a:r>
                      <a:endParaRPr lang="en-US" sz="900" dirty="0">
                        <a:effectLst/>
                        <a:latin typeface="Times New Roman" panose="02020603050405020304" pitchFamily="18" charset="0"/>
                        <a:ea typeface="SimSun" panose="02010600030101010101" pitchFamily="2" charset="-122"/>
                      </a:endParaRPr>
                    </a:p>
                  </a:txBody>
                  <a:tcPr marL="28524" marR="28524" marT="28524" marB="28524"/>
                </a:tc>
              </a:tr>
            </a:tbl>
          </a:graphicData>
        </a:graphic>
      </p:graphicFrame>
    </p:spTree>
    <p:extLst>
      <p:ext uri="{BB962C8B-B14F-4D97-AF65-F5344CB8AC3E}">
        <p14:creationId xmlns:p14="http://schemas.microsoft.com/office/powerpoint/2010/main" val="395228283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CEEACA"/>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CEEACA"/>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7259</TotalTime>
  <Words>952</Words>
  <Application>Microsoft Office PowerPoint</Application>
  <PresentationFormat>On-screen Show (4:3)</PresentationFormat>
  <Paragraphs>254</Paragraphs>
  <Slides>5</Slides>
  <Notes>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vt:i4>
      </vt:variant>
    </vt:vector>
  </HeadingPairs>
  <TitlesOfParts>
    <vt:vector size="13" baseType="lpstr">
      <vt:lpstr>CG Times (WN)</vt:lpstr>
      <vt:lpstr>ＭＳ Ｐゴシック</vt:lpstr>
      <vt:lpstr>SimSun</vt:lpstr>
      <vt:lpstr>Arial</vt:lpstr>
      <vt:lpstr>Calibri</vt:lpstr>
      <vt:lpstr>Times New Roman</vt:lpstr>
      <vt:lpstr>Wingdings</vt:lpstr>
      <vt:lpstr>Office テーマ</vt:lpstr>
      <vt:lpstr>WF on UE measurement mode with MG for SA mode</vt:lpstr>
      <vt:lpstr>Background</vt:lpstr>
      <vt:lpstr>WF on UE measurement mode with MG for SA mode</vt:lpstr>
      <vt:lpstr>WF on UE measurement mode with MG for SA mode</vt:lpstr>
      <vt:lpstr>WF on UE measurement mode with MG for SA mode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NR spectra related work</dc:title>
  <dc:creator>vgheorgh@qti.qualcomm.com</dc:creator>
  <cp:keywords>CTPClassification=CTP_PUBLIC:VisualMarkings=, CTPClassification=CTP_NT</cp:keywords>
  <cp:lastModifiedBy>Cui, Jie</cp:lastModifiedBy>
  <cp:revision>303</cp:revision>
  <dcterms:created xsi:type="dcterms:W3CDTF">2017-01-18T16:32:26Z</dcterms:created>
  <dcterms:modified xsi:type="dcterms:W3CDTF">2018-05-24T04:04:41Z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TitusGUID">
    <vt:lpwstr>2bbd31d3-af4d-41b4-8cf8-7646a1e9e29c</vt:lpwstr>
  </property>
  <property fmtid="{D5CDD505-2E9C-101B-9397-08002B2CF9AE}" pid="4" name="CTP_TimeStamp">
    <vt:lpwstr>2018-05-24 04:04:41Z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ies>
</file>