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4" autoAdjust="0"/>
    <p:restoredTop sz="94660"/>
  </p:normalViewPr>
  <p:slideViewPr>
    <p:cSldViewPr snapToGrid="0">
      <p:cViewPr varScale="1">
        <p:scale>
          <a:sx n="64" d="100"/>
          <a:sy n="64" d="100"/>
        </p:scale>
        <p:origin x="10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559EE-5BE1-417E-B353-EC66F990A5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EA757E-75EB-444C-8F35-AC077E11AB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CD9518-1EFF-4E47-A7BD-FDAF268D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5DFCA-509D-40C6-A6CC-11AFAB60D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0E0F24-EDF9-44D5-BF5E-C9E6DB856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59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7021A-BC0C-46B5-BCFD-A06D4D5A2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9E38E0-2E70-4214-93F6-61B4A46E92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33BB73-2D11-4DF2-8740-B7356940B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4329F-956B-4695-9DF5-7DBB84F12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798E5-4236-433F-8F84-BE79E1041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02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06F4C0-E4DD-4999-B4F2-1FF25FCA24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52B3E8-3A86-429F-88E2-112AB449D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F6DC7-1EFB-4850-9115-EFF1CA11B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5183C-C3D7-4910-8F7A-21FD512FB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FAF10F-E273-499F-8578-84FD45AF6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051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33B57-6B45-4335-88A9-F6DFB62B7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CB8976-2FA4-4F27-A82D-F9001923E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EEBABF-3B26-4251-870E-96D936509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BE558-44EA-47BF-9B06-C0FE59E8C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CEA619-9C43-4C7B-827B-66880FB44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197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EDA74-A72C-4E75-926F-F441A75F7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84BE4-8439-45F2-B659-7EFE15DCD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1083ED-A697-4B68-BF63-F543348A7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3931C-74B4-4C38-A346-6FAC2B3DF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4097A5-1BEA-49B4-AF31-1E4AD2129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2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0670D-55FC-4B1C-BB81-E2535C89C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7689C-A84E-4D25-AF48-63ABA3B079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36A8EC-3F7D-42A1-BAD9-684BB53DCD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BCEB13-78D4-4EC3-905F-9AD7AB4F8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3A5546-4BC9-4EB3-94DE-7B50D0316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85AD90-36B3-4DCB-86EE-351FCFF8B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32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8A141-E161-4548-84A0-FC92AA992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C768E-98A2-4373-B143-AECA7BA35B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967B1C-AF9D-4844-8830-1901DC7B93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3E999E-C106-4D74-BA61-ED1B73415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9C192B-0A2A-4EF4-B637-EF2349A345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9CBA33-39FF-4AE1-8828-600440DE6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B6754D-6730-4B9B-8268-B082508B0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93CEFF-3CF4-4650-A8C7-55B9C8E32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893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E11F7-2209-462F-A4C7-982C9C0F3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EB3BF4-2D97-4DD5-ABF4-49E54E8E2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7F6701-22E1-4FCE-A55E-2CBD00291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A65D10-6A80-4F49-BB42-F3F8679AF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8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854D5F-9B0E-4213-AAA2-E71A7E899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67405C-D6FB-49EB-B686-33645A2AE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DB5FD1-E5D0-4E61-96EC-21F2CCE1F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963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A7E34-AD63-4E20-92BA-2E7FD9EF3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43118-86D1-4209-A609-1826380A4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797C5-44DF-4426-B6CF-B521AD9E43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9D4395-D433-4FA0-ADE8-8B57F9E45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97312-2763-40D8-B3A8-41820A1D0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18A8C9-736B-49BC-ADDD-511719FBC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04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65472-D153-49DF-B520-687E1D45A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64522E-0991-41DA-962B-42B1FB80BF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195864-D281-4979-8F65-03939CBF5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D0B17-EB3E-4AA7-8A41-B09CA0557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8CAF63-CC7B-4978-8FD0-2D6AD7E13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4897AA-DBC0-4C24-AA80-1D1C5717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712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49A64A-B131-4D35-9DE7-1BA556AB8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FAA14-B874-4DE4-BC38-531739DF5D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0D399-4ED3-48BC-9E9B-B2206F9916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C5AF4-A91A-4411-ABB7-16F177B64362}" type="datetimeFigureOut">
              <a:rPr lang="en-US" smtClean="0"/>
              <a:t>5/25/2018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E6DAD8-4345-440F-B8F2-F4C8BB694C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AFA901-2170-451F-BFB9-04FBD11FF1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5039D-A2D1-436B-8CD2-4DCBABFECA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78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B7EB9-A914-4FEC-81D6-1BC50FD31F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NB-IoT downlink channel quality determination and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68F77F-234C-4145-8E26-649D83FCF8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6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D16C3523-15F7-4660-B141-BDE54A67E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Busan, Korea (Republic of), 21 – 25 May,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CCB37C1C-3C0B-423C-9E2E-6A23A77A3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R4-1807938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719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FD126-599A-4F94-860C-F3CB99A5B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995B1-1C7F-4DA3-A113-B2CE94643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UE report one of N candidate values which gives a minimum supported NPDCCH repetition number to satisfy the hypothetical NPDCCH with BLER less than 1%. </a:t>
            </a:r>
          </a:p>
          <a:p>
            <a:pPr lvl="1"/>
            <a:r>
              <a:rPr lang="en-US" dirty="0"/>
              <a:t>N = 3 for </a:t>
            </a:r>
            <a:r>
              <a:rPr lang="en-US" dirty="0" err="1"/>
              <a:t>RRCConnectionReestablishmentRequest</a:t>
            </a:r>
            <a:r>
              <a:rPr lang="en-US" dirty="0"/>
              <a:t>-NB</a:t>
            </a:r>
          </a:p>
          <a:p>
            <a:pPr lvl="2"/>
            <a:r>
              <a:rPr lang="en-US" dirty="0"/>
              <a:t>Message contents: {candidateRep_1, candidateRep_2, candidateRep_3}</a:t>
            </a:r>
          </a:p>
          <a:p>
            <a:pPr lvl="1"/>
            <a:r>
              <a:rPr lang="en-US" dirty="0"/>
              <a:t>N = 12 for all the messages except for </a:t>
            </a:r>
            <a:r>
              <a:rPr lang="en-US" dirty="0" err="1"/>
              <a:t>RRCConnectionReestablishmentRequest</a:t>
            </a:r>
            <a:r>
              <a:rPr lang="en-US" dirty="0"/>
              <a:t>-NB</a:t>
            </a:r>
          </a:p>
          <a:p>
            <a:pPr lvl="2"/>
            <a:r>
              <a:rPr lang="en-US" dirty="0"/>
              <a:t>Message contents: {</a:t>
            </a:r>
            <a:r>
              <a:rPr lang="en-US" dirty="0" err="1"/>
              <a:t>candidateRep_A</a:t>
            </a:r>
            <a:r>
              <a:rPr lang="en-US" dirty="0"/>
              <a:t>, </a:t>
            </a:r>
            <a:r>
              <a:rPr lang="en-US" dirty="0" err="1"/>
              <a:t>candidateRep_B</a:t>
            </a:r>
            <a:r>
              <a:rPr lang="en-US" dirty="0"/>
              <a:t>, </a:t>
            </a:r>
            <a:r>
              <a:rPr lang="en-US" dirty="0" err="1"/>
              <a:t>candidateRep_C</a:t>
            </a:r>
            <a:r>
              <a:rPr lang="en-US" dirty="0"/>
              <a:t>, </a:t>
            </a:r>
            <a:r>
              <a:rPr lang="en-US" dirty="0" err="1"/>
              <a:t>candidateRep_D</a:t>
            </a:r>
            <a:r>
              <a:rPr lang="en-US" dirty="0"/>
              <a:t>, </a:t>
            </a:r>
            <a:r>
              <a:rPr lang="en-US" dirty="0" err="1"/>
              <a:t>candidateRep_E</a:t>
            </a:r>
            <a:r>
              <a:rPr lang="en-US" dirty="0"/>
              <a:t>, </a:t>
            </a:r>
            <a:r>
              <a:rPr lang="en-US" dirty="0" err="1"/>
              <a:t>candidateRep_F</a:t>
            </a:r>
            <a:r>
              <a:rPr lang="en-US" dirty="0"/>
              <a:t>, </a:t>
            </a:r>
            <a:r>
              <a:rPr lang="en-US" dirty="0" err="1"/>
              <a:t>candidateRep_G</a:t>
            </a:r>
            <a:r>
              <a:rPr lang="en-US" dirty="0"/>
              <a:t>, </a:t>
            </a:r>
            <a:r>
              <a:rPr lang="en-US" dirty="0" err="1"/>
              <a:t>candidateRep_H</a:t>
            </a:r>
            <a:r>
              <a:rPr lang="en-US" dirty="0"/>
              <a:t>, </a:t>
            </a:r>
            <a:r>
              <a:rPr lang="en-US" dirty="0" err="1"/>
              <a:t>candidateRep_I</a:t>
            </a:r>
            <a:r>
              <a:rPr lang="en-US" dirty="0"/>
              <a:t>, </a:t>
            </a:r>
            <a:r>
              <a:rPr lang="en-US" dirty="0" err="1"/>
              <a:t>candidateRep_J</a:t>
            </a:r>
            <a:r>
              <a:rPr lang="en-US" dirty="0"/>
              <a:t>, </a:t>
            </a:r>
            <a:r>
              <a:rPr lang="en-US" dirty="0" err="1"/>
              <a:t>candidateRep_K</a:t>
            </a:r>
            <a:r>
              <a:rPr lang="en-US" dirty="0"/>
              <a:t>, </a:t>
            </a:r>
            <a:r>
              <a:rPr lang="en-US" dirty="0" err="1"/>
              <a:t>candidateRep_L</a:t>
            </a:r>
            <a:r>
              <a:rPr lang="en-US" dirty="0"/>
              <a:t>}</a:t>
            </a:r>
          </a:p>
          <a:p>
            <a:pPr lvl="1"/>
            <a:r>
              <a:rPr lang="en-GB" dirty="0"/>
              <a:t>Actual values of </a:t>
            </a:r>
            <a:r>
              <a:rPr lang="en-GB" dirty="0" err="1"/>
              <a:t>candidate_x</a:t>
            </a:r>
            <a:r>
              <a:rPr lang="en-GB" dirty="0"/>
              <a:t> to be specified in RAN4 RRM specification TS36.133.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297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AE844-C06C-420D-8B2E-617DA9576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BB4E01-0077-4F39-B62C-CAC7C71AE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Actual values of </a:t>
            </a:r>
            <a:r>
              <a:rPr lang="en-GB" dirty="0" err="1"/>
              <a:t>candidate_x</a:t>
            </a:r>
            <a:r>
              <a:rPr lang="en-GB" dirty="0"/>
              <a:t> </a:t>
            </a:r>
            <a:r>
              <a:rPr lang="en-US" dirty="0"/>
              <a:t>in MSG3</a:t>
            </a:r>
          </a:p>
          <a:p>
            <a:pPr lvl="1"/>
            <a:r>
              <a:rPr lang="en-US" dirty="0"/>
              <a:t>For </a:t>
            </a:r>
            <a:r>
              <a:rPr lang="en-US" dirty="0" err="1"/>
              <a:t>RRCConnectionReestablishmentRequest</a:t>
            </a:r>
            <a:r>
              <a:rPr lang="en-US" dirty="0"/>
              <a:t>-NB, companies are encouraged to propose the actual values for {candidateRep_1, candidateRep_2, candidateRep_3}</a:t>
            </a:r>
          </a:p>
          <a:p>
            <a:pPr lvl="2"/>
            <a:r>
              <a:rPr lang="en-US" dirty="0"/>
              <a:t>Companies are encouraged to investigate the reporting three values</a:t>
            </a:r>
          </a:p>
          <a:p>
            <a:pPr lvl="1"/>
            <a:r>
              <a:rPr lang="en-US" dirty="0"/>
              <a:t>For other messages, the reported values are {1,2,4,8,16,32,64,128,256,512,1024,2048}.</a:t>
            </a:r>
          </a:p>
        </p:txBody>
      </p:sp>
    </p:spTree>
    <p:extLst>
      <p:ext uri="{BB962C8B-B14F-4D97-AF65-F5344CB8AC3E}">
        <p14:creationId xmlns:p14="http://schemas.microsoft.com/office/powerpoint/2010/main" val="2499075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CEF3B-9262-469C-9839-A42F1F492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D00E7-8896-496E-A374-1C56CC57F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939" y="1690688"/>
            <a:ext cx="11036121" cy="516731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From RAN4 perspective there could be two measurement periods UE can use to derive the NPDCCH repetition number to satisfy the hypothetical NPDCCH BLER of 1%: </a:t>
            </a:r>
          </a:p>
          <a:p>
            <a:pPr lvl="1"/>
            <a:r>
              <a:rPr lang="en-US" dirty="0"/>
              <a:t>T1: period used for NRSRP estimation for NPRACH CE level decision</a:t>
            </a:r>
          </a:p>
          <a:p>
            <a:pPr lvl="1"/>
            <a:r>
              <a:rPr lang="en-US" dirty="0"/>
              <a:t>T2: period from the beginning of MSG2 reception to the beginning of MSG3 transmission</a:t>
            </a:r>
          </a:p>
          <a:p>
            <a:r>
              <a:rPr lang="en-US" dirty="0"/>
              <a:t>It is up to UE implementation to use T1 and/or T2 to estimate the downlink channel quality as far as UE meets the accuracy requirement. </a:t>
            </a:r>
          </a:p>
          <a:p>
            <a:pPr lvl="1"/>
            <a:r>
              <a:rPr lang="en-US" dirty="0"/>
              <a:t>Accuracy requirement is defined to report the NPDCCH repetition number to satisfy the hypothetical NPDCCH BLER of 1%</a:t>
            </a:r>
            <a:endParaRPr lang="en-US" strike="sngStrike" dirty="0"/>
          </a:p>
          <a:p>
            <a:pPr lvl="1"/>
            <a:r>
              <a:rPr lang="en-US" dirty="0"/>
              <a:t>The reporting accuracy will be verified with the corresponding test case.</a:t>
            </a:r>
          </a:p>
          <a:p>
            <a:r>
              <a:rPr lang="en-US" dirty="0"/>
              <a:t>RAN4 to specify the following requirements in TS36.133 core specification. FFS to how to specify.</a:t>
            </a:r>
          </a:p>
          <a:p>
            <a:pPr lvl="1"/>
            <a:r>
              <a:rPr lang="en-US" dirty="0"/>
              <a:t>The measurement period</a:t>
            </a:r>
          </a:p>
          <a:p>
            <a:pPr lvl="1"/>
            <a:r>
              <a:rPr lang="en-US" dirty="0"/>
              <a:t>The accuracy requirements of reported repetition numbers</a:t>
            </a:r>
          </a:p>
        </p:txBody>
      </p:sp>
    </p:spTree>
    <p:extLst>
      <p:ext uri="{BB962C8B-B14F-4D97-AF65-F5344CB8AC3E}">
        <p14:creationId xmlns:p14="http://schemas.microsoft.com/office/powerpoint/2010/main" val="3286783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36FF7-E6F8-4ADD-9F3D-E1FDFF020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53A3D-6D1A-45B7-8407-111FC4F7D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Timeline from MSG1 to MSG3 in the NB-IoT random access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C1701D-E183-4C2B-9A23-ED13886975D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356942" y="2635217"/>
            <a:ext cx="8825418" cy="256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410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364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Arial</vt:lpstr>
      <vt:lpstr>Calibri</vt:lpstr>
      <vt:lpstr>Calibri Light</vt:lpstr>
      <vt:lpstr>Times New Roman</vt:lpstr>
      <vt:lpstr>Office Theme</vt:lpstr>
      <vt:lpstr>WF on NB-IoT downlink channel quality determination and report</vt:lpstr>
      <vt:lpstr>Agreements</vt:lpstr>
      <vt:lpstr>Way forward</vt:lpstr>
      <vt:lpstr>Way forward</vt:lpstr>
      <vt:lpstr>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WF on NB-IoT downlink channel quality determination and report</dc:title>
  <dc:creator>Kazuyoshi Uesaka</dc:creator>
  <cp:lastModifiedBy>Kazuyoshi Uesaka</cp:lastModifiedBy>
  <cp:revision>27</cp:revision>
  <dcterms:created xsi:type="dcterms:W3CDTF">2018-05-21T08:54:20Z</dcterms:created>
  <dcterms:modified xsi:type="dcterms:W3CDTF">2018-05-24T23:41:34Z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(2)41WfaywQh5B3pVr8WnnDPZQd6ct0Gjm69BotQ+kcnlBu75rtmF/C/FmidFxt+lCs1I8g8CtR
jmK0QJ7Lg/yPD+SCyEUz2BQh50fG3yKYQjPPEbqdTvV20ADXE/DQSDHcLbAY1Npem1XTIidH
wE/cBJRjQ6DVEiOrDrTVot7Dl3NomWFc/WXjdnFziYVjnf/XO+kLhdj3OULvvcy1Ne3IGEZ0
azJZpIxADszau7QK4d</vt:lpwstr>
  </property>
  <property fmtid="{D5CDD505-2E9C-101B-9397-08002B2CF9AE}" pid="3" name="_2015_ms_pID_7253431">
    <vt:lpwstr>Uo7l5g1KdP3/lLjKicwdQ5QGsu4PjkWgZOvjwybcFdJYtgX6+0zOO9
U4g5MhOseFvORHpFAvPWr0oWBMtIH2biFgdOGlUNFI6JHZEyL1X0HURaRX0dlljW6v/hFCBy
Zy2b9nxV+CyMTG11xCnr0D03WeuH6bXcC8v9hBhjqbRfNvyXRGHt80TV9gTJ/2hvkGjaBWZ0
M6B8CT3X21wTkkJI</vt:lpwstr>
  </property>
</Properties>
</file>