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77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902" y="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22F0E3-6A9F-4B6E-BB65-09961C76950B}" type="datetimeFigureOut">
              <a:rPr kumimoji="1" lang="ja-JP" altLang="en-US" smtClean="0"/>
              <a:t>2018/5/15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6AD73B-A765-4A79-BA99-CD790F044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684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2018/5/15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2018/5/15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2018/5/15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2018/5/15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2018/5/15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2018/5/15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2018/5/15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2018/5/15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2018/5/15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2018/5/15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2018/5/15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2018/5/15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467544" y="1613867"/>
            <a:ext cx="8208912" cy="1470025"/>
          </a:xfrm>
        </p:spPr>
        <p:txBody>
          <a:bodyPr>
            <a:noAutofit/>
          </a:bodyPr>
          <a:lstStyle/>
          <a:p>
            <a:r>
              <a:rPr lang="en-US" altLang="ja-JP" sz="3200" b="1" dirty="0">
                <a:solidFill>
                  <a:srgbClr val="0070C0"/>
                </a:solidFill>
              </a:rPr>
              <a:t>Way Forward on Measurement Requirements and Capability for FR2 Intra-frequency</a:t>
            </a:r>
            <a:endParaRPr kumimoji="1" lang="ja-JP" altLang="en-US" sz="3200" b="1" dirty="0">
              <a:solidFill>
                <a:srgbClr val="0070C0"/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755576" y="4114453"/>
            <a:ext cx="7704856" cy="1129680"/>
          </a:xfrm>
        </p:spPr>
        <p:txBody>
          <a:bodyPr>
            <a:normAutofit/>
          </a:bodyPr>
          <a:lstStyle/>
          <a:p>
            <a:r>
              <a:rPr kumimoji="1" lang="en-US" altLang="ja-JP" dirty="0">
                <a:solidFill>
                  <a:schemeClr val="tx1">
                    <a:lumMod val="75000"/>
                    <a:lumOff val="25000"/>
                  </a:schemeClr>
                </a:solidFill>
              </a:rPr>
              <a:t>Qualcomm, </a:t>
            </a:r>
            <a:r>
              <a:rPr kumimoji="1" lang="en-US" altLang="ja-JP">
                <a:solidFill>
                  <a:schemeClr val="tx1">
                    <a:lumMod val="75000"/>
                    <a:lumOff val="25000"/>
                  </a:schemeClr>
                </a:solidFill>
              </a:rPr>
              <a:t>Mediatek</a:t>
            </a:r>
            <a:endParaRPr kumimoji="1" lang="ja-JP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R4-1807706</a:t>
            </a:r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07504" y="116632"/>
            <a:ext cx="36613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/>
              <a:t>3GPP TSG-RAN WG4 #87	</a:t>
            </a:r>
            <a:endParaRPr lang="ja-JP" altLang="ja-JP" dirty="0"/>
          </a:p>
          <a:p>
            <a:r>
              <a:rPr lang="en-US" b="1" dirty="0"/>
              <a:t>Busan, Korea, May 21st – 25th, 2018</a:t>
            </a:r>
            <a:endParaRPr lang="ja-JP" altLang="ja-JP" b="1" dirty="0"/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07504" y="836712"/>
            <a:ext cx="2743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7.10.2.1</a:t>
            </a:r>
          </a:p>
        </p:txBody>
      </p:sp>
    </p:spTree>
    <p:extLst>
      <p:ext uri="{BB962C8B-B14F-4D97-AF65-F5344CB8AC3E}">
        <p14:creationId xmlns:p14="http://schemas.microsoft.com/office/powerpoint/2010/main" val="19124284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E35E6DD-6E0C-4E5F-A057-5E61BA01D1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902" y="1556793"/>
            <a:ext cx="8345570" cy="1152128"/>
          </a:xfrm>
        </p:spPr>
        <p:txBody>
          <a:bodyPr>
            <a:normAutofit/>
          </a:bodyPr>
          <a:lstStyle/>
          <a:p>
            <a:r>
              <a:rPr lang="en-US" dirty="0"/>
              <a:t>For measurement capability in FR2 intra-frequency, the following values are proposed: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9DCBB97-D33B-4E45-B9F5-1C1CB3A611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885993"/>
              </p:ext>
            </p:extLst>
          </p:nvPr>
        </p:nvGraphicFramePr>
        <p:xfrm>
          <a:off x="2411760" y="2694722"/>
          <a:ext cx="3384376" cy="20162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2188">
                  <a:extLst>
                    <a:ext uri="{9D8B030D-6E8A-4147-A177-3AD203B41FA5}">
                      <a16:colId xmlns:a16="http://schemas.microsoft.com/office/drawing/2014/main" val="1997018178"/>
                    </a:ext>
                  </a:extLst>
                </a:gridCol>
                <a:gridCol w="1692188">
                  <a:extLst>
                    <a:ext uri="{9D8B030D-6E8A-4147-A177-3AD203B41FA5}">
                      <a16:colId xmlns:a16="http://schemas.microsoft.com/office/drawing/2014/main" val="4277236107"/>
                    </a:ext>
                  </a:extLst>
                </a:gridCol>
              </a:tblGrid>
              <a:tr h="504056">
                <a:tc gridSpan="2"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FR2</a:t>
                      </a:r>
                      <a:endParaRPr lang="de-DE" sz="2400" dirty="0"/>
                    </a:p>
                  </a:txBody>
                  <a:tcPr marL="124288" marR="124288" marT="62144" marB="62144"/>
                </a:tc>
                <a:tc hMerge="1">
                  <a:txBody>
                    <a:bodyPr/>
                    <a:lstStyle/>
                    <a:p>
                      <a:pPr algn="ctr"/>
                      <a:endParaRPr lang="de-DE" sz="2400" dirty="0"/>
                    </a:p>
                  </a:txBody>
                  <a:tcPr marL="124288" marR="124288" marT="62144" marB="62144"/>
                </a:tc>
                <a:extLst>
                  <a:ext uri="{0D108BD9-81ED-4DB2-BD59-A6C34878D82A}">
                    <a16:rowId xmlns:a16="http://schemas.microsoft.com/office/drawing/2014/main" val="1961147155"/>
                  </a:ext>
                </a:extLst>
              </a:tr>
              <a:tr h="504056">
                <a:tc gridSpan="2"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Intra-Frequency</a:t>
                      </a:r>
                      <a:endParaRPr lang="de-DE" sz="1800" dirty="0">
                        <a:solidFill>
                          <a:schemeClr val="tx1"/>
                        </a:solidFill>
                      </a:endParaRPr>
                    </a:p>
                  </a:txBody>
                  <a:tcPr marL="124288" marR="124288" marT="62144" marB="62144" anchor="ctr"/>
                </a:tc>
                <a:tc hMerge="1">
                  <a:txBody>
                    <a:bodyPr/>
                    <a:lstStyle/>
                    <a:p>
                      <a:endParaRPr lang="de-DE" sz="2400" dirty="0"/>
                    </a:p>
                  </a:txBody>
                  <a:tcPr marL="124288" marR="124288" marT="62144" marB="62144"/>
                </a:tc>
                <a:extLst>
                  <a:ext uri="{0D108BD9-81ED-4DB2-BD59-A6C34878D82A}">
                    <a16:rowId xmlns:a16="http://schemas.microsoft.com/office/drawing/2014/main" val="2539469276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#cells</a:t>
                      </a:r>
                      <a:endParaRPr lang="de-DE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#SSBs</a:t>
                      </a:r>
                      <a:endParaRPr lang="de-DE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74098917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6</a:t>
                      </a:r>
                      <a:endParaRPr lang="de-DE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24</a:t>
                      </a:r>
                      <a:endParaRPr lang="de-DE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85052696"/>
                  </a:ext>
                </a:extLst>
              </a:tr>
            </a:tbl>
          </a:graphicData>
        </a:graphic>
      </p:graphicFrame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CBD34D90-FA6D-4AF6-98CD-8545D8B56C53}"/>
              </a:ext>
            </a:extLst>
          </p:cNvPr>
          <p:cNvSpPr txBox="1">
            <a:spLocks/>
          </p:cNvSpPr>
          <p:nvPr/>
        </p:nvSpPr>
        <p:spPr>
          <a:xfrm>
            <a:off x="474902" y="5013176"/>
            <a:ext cx="8345570" cy="158417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For FR2 the UE is required to meet the measurement requirements only on a single CC out of all the CCs configured in the same band(</a:t>
            </a:r>
            <a:r>
              <a:rPr lang="en-US" dirty="0" err="1"/>
              <a:t>PSCell</a:t>
            </a:r>
            <a:r>
              <a:rPr lang="en-US" dirty="0"/>
              <a:t> or </a:t>
            </a:r>
            <a:r>
              <a:rPr lang="en-US" dirty="0" err="1"/>
              <a:t>PCell</a:t>
            </a:r>
            <a:r>
              <a:rPr lang="en-US" dirty="0"/>
              <a:t> or 1 </a:t>
            </a:r>
            <a:r>
              <a:rPr lang="en-US" dirty="0" err="1"/>
              <a:t>SCell</a:t>
            </a:r>
            <a:r>
              <a:rPr lang="en-US" dirty="0"/>
              <a:t> if </a:t>
            </a:r>
            <a:r>
              <a:rPr lang="en-US" dirty="0" err="1"/>
              <a:t>PCell</a:t>
            </a:r>
            <a:r>
              <a:rPr lang="en-US" dirty="0"/>
              <a:t> is in a different band)</a:t>
            </a:r>
          </a:p>
        </p:txBody>
      </p:sp>
    </p:spTree>
    <p:extLst>
      <p:ext uri="{BB962C8B-B14F-4D97-AF65-F5344CB8AC3E}">
        <p14:creationId xmlns:p14="http://schemas.microsoft.com/office/powerpoint/2010/main" val="42599587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89</Words>
  <Application>Microsoft Office PowerPoint</Application>
  <PresentationFormat>On-screen Show (4:3)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Malgun Gothic</vt:lpstr>
      <vt:lpstr>ＭＳ Ｐゴシック</vt:lpstr>
      <vt:lpstr>宋体</vt:lpstr>
      <vt:lpstr>Arial</vt:lpstr>
      <vt:lpstr>Calibri</vt:lpstr>
      <vt:lpstr>Office テーマ</vt:lpstr>
      <vt:lpstr>Way Forward on Measurement Requirements and Capability for FR2 Intra-frequency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[Draft] WF on gap for intra-frequency measurement</dc:title>
  <dc:creator>5139473</dc:creator>
  <cp:lastModifiedBy>Valentin Gheorghiu</cp:lastModifiedBy>
  <cp:revision>95</cp:revision>
  <dcterms:created xsi:type="dcterms:W3CDTF">2017-11-29T19:45:07Z</dcterms:created>
  <dcterms:modified xsi:type="dcterms:W3CDTF">2018-05-14T22:27:45Z</dcterms:modified>
</cp:coreProperties>
</file>