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81" r:id="rId3"/>
    <p:sldId id="282" r:id="rId4"/>
    <p:sldId id="284" r:id="rId5"/>
    <p:sldId id="276"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9" d="100"/>
          <a:sy n="109" d="100"/>
        </p:scale>
        <p:origin x="99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2018/5/14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2018/5/14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2018/5/14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dirty="0" smtClean="0"/>
              <a:t>Proposed conclusion on BS requirements for LTE-NR uplink sharing</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Huawei, </a:t>
            </a:r>
            <a:r>
              <a:rPr lang="en-US" altLang="ja-JP" dirty="0" smtClean="0"/>
              <a:t>HiSilicon, Vodafone, Orange, Intel</a:t>
            </a:r>
            <a:endParaRPr kumimoji="1" lang="ja-JP" altLang="en-US" dirty="0"/>
          </a:p>
        </p:txBody>
      </p:sp>
      <p:sp>
        <p:nvSpPr>
          <p:cNvPr id="4" name="テキスト ボックス 3"/>
          <p:cNvSpPr txBox="1"/>
          <p:nvPr/>
        </p:nvSpPr>
        <p:spPr>
          <a:xfrm>
            <a:off x="107504" y="188639"/>
            <a:ext cx="3389902" cy="1200329"/>
          </a:xfrm>
          <a:prstGeom prst="rect">
            <a:avLst/>
          </a:prstGeom>
          <a:noFill/>
        </p:spPr>
        <p:txBody>
          <a:bodyPr wrap="none" rtlCol="0">
            <a:spAutoFit/>
          </a:bodyPr>
          <a:lstStyle/>
          <a:p>
            <a:r>
              <a:rPr lang="en-US" b="1" dirty="0"/>
              <a:t>3GPP TSG-RAN WG4 </a:t>
            </a:r>
            <a:r>
              <a:rPr lang="en-US" b="1" dirty="0" smtClean="0"/>
              <a:t>Meeting #87</a:t>
            </a:r>
            <a:endParaRPr lang="en-US" b="1" dirty="0"/>
          </a:p>
          <a:p>
            <a:r>
              <a:rPr lang="en-GB" altLang="zh-CN" b="1" dirty="0"/>
              <a:t>Busan, Korea, 21-24 May, </a:t>
            </a:r>
            <a:r>
              <a:rPr lang="en-GB" altLang="zh-CN" b="1" dirty="0" smtClean="0"/>
              <a:t>2018</a:t>
            </a:r>
          </a:p>
          <a:p>
            <a:endParaRPr lang="en-GB" b="1" i="1" dirty="0" smtClean="0"/>
          </a:p>
          <a:p>
            <a:r>
              <a:rPr lang="en-GB" b="1" dirty="0" smtClean="0"/>
              <a:t>Agenda: </a:t>
            </a:r>
            <a:r>
              <a:rPr lang="en-GB" b="1" dirty="0" smtClean="0"/>
              <a:t>7.3.2</a:t>
            </a:r>
            <a:endParaRPr lang="en-US" b="1" dirty="0"/>
          </a:p>
        </p:txBody>
      </p:sp>
      <p:sp>
        <p:nvSpPr>
          <p:cNvPr id="5" name="正方形/長方形 4"/>
          <p:cNvSpPr/>
          <p:nvPr/>
        </p:nvSpPr>
        <p:spPr>
          <a:xfrm>
            <a:off x="5897116" y="116632"/>
            <a:ext cx="3067372" cy="369332"/>
          </a:xfrm>
          <a:prstGeom prst="rect">
            <a:avLst/>
          </a:prstGeom>
        </p:spPr>
        <p:txBody>
          <a:bodyPr wrap="square">
            <a:spAutoFit/>
          </a:bodyPr>
          <a:lstStyle/>
          <a:p>
            <a:pPr algn="r"/>
            <a:r>
              <a:rPr lang="en-US" altLang="ja-JP" b="1" dirty="0" smtClean="0"/>
              <a:t>R4-187231</a:t>
            </a:r>
            <a:endParaRPr lang="en-US" altLang="ja-JP" b="1" dirty="0"/>
          </a:p>
        </p:txBody>
      </p:sp>
    </p:spTree>
    <p:extLst>
      <p:ext uri="{BB962C8B-B14F-4D97-AF65-F5344CB8AC3E}">
        <p14:creationId xmlns:p14="http://schemas.microsoft.com/office/powerpoint/2010/main" val="2885410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lang="en-US" altLang="ja-JP" dirty="0" smtClean="0"/>
              <a:t>Background</a:t>
            </a:r>
            <a:endParaRPr kumimoji="1" lang="ja-JP" altLang="en-US" baseline="30000"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p:txBody>
          <a:bodyPr>
            <a:normAutofit fontScale="92500" lnSpcReduction="10000"/>
          </a:bodyPr>
          <a:lstStyle/>
          <a:p>
            <a:r>
              <a:rPr lang="en-US" altLang="zh-CN" dirty="0" smtClean="0"/>
              <a:t>RAN4 has been discussing BS requirements for UL sharing for several meetings</a:t>
            </a:r>
          </a:p>
          <a:p>
            <a:r>
              <a:rPr lang="en-US" altLang="zh-CN" dirty="0" smtClean="0"/>
              <a:t>At RAN4_AH-1801, it was agreed to focus on two scenarios: </a:t>
            </a:r>
          </a:p>
          <a:p>
            <a:pPr lvl="1"/>
            <a:r>
              <a:rPr lang="en-US" altLang="zh-CN" dirty="0" smtClean="0"/>
              <a:t>Scenario </a:t>
            </a:r>
            <a:r>
              <a:rPr lang="en-US" altLang="zh-CN" dirty="0"/>
              <a:t>1: LTE and NR subcarriers with same SCS (15kHz) and NR has 7.5kHz raster shift in Rel-15 </a:t>
            </a:r>
          </a:p>
          <a:p>
            <a:pPr lvl="2"/>
            <a:r>
              <a:rPr lang="en-US" altLang="zh-CN" dirty="0" smtClean="0"/>
              <a:t>LTE </a:t>
            </a:r>
            <a:r>
              <a:rPr lang="en-US" altLang="zh-CN" dirty="0"/>
              <a:t>and NR with different waveforms (CP-OFDM and S-OFDM) and waveform conforming technique </a:t>
            </a:r>
          </a:p>
          <a:p>
            <a:pPr lvl="1"/>
            <a:r>
              <a:rPr lang="en-US" altLang="zh-CN" dirty="0" smtClean="0"/>
              <a:t>Scenario </a:t>
            </a:r>
            <a:r>
              <a:rPr lang="en-US" altLang="zh-CN" dirty="0"/>
              <a:t>2: LTE and NR subcarriers with different SCS </a:t>
            </a:r>
          </a:p>
          <a:p>
            <a:pPr lvl="2"/>
            <a:r>
              <a:rPr lang="en-US" altLang="zh-CN" dirty="0" smtClean="0"/>
              <a:t>LTE </a:t>
            </a:r>
            <a:r>
              <a:rPr lang="en-US" altLang="zh-CN" dirty="0"/>
              <a:t>and NR with different waveforms (CP-OFDM and S-OFDM) and waveform conforming technique </a:t>
            </a:r>
          </a:p>
          <a:p>
            <a:endParaRPr lang="en-US" altLang="ja-JP" dirty="0" smtClean="0"/>
          </a:p>
        </p:txBody>
      </p:sp>
    </p:spTree>
    <p:extLst>
      <p:ext uri="{BB962C8B-B14F-4D97-AF65-F5344CB8AC3E}">
        <p14:creationId xmlns:p14="http://schemas.microsoft.com/office/powerpoint/2010/main" val="507093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lang="en-US" altLang="ja-JP" dirty="0" smtClean="0"/>
              <a:t>Background</a:t>
            </a:r>
            <a:endParaRPr kumimoji="1" lang="ja-JP" altLang="en-US" baseline="30000"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p:txBody>
          <a:bodyPr>
            <a:normAutofit fontScale="62500" lnSpcReduction="20000"/>
          </a:bodyPr>
          <a:lstStyle/>
          <a:p>
            <a:r>
              <a:rPr lang="en-US" altLang="zh-CN" dirty="0" smtClean="0"/>
              <a:t>For Scenario 1, the </a:t>
            </a:r>
            <a:r>
              <a:rPr lang="en-US" altLang="zh-CN" dirty="0"/>
              <a:t>following </a:t>
            </a:r>
            <a:r>
              <a:rPr lang="en-US" altLang="zh-CN" dirty="0" smtClean="0"/>
              <a:t>aspects were </a:t>
            </a:r>
            <a:r>
              <a:rPr lang="en-US" altLang="zh-CN" dirty="0"/>
              <a:t>investigated [</a:t>
            </a:r>
            <a:r>
              <a:rPr lang="en-US" altLang="zh-CN" dirty="0" smtClean="0"/>
              <a:t>R4-1801568, R4-1803893</a:t>
            </a:r>
            <a:r>
              <a:rPr lang="en-US" altLang="zh-CN" dirty="0"/>
              <a:t>]:</a:t>
            </a:r>
          </a:p>
          <a:p>
            <a:pPr lvl="1"/>
            <a:r>
              <a:rPr lang="en-US" altLang="zh-CN" dirty="0" err="1" smtClean="0"/>
              <a:t>Orthogonality</a:t>
            </a:r>
            <a:r>
              <a:rPr lang="en-US" altLang="zh-CN" dirty="0" smtClean="0"/>
              <a:t> </a:t>
            </a:r>
            <a:r>
              <a:rPr lang="en-US" altLang="zh-CN" dirty="0"/>
              <a:t>and guard </a:t>
            </a:r>
            <a:r>
              <a:rPr lang="en-US" altLang="zh-CN" dirty="0" smtClean="0"/>
              <a:t>band for the cases of both perfect and realistic time and frequency synchronization between different UEs</a:t>
            </a:r>
          </a:p>
          <a:p>
            <a:pPr lvl="1"/>
            <a:r>
              <a:rPr lang="en-US" altLang="zh-CN" dirty="0" smtClean="0"/>
              <a:t>RX requirements with TX on</a:t>
            </a:r>
          </a:p>
          <a:p>
            <a:pPr lvl="1"/>
            <a:r>
              <a:rPr lang="en-US" altLang="zh-CN" dirty="0" smtClean="0"/>
              <a:t>Potential RX requirements differentiation between UL sharing from network perspective and UE perspective</a:t>
            </a:r>
          </a:p>
          <a:p>
            <a:r>
              <a:rPr lang="en-US" altLang="zh-CN" dirty="0" smtClean="0"/>
              <a:t>Conclusion for Scenario 1: </a:t>
            </a:r>
          </a:p>
          <a:p>
            <a:pPr lvl="1"/>
            <a:r>
              <a:rPr lang="en-US" altLang="zh-CN" dirty="0" err="1"/>
              <a:t>Orthogonality</a:t>
            </a:r>
            <a:r>
              <a:rPr lang="en-US" altLang="zh-CN" dirty="0"/>
              <a:t> </a:t>
            </a:r>
            <a:r>
              <a:rPr lang="en-US" altLang="zh-CN" dirty="0" smtClean="0"/>
              <a:t>at the BS RX can be achieved and no guard is needed in the presence of 7.5kHz shift and TA. BS demodulation performance is similar to the single RAT case of either LTE or NR</a:t>
            </a:r>
          </a:p>
          <a:p>
            <a:pPr lvl="1"/>
            <a:r>
              <a:rPr lang="en-US" altLang="zh-CN" dirty="0" smtClean="0"/>
              <a:t>The </a:t>
            </a:r>
            <a:r>
              <a:rPr lang="en-US" altLang="zh-CN" dirty="0"/>
              <a:t>TX to RX interference in BS receiver side has been already verified in LTE or </a:t>
            </a:r>
            <a:r>
              <a:rPr lang="en-US" altLang="zh-CN" dirty="0" smtClean="0"/>
              <a:t>NR and there is no </a:t>
            </a:r>
            <a:r>
              <a:rPr lang="en-US" altLang="zh-CN" dirty="0"/>
              <a:t>further TX to RX interference for UL </a:t>
            </a:r>
            <a:r>
              <a:rPr lang="en-US" altLang="zh-CN" dirty="0" smtClean="0"/>
              <a:t>sharing. So </a:t>
            </a:r>
            <a:r>
              <a:rPr lang="en-US" altLang="zh-CN" dirty="0"/>
              <a:t>no additional BS receiver verification is needed with TX on.</a:t>
            </a:r>
            <a:endParaRPr lang="en-US" altLang="zh-CN" dirty="0" smtClean="0"/>
          </a:p>
          <a:p>
            <a:pPr lvl="1"/>
            <a:r>
              <a:rPr lang="en-US" altLang="zh-CN" dirty="0"/>
              <a:t>No additional BS RX requirements or verifications is needed for UL sharing from network perspective, UE perspective with TDM operation and UE perspective with FDM operation.</a:t>
            </a:r>
            <a:endParaRPr lang="en-US" altLang="ja-JP" dirty="0" smtClean="0"/>
          </a:p>
        </p:txBody>
      </p:sp>
    </p:spTree>
    <p:extLst>
      <p:ext uri="{BB962C8B-B14F-4D97-AF65-F5344CB8AC3E}">
        <p14:creationId xmlns:p14="http://schemas.microsoft.com/office/powerpoint/2010/main" val="2379216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lang="en-US" altLang="ja-JP" dirty="0" smtClean="0"/>
              <a:t>Background</a:t>
            </a:r>
            <a:endParaRPr kumimoji="1" lang="ja-JP" altLang="en-US" baseline="30000"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p:txBody>
          <a:bodyPr>
            <a:normAutofit/>
          </a:bodyPr>
          <a:lstStyle/>
          <a:p>
            <a:r>
              <a:rPr lang="en-US" altLang="zh-CN" sz="2200" dirty="0" smtClean="0"/>
              <a:t>For Scenario 2, the </a:t>
            </a:r>
            <a:r>
              <a:rPr lang="en-US" altLang="zh-CN" sz="2200" dirty="0"/>
              <a:t>following </a:t>
            </a:r>
            <a:r>
              <a:rPr lang="en-US" altLang="zh-CN" sz="2200" dirty="0" smtClean="0"/>
              <a:t>aspects were </a:t>
            </a:r>
            <a:r>
              <a:rPr lang="en-US" altLang="zh-CN" sz="2200" dirty="0"/>
              <a:t>investigated [R4-1800920]:</a:t>
            </a:r>
          </a:p>
          <a:p>
            <a:pPr lvl="1"/>
            <a:r>
              <a:rPr lang="en-US" altLang="zh-CN" sz="2000" dirty="0" err="1"/>
              <a:t>Orthogonality</a:t>
            </a:r>
            <a:r>
              <a:rPr lang="en-US" altLang="zh-CN" sz="2000" dirty="0"/>
              <a:t> and guard band</a:t>
            </a:r>
          </a:p>
          <a:p>
            <a:r>
              <a:rPr lang="en-US" altLang="zh-CN" sz="2200" dirty="0"/>
              <a:t>Conclusion for Scenario 2: </a:t>
            </a:r>
          </a:p>
          <a:p>
            <a:pPr lvl="1"/>
            <a:r>
              <a:rPr lang="en-US" altLang="zh-CN" sz="2000" dirty="0" smtClean="0"/>
              <a:t>some guard band is required</a:t>
            </a:r>
          </a:p>
          <a:p>
            <a:pPr lvl="1"/>
            <a:r>
              <a:rPr lang="en-US" altLang="zh-CN" sz="2000" dirty="0" smtClean="0"/>
              <a:t>However, it is worth noting even there is guard band required, the size of guard band can be left to implementation/deployment. This approach was adopted in 38.104 for BS supporting </a:t>
            </a:r>
            <a:r>
              <a:rPr lang="en-US" altLang="zh-CN" sz="2000" dirty="0" err="1" smtClean="0"/>
              <a:t>FDMed</a:t>
            </a:r>
            <a:r>
              <a:rPr lang="en-US" altLang="zh-CN" sz="2000" dirty="0" smtClean="0"/>
              <a:t> mixed numerologies.</a:t>
            </a:r>
          </a:p>
          <a:p>
            <a:pPr marL="457200" lvl="1" indent="0">
              <a:buNone/>
            </a:pPr>
            <a:endParaRPr lang="en-US" altLang="ja-JP" sz="2000" dirty="0" smtClean="0"/>
          </a:p>
        </p:txBody>
      </p:sp>
    </p:spTree>
    <p:extLst>
      <p:ext uri="{BB962C8B-B14F-4D97-AF65-F5344CB8AC3E}">
        <p14:creationId xmlns:p14="http://schemas.microsoft.com/office/powerpoint/2010/main" val="3470024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kumimoji="1" lang="en-US" altLang="ja-JP" dirty="0" smtClean="0"/>
              <a:t>Proposed conclusion</a:t>
            </a:r>
            <a:endParaRPr kumimoji="1" lang="ja-JP" altLang="en-US"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p:txBody>
          <a:bodyPr>
            <a:normAutofit/>
          </a:bodyPr>
          <a:lstStyle/>
          <a:p>
            <a:r>
              <a:rPr lang="en-US" altLang="ja-JP" dirty="0" smtClean="0"/>
              <a:t>It is proposed that for UL sharing </a:t>
            </a:r>
            <a:r>
              <a:rPr lang="en-US" altLang="ja-JP" dirty="0"/>
              <a:t>from </a:t>
            </a:r>
            <a:r>
              <a:rPr lang="en-US" altLang="ja-JP" dirty="0" smtClean="0"/>
              <a:t>network </a:t>
            </a:r>
            <a:r>
              <a:rPr lang="en-US" altLang="ja-JP" dirty="0"/>
              <a:t>perspective or UE </a:t>
            </a:r>
            <a:r>
              <a:rPr lang="en-US" altLang="ja-JP" dirty="0" smtClean="0"/>
              <a:t>perspective (both TDM and FDM operation), </a:t>
            </a:r>
            <a:r>
              <a:rPr lang="en-US" altLang="ja-JP" dirty="0"/>
              <a:t>no additional NR BS requirements need to be </a:t>
            </a:r>
            <a:r>
              <a:rPr lang="en-US" altLang="ja-JP" dirty="0" smtClean="0"/>
              <a:t>introduced</a:t>
            </a:r>
            <a:endParaRPr lang="en-GB" altLang="ja-JP" dirty="0" smtClean="0"/>
          </a:p>
          <a:p>
            <a:endParaRPr lang="en-US" altLang="ja-JP" dirty="0"/>
          </a:p>
        </p:txBody>
      </p:sp>
    </p:spTree>
    <p:extLst>
      <p:ext uri="{BB962C8B-B14F-4D97-AF65-F5344CB8AC3E}">
        <p14:creationId xmlns:p14="http://schemas.microsoft.com/office/powerpoint/2010/main" val="16811104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4684</TotalTime>
  <Words>381</Words>
  <Application>Microsoft Office PowerPoint</Application>
  <PresentationFormat>全屏显示(4:3)</PresentationFormat>
  <Paragraphs>31</Paragraphs>
  <Slides>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ＭＳ Ｐゴシック</vt:lpstr>
      <vt:lpstr>宋体</vt:lpstr>
      <vt:lpstr>Arial</vt:lpstr>
      <vt:lpstr>Calibri</vt:lpstr>
      <vt:lpstr>Office テーマ</vt:lpstr>
      <vt:lpstr>Proposed conclusion on BS requirements for LTE-NR uplink sharing</vt:lpstr>
      <vt:lpstr>Background</vt:lpstr>
      <vt:lpstr>Background</vt:lpstr>
      <vt:lpstr>Background</vt:lpstr>
      <vt:lpstr>Proposed conclusion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Huawei</cp:lastModifiedBy>
  <cp:revision>272</cp:revision>
  <dcterms:created xsi:type="dcterms:W3CDTF">2017-01-18T16:32:26Z</dcterms:created>
  <dcterms:modified xsi:type="dcterms:W3CDTF">2018-05-14T11:25:08Z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(3)lFEjLR2CyontMQJnMrLyEvpmkUTjkn8yVccCj7zesxLtB4R+TbHQt/0og8UekjjhPMPNF3ih
AOHySGNcUWS3o6xOf7mTS5A8gqn9pDG2RiIxB8Wnmha14hozaYnqzIkX4AHxjTwLtUs5DnCt
J7dvDe7+Q2kLRnONXs+h3HXbs9tsQffNt54gPfoZgj4L0qk9zHbMWTqIAMNkuxCy2GUVCsbR
sQZUR8z45492v2N24g</vt:lpwstr>
  </property>
  <property fmtid="{D5CDD505-2E9C-101B-9397-08002B2CF9AE}" pid="4" name="_2015_ms_pID_7253431">
    <vt:lpwstr>sfyLB4J8IDD8QY/RJ9IfXvLCoWEgLIfVX/As9YvDcbofCOdnDpFinq
c7lWewiCAGkWrUz2NPNWypRB9GQzzBqdA9q0g9kuQyk9xAbLUSSrwS40E5i8SUID1mgLSsfA
1QXTokN/l1NM67A8DkC5jt4+Ns7k4yiGPLRp1K3ck82jTuYw3pd3rlthKnQbzeSZ5mJM4kas
i3VaXDcnQFVRMZFqxA9u3fD3uywsWlZkAxke</vt:lpwstr>
  </property>
  <property fmtid="{D5CDD505-2E9C-101B-9397-08002B2CF9AE}" pid="5" name="_2015_ms_pID_7253432">
    <vt:lpwstr>j8YxukmZCamqCOP+atnwnUE=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1526294559</vt:lpwstr>
  </property>
</Properties>
</file>