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3" r:id="rId1"/>
  </p:sldMasterIdLst>
  <p:notesMasterIdLst>
    <p:notesMasterId r:id="rId32"/>
  </p:notesMasterIdLst>
  <p:sldIdLst>
    <p:sldId id="256" r:id="rId2"/>
    <p:sldId id="293" r:id="rId3"/>
    <p:sldId id="258" r:id="rId4"/>
    <p:sldId id="267" r:id="rId5"/>
    <p:sldId id="259" r:id="rId6"/>
    <p:sldId id="261" r:id="rId7"/>
    <p:sldId id="285" r:id="rId8"/>
    <p:sldId id="286" r:id="rId9"/>
    <p:sldId id="287" r:id="rId10"/>
    <p:sldId id="263" r:id="rId11"/>
    <p:sldId id="260" r:id="rId12"/>
    <p:sldId id="264" r:id="rId13"/>
    <p:sldId id="283" r:id="rId14"/>
    <p:sldId id="265" r:id="rId15"/>
    <p:sldId id="270" r:id="rId16"/>
    <p:sldId id="271" r:id="rId17"/>
    <p:sldId id="272" r:id="rId18"/>
    <p:sldId id="273" r:id="rId19"/>
    <p:sldId id="274" r:id="rId20"/>
    <p:sldId id="275" r:id="rId21"/>
    <p:sldId id="276" r:id="rId22"/>
    <p:sldId id="277" r:id="rId23"/>
    <p:sldId id="278" r:id="rId24"/>
    <p:sldId id="288" r:id="rId25"/>
    <p:sldId id="280" r:id="rId26"/>
    <p:sldId id="281" r:id="rId27"/>
    <p:sldId id="282" r:id="rId28"/>
    <p:sldId id="257" r:id="rId29"/>
    <p:sldId id="292" r:id="rId30"/>
    <p:sldId id="294" r:id="rId31"/>
  </p:sldIdLst>
  <p:sldSz cx="9144000" cy="5143500" type="screen16x9"/>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94" autoAdjust="0"/>
    <p:restoredTop sz="86391" autoAdjust="0"/>
  </p:normalViewPr>
  <p:slideViewPr>
    <p:cSldViewPr snapToObjects="1" showGuides="1">
      <p:cViewPr varScale="1">
        <p:scale>
          <a:sx n="130" d="100"/>
          <a:sy n="130" d="100"/>
        </p:scale>
        <p:origin x="92" y="256"/>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08"/>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5/25/2018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April 20, 2018</a:t>
            </a:r>
            <a:endParaRPr lang="en-US"/>
          </a:p>
        </p:txBody>
      </p:sp>
      <p:sp>
        <p:nvSpPr>
          <p:cNvPr id="5" name="Footer Placeholder 4"/>
          <p:cNvSpPr>
            <a:spLocks noGrp="1"/>
          </p:cNvSpPr>
          <p:nvPr>
            <p:ph type="ftr" sz="quarter" idx="11"/>
          </p:nvPr>
        </p:nvSpPr>
        <p:spPr/>
        <p:txBody>
          <a:bodyPr/>
          <a:lstStyle/>
          <a:p>
            <a:r>
              <a:rPr lang="en-US" smtClean="0"/>
              <a:t>On MREXIT</a:t>
            </a:r>
            <a:endParaRPr lang="en-US"/>
          </a:p>
        </p:txBody>
      </p:sp>
      <p:sp>
        <p:nvSpPr>
          <p:cNvPr id="6" name="Slide Number Placeholder 5"/>
          <p:cNvSpPr>
            <a:spLocks noGrp="1"/>
          </p:cNvSpPr>
          <p:nvPr>
            <p:ph type="sldNum" sz="quarter" idx="12"/>
          </p:nvPr>
        </p:nvSpPr>
        <p:spPr/>
        <p:txBody>
          <a:bodyPr/>
          <a:lstStyle/>
          <a:p>
            <a:fld id="{C21E50B9-D1EE-408E-B7BB-B86C3E5C6CA5}" type="slidenum">
              <a:rPr lang="en-US" smtClean="0"/>
              <a:t>‹#›</a:t>
            </a:fld>
            <a:endParaRPr lang="en-US"/>
          </a:p>
        </p:txBody>
      </p:sp>
    </p:spTree>
    <p:extLst>
      <p:ext uri="{BB962C8B-B14F-4D97-AF65-F5344CB8AC3E}">
        <p14:creationId xmlns:p14="http://schemas.microsoft.com/office/powerpoint/2010/main" val="1347062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April 20, 2018</a:t>
            </a:r>
            <a:endParaRPr lang="en-US" dirty="0"/>
          </a:p>
        </p:txBody>
      </p:sp>
      <p:sp>
        <p:nvSpPr>
          <p:cNvPr id="5" name="Footer Placeholder 4"/>
          <p:cNvSpPr>
            <a:spLocks noGrp="1"/>
          </p:cNvSpPr>
          <p:nvPr>
            <p:ph type="ftr" sz="quarter" idx="11"/>
          </p:nvPr>
        </p:nvSpPr>
        <p:spPr/>
        <p:txBody>
          <a:bodyPr/>
          <a:lstStyle/>
          <a:p>
            <a:r>
              <a:rPr lang="en-US" smtClean="0"/>
              <a:t>On MREXIT</a:t>
            </a:r>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1396864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April 20, 2018</a:t>
            </a:r>
            <a:endParaRPr lang="en-US" dirty="0"/>
          </a:p>
        </p:txBody>
      </p:sp>
      <p:sp>
        <p:nvSpPr>
          <p:cNvPr id="5" name="Footer Placeholder 4"/>
          <p:cNvSpPr>
            <a:spLocks noGrp="1"/>
          </p:cNvSpPr>
          <p:nvPr>
            <p:ph type="ftr" sz="quarter" idx="11"/>
          </p:nvPr>
        </p:nvSpPr>
        <p:spPr/>
        <p:txBody>
          <a:bodyPr/>
          <a:lstStyle/>
          <a:p>
            <a:r>
              <a:rPr lang="en-US" smtClean="0"/>
              <a:t>On MREXIT</a:t>
            </a:r>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3624168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5" name="Footer Placeholder 4"/>
          <p:cNvSpPr>
            <a:spLocks noGrp="1"/>
          </p:cNvSpPr>
          <p:nvPr>
            <p:ph type="ftr" sz="quarter" idx="11"/>
          </p:nvPr>
        </p:nvSpPr>
        <p:spPr/>
        <p:txBody>
          <a:bodyPr/>
          <a:lstStyle/>
          <a:p>
            <a:r>
              <a:rPr lang="en-US" smtClean="0"/>
              <a:t>On MREXIT</a:t>
            </a:r>
          </a:p>
        </p:txBody>
      </p:sp>
      <p:sp>
        <p:nvSpPr>
          <p:cNvPr id="6" name="Slide Number Placeholder 5"/>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825179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April 20, 2018</a:t>
            </a:r>
            <a:endParaRPr lang="en-US" dirty="0"/>
          </a:p>
        </p:txBody>
      </p:sp>
      <p:sp>
        <p:nvSpPr>
          <p:cNvPr id="5" name="Footer Placeholder 4"/>
          <p:cNvSpPr>
            <a:spLocks noGrp="1"/>
          </p:cNvSpPr>
          <p:nvPr>
            <p:ph type="ftr" sz="quarter" idx="11"/>
          </p:nvPr>
        </p:nvSpPr>
        <p:spPr/>
        <p:txBody>
          <a:bodyPr/>
          <a:lstStyle/>
          <a:p>
            <a:r>
              <a:rPr lang="en-US" smtClean="0"/>
              <a:t>On MREXIT</a:t>
            </a:r>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171861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April 20, 2018</a:t>
            </a:r>
          </a:p>
        </p:txBody>
      </p:sp>
      <p:sp>
        <p:nvSpPr>
          <p:cNvPr id="6" name="Footer Placeholder 5"/>
          <p:cNvSpPr>
            <a:spLocks noGrp="1"/>
          </p:cNvSpPr>
          <p:nvPr>
            <p:ph type="ftr" sz="quarter" idx="11"/>
          </p:nvPr>
        </p:nvSpPr>
        <p:spPr/>
        <p:txBody>
          <a:bodyPr/>
          <a:lstStyle/>
          <a:p>
            <a:r>
              <a:rPr lang="en-US" smtClean="0"/>
              <a:t>On MREXIT</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3687935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April 20, 2018</a:t>
            </a:r>
            <a:endParaRPr lang="en-US" dirty="0"/>
          </a:p>
        </p:txBody>
      </p:sp>
      <p:sp>
        <p:nvSpPr>
          <p:cNvPr id="8" name="Footer Placeholder 7"/>
          <p:cNvSpPr>
            <a:spLocks noGrp="1"/>
          </p:cNvSpPr>
          <p:nvPr>
            <p:ph type="ftr" sz="quarter" idx="11"/>
          </p:nvPr>
        </p:nvSpPr>
        <p:spPr/>
        <p:txBody>
          <a:bodyPr/>
          <a:lstStyle/>
          <a:p>
            <a:r>
              <a:rPr lang="en-US" smtClean="0"/>
              <a:t>On MREXIT</a:t>
            </a:r>
            <a:endParaRPr lang="en-US" dirty="0"/>
          </a:p>
        </p:txBody>
      </p:sp>
      <p:sp>
        <p:nvSpPr>
          <p:cNvPr id="9" name="Slide Number Placeholder 8"/>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1939483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April 20, 2018</a:t>
            </a:r>
          </a:p>
        </p:txBody>
      </p:sp>
      <p:sp>
        <p:nvSpPr>
          <p:cNvPr id="4" name="Footer Placeholder 3"/>
          <p:cNvSpPr>
            <a:spLocks noGrp="1"/>
          </p:cNvSpPr>
          <p:nvPr>
            <p:ph type="ftr" sz="quarter" idx="11"/>
          </p:nvPr>
        </p:nvSpPr>
        <p:spPr/>
        <p:txBody>
          <a:bodyPr/>
          <a:lstStyle/>
          <a:p>
            <a:r>
              <a:rPr lang="en-US" smtClean="0"/>
              <a:t>On MREXIT</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2385497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April 20, 2018</a:t>
            </a:r>
          </a:p>
        </p:txBody>
      </p:sp>
      <p:sp>
        <p:nvSpPr>
          <p:cNvPr id="3" name="Footer Placeholder 2"/>
          <p:cNvSpPr>
            <a:spLocks noGrp="1"/>
          </p:cNvSpPr>
          <p:nvPr>
            <p:ph type="ftr" sz="quarter" idx="11"/>
          </p:nvPr>
        </p:nvSpPr>
        <p:spPr/>
        <p:txBody>
          <a:bodyPr/>
          <a:lstStyle/>
          <a:p>
            <a:r>
              <a:rPr lang="en-US" smtClean="0"/>
              <a:t>On MREXIT</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2707558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April 20, 2018</a:t>
            </a:r>
            <a:endParaRPr lang="en-US" dirty="0"/>
          </a:p>
        </p:txBody>
      </p:sp>
      <p:sp>
        <p:nvSpPr>
          <p:cNvPr id="6" name="Footer Placeholder 5"/>
          <p:cNvSpPr>
            <a:spLocks noGrp="1"/>
          </p:cNvSpPr>
          <p:nvPr>
            <p:ph type="ftr" sz="quarter" idx="11"/>
          </p:nvPr>
        </p:nvSpPr>
        <p:spPr/>
        <p:txBody>
          <a:bodyPr/>
          <a:lstStyle/>
          <a:p>
            <a:r>
              <a:rPr lang="en-US" smtClean="0"/>
              <a:t>On MREXIT</a:t>
            </a:r>
            <a:endParaRPr lang="en-US" dirty="0"/>
          </a:p>
        </p:txBody>
      </p:sp>
      <p:sp>
        <p:nvSpPr>
          <p:cNvPr id="7" name="Slide Number Placeholder 6"/>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2494599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April 20, 2018</a:t>
            </a:r>
            <a:endParaRPr lang="en-US" dirty="0"/>
          </a:p>
        </p:txBody>
      </p:sp>
      <p:sp>
        <p:nvSpPr>
          <p:cNvPr id="6" name="Footer Placeholder 5"/>
          <p:cNvSpPr>
            <a:spLocks noGrp="1"/>
          </p:cNvSpPr>
          <p:nvPr>
            <p:ph type="ftr" sz="quarter" idx="11"/>
          </p:nvPr>
        </p:nvSpPr>
        <p:spPr/>
        <p:txBody>
          <a:bodyPr/>
          <a:lstStyle/>
          <a:p>
            <a:r>
              <a:rPr lang="en-US" smtClean="0"/>
              <a:t>On MREXIT</a:t>
            </a:r>
            <a:endParaRPr lang="en-US" dirty="0"/>
          </a:p>
        </p:txBody>
      </p:sp>
      <p:sp>
        <p:nvSpPr>
          <p:cNvPr id="7" name="Slide Number Placeholder 6"/>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2026289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April 20, 2018</a:t>
            </a:r>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On MREXIT</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7CB76AC-E5DF-427C-ABDC-2F4FBD8E4B69}" type="slidenum">
              <a:rPr lang="en-US" smtClean="0"/>
              <a:pPr/>
              <a:t>‹#›</a:t>
            </a:fld>
            <a:endParaRPr lang="en-US"/>
          </a:p>
        </p:txBody>
      </p:sp>
    </p:spTree>
    <p:extLst>
      <p:ext uri="{BB962C8B-B14F-4D97-AF65-F5344CB8AC3E}">
        <p14:creationId xmlns:p14="http://schemas.microsoft.com/office/powerpoint/2010/main" val="396891659"/>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hdr="0" ft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63.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2.xml"/><Relationship Id="rId1" Type="http://schemas.openxmlformats.org/officeDocument/2006/relationships/tags" Target="../tags/tag29.xml"/><Relationship Id="rId6" Type="http://schemas.microsoft.com/office/2007/relationships/hdphoto" Target="../media/hdphoto2.wdp"/><Relationship Id="rId5" Type="http://schemas.openxmlformats.org/officeDocument/2006/relationships/image" Target="../media/image66.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slideLayout" Target="../slideLayouts/slideLayout2.xml"/><Relationship Id="rId1" Type="http://schemas.openxmlformats.org/officeDocument/2006/relationships/tags" Target="../tags/tag30.xml"/><Relationship Id="rId5" Type="http://schemas.microsoft.com/office/2007/relationships/hdphoto" Target="../media/hdphoto3.wdp"/><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57150"/>
            <a:ext cx="8991600" cy="1012585"/>
          </a:xfrm>
          <a:prstGeom prst="rect">
            <a:avLst/>
          </a:prstGeom>
        </p:spPr>
        <p:txBody>
          <a:bodyPr wrap="square">
            <a:spAutoFit/>
          </a:bodyPr>
          <a:lstStyle/>
          <a:p>
            <a:pPr algn="just">
              <a:lnSpc>
                <a:spcPct val="115000"/>
              </a:lnSpc>
              <a:spcAft>
                <a:spcPts val="600"/>
              </a:spcAft>
              <a:tabLst>
                <a:tab pos="2637155" algn="ctr"/>
                <a:tab pos="6301105" algn="r"/>
              </a:tabLst>
            </a:pPr>
            <a:r>
              <a:rPr lang="en-GB" b="1" dirty="0">
                <a:latin typeface="Arial" panose="020B0604020202020204" pitchFamily="34" charset="0"/>
                <a:ea typeface="Malgun Gothic" panose="020B0503020000020004" pitchFamily="34" charset="-127"/>
              </a:rPr>
              <a:t>3GPP TSG RAN WG4 Meeting #86bis	</a:t>
            </a:r>
            <a:r>
              <a:rPr lang="en-GB" b="1" dirty="0" smtClean="0">
                <a:latin typeface="Arial" panose="020B0604020202020204" pitchFamily="34" charset="0"/>
                <a:ea typeface="Malgun Gothic" panose="020B0503020000020004" pitchFamily="34" charset="-127"/>
              </a:rPr>
              <a:t>	R4-180</a:t>
            </a:r>
            <a:r>
              <a:rPr lang="en-GB" sz="3200" b="1" dirty="0" smtClean="0">
                <a:latin typeface="Arial" panose="020B0604020202020204" pitchFamily="34" charset="0"/>
                <a:ea typeface="Malgun Gothic" panose="020B0503020000020004" pitchFamily="34" charset="-127"/>
              </a:rPr>
              <a:t>MREXIT</a:t>
            </a:r>
            <a:endParaRPr lang="en-US" sz="1400" dirty="0">
              <a:latin typeface="Arial" panose="020B0604020202020204" pitchFamily="34" charset="0"/>
              <a:ea typeface="SimSun" panose="02010600030101010101" pitchFamily="2" charset="-122"/>
            </a:endParaRPr>
          </a:p>
          <a:p>
            <a:r>
              <a:rPr lang="en-GB" b="1" dirty="0">
                <a:latin typeface="Arial" panose="020B0604020202020204" pitchFamily="34" charset="0"/>
                <a:ea typeface="Malgun Gothic" panose="020B0503020000020004" pitchFamily="34" charset="-127"/>
              </a:rPr>
              <a:t>Melbourne, Australia, 16 – 20 April 2018</a:t>
            </a:r>
            <a:endParaRPr lang="en-US" dirty="0"/>
          </a:p>
        </p:txBody>
      </p:sp>
      <p:sp>
        <p:nvSpPr>
          <p:cNvPr id="5" name="Rectangle 4"/>
          <p:cNvSpPr/>
          <p:nvPr/>
        </p:nvSpPr>
        <p:spPr>
          <a:xfrm>
            <a:off x="76200" y="1200150"/>
            <a:ext cx="8305800" cy="1709699"/>
          </a:xfrm>
          <a:prstGeom prst="rect">
            <a:avLst/>
          </a:prstGeom>
        </p:spPr>
        <p:txBody>
          <a:bodyPr wrap="square">
            <a:spAutoFit/>
          </a:bodyPr>
          <a:lstStyle/>
          <a:p>
            <a:pPr>
              <a:lnSpc>
                <a:spcPct val="115000"/>
              </a:lnSpc>
              <a:spcAft>
                <a:spcPts val="1000"/>
              </a:spcAft>
            </a:pPr>
            <a:r>
              <a:rPr lang="en-GB" b="1" dirty="0">
                <a:latin typeface="Arial" panose="020B0604020202020204" pitchFamily="34" charset="0"/>
                <a:ea typeface="SimSun" panose="02010600030101010101" pitchFamily="2" charset="-122"/>
              </a:rPr>
              <a:t>Source:	</a:t>
            </a:r>
            <a:r>
              <a:rPr lang="en-GB" b="1" dirty="0" smtClean="0">
                <a:latin typeface="Arial" panose="020B0604020202020204" pitchFamily="34" charset="0"/>
                <a:ea typeface="SimSun" panose="02010600030101010101" pitchFamily="2" charset="-122"/>
              </a:rPr>
              <a:t>	</a:t>
            </a:r>
            <a:r>
              <a:rPr lang="en-US" dirty="0" smtClean="0">
                <a:latin typeface="Arial" panose="020B0604020202020204" pitchFamily="34" charset="0"/>
                <a:ea typeface="SimSun" panose="02010600030101010101" pitchFamily="2" charset="-122"/>
              </a:rPr>
              <a:t>EVERYONE</a:t>
            </a:r>
            <a:endParaRPr lang="en-US" dirty="0">
              <a:latin typeface="Arial" panose="020B0604020202020204" pitchFamily="34" charset="0"/>
              <a:ea typeface="SimSun" panose="02010600030101010101" pitchFamily="2" charset="-122"/>
            </a:endParaRPr>
          </a:p>
          <a:p>
            <a:pPr marL="1371600" marR="0" indent="-1371600">
              <a:lnSpc>
                <a:spcPct val="115000"/>
              </a:lnSpc>
              <a:spcBef>
                <a:spcPts val="0"/>
              </a:spcBef>
              <a:spcAft>
                <a:spcPts val="1000"/>
              </a:spcAft>
            </a:pPr>
            <a:r>
              <a:rPr lang="en-GB" b="1" dirty="0" smtClean="0">
                <a:latin typeface="Arial" panose="020B0604020202020204" pitchFamily="34" charset="0"/>
                <a:ea typeface="SimSun" panose="02010600030101010101" pitchFamily="2" charset="-122"/>
              </a:rPr>
              <a:t>Title:		</a:t>
            </a:r>
            <a:r>
              <a:rPr lang="en-GB" dirty="0" smtClean="0">
                <a:latin typeface="Arial" panose="020B0604020202020204" pitchFamily="34" charset="0"/>
                <a:ea typeface="SimSun" panose="02010600030101010101" pitchFamily="2" charset="-122"/>
              </a:rPr>
              <a:t>On </a:t>
            </a:r>
            <a:r>
              <a:rPr lang="en-US" dirty="0" smtClean="0">
                <a:latin typeface="Arial" panose="020B0604020202020204" pitchFamily="34" charset="0"/>
                <a:ea typeface="SimSun" panose="02010600030101010101" pitchFamily="2" charset="-122"/>
              </a:rPr>
              <a:t>MREXIT</a:t>
            </a:r>
            <a:endParaRPr lang="en-US" dirty="0">
              <a:latin typeface="Arial" panose="020B0604020202020204" pitchFamily="34" charset="0"/>
              <a:ea typeface="SimSun" panose="02010600030101010101" pitchFamily="2" charset="-122"/>
            </a:endParaRPr>
          </a:p>
          <a:p>
            <a:pPr>
              <a:lnSpc>
                <a:spcPct val="115000"/>
              </a:lnSpc>
              <a:spcAft>
                <a:spcPts val="1000"/>
              </a:spcAft>
            </a:pPr>
            <a:r>
              <a:rPr lang="en-GB" b="1" dirty="0">
                <a:latin typeface="Arial" panose="020B0604020202020204" pitchFamily="34" charset="0"/>
                <a:ea typeface="SimSun" panose="02010600030101010101" pitchFamily="2" charset="-122"/>
              </a:rPr>
              <a:t>Agenda Item</a:t>
            </a:r>
            <a:r>
              <a:rPr lang="en-GB" b="1" dirty="0" smtClean="0">
                <a:latin typeface="Arial" panose="020B0604020202020204" pitchFamily="34" charset="0"/>
                <a:ea typeface="SimSun" panose="02010600030101010101" pitchFamily="2" charset="-122"/>
              </a:rPr>
              <a:t>:</a:t>
            </a:r>
            <a:r>
              <a:rPr lang="en-GB" dirty="0">
                <a:latin typeface="Arial" panose="020B0604020202020204" pitchFamily="34" charset="0"/>
                <a:ea typeface="SimSun" panose="02010600030101010101" pitchFamily="2" charset="-122"/>
              </a:rPr>
              <a:t>	</a:t>
            </a:r>
            <a:r>
              <a:rPr lang="en-GB" dirty="0" smtClean="0">
                <a:latin typeface="Arial" panose="020B0604020202020204" pitchFamily="34" charset="0"/>
                <a:ea typeface="SimSun" panose="02010600030101010101" pitchFamily="2" charset="-122"/>
              </a:rPr>
              <a:t>12</a:t>
            </a:r>
            <a:endParaRPr lang="en-US" dirty="0">
              <a:latin typeface="Arial" panose="020B0604020202020204" pitchFamily="34" charset="0"/>
              <a:ea typeface="SimSun" panose="02010600030101010101" pitchFamily="2" charset="-122"/>
            </a:endParaRPr>
          </a:p>
          <a:p>
            <a:r>
              <a:rPr lang="en-GB" b="1" dirty="0">
                <a:latin typeface="Arial" panose="020B0604020202020204" pitchFamily="34" charset="0"/>
                <a:ea typeface="SimSun" panose="02010600030101010101" pitchFamily="2" charset="-122"/>
              </a:rPr>
              <a:t>Document for:</a:t>
            </a:r>
            <a:r>
              <a:rPr lang="en-GB" dirty="0">
                <a:latin typeface="Arial" panose="020B0604020202020204" pitchFamily="34" charset="0"/>
                <a:ea typeface="SimSun" panose="02010600030101010101" pitchFamily="2" charset="-122"/>
              </a:rPr>
              <a:t>	</a:t>
            </a:r>
            <a:r>
              <a:rPr lang="en-GB" dirty="0" smtClean="0">
                <a:latin typeface="Arial" panose="020B0604020202020204" pitchFamily="34" charset="0"/>
                <a:ea typeface="SimSun" panose="02010600030101010101" pitchFamily="2" charset="-122"/>
              </a:rPr>
              <a:t>REJECTION</a:t>
            </a:r>
            <a:endParaRPr lang="en-US" dirty="0"/>
          </a:p>
        </p:txBody>
      </p:sp>
      <p:sp>
        <p:nvSpPr>
          <p:cNvPr id="2" name="Oval Callout 1"/>
          <p:cNvSpPr/>
          <p:nvPr/>
        </p:nvSpPr>
        <p:spPr>
          <a:xfrm>
            <a:off x="4419600" y="1276350"/>
            <a:ext cx="3276600" cy="1295400"/>
          </a:xfrm>
          <a:prstGeom prst="wedgeEllipseCallout">
            <a:avLst>
              <a:gd name="adj1" fmla="val 59409"/>
              <a:gd name="adj2" fmla="val -10631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First vanity contribution number in 3GPP history?</a:t>
            </a:r>
            <a:endParaRPr lang="en-US" dirty="0">
              <a:solidFill>
                <a:srgbClr val="FF0000"/>
              </a:solidFill>
            </a:endParaRPr>
          </a:p>
        </p:txBody>
      </p:sp>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Skills</a:t>
            </a:r>
            <a:endParaRPr lang="en-US" dirty="0"/>
          </a:p>
        </p:txBody>
      </p:sp>
      <p:sp>
        <p:nvSpPr>
          <p:cNvPr id="3" name="Content Placeholder 2"/>
          <p:cNvSpPr>
            <a:spLocks noGrp="1"/>
          </p:cNvSpPr>
          <p:nvPr>
            <p:ph idx="1"/>
          </p:nvPr>
        </p:nvSpPr>
        <p:spPr/>
        <p:txBody>
          <a:bodyPr/>
          <a:lstStyle/>
          <a:p>
            <a:r>
              <a:rPr lang="en-US" dirty="0" smtClean="0"/>
              <a:t>Social</a:t>
            </a:r>
          </a:p>
          <a:p>
            <a:r>
              <a:rPr lang="en-US" b="1" dirty="0" smtClean="0"/>
              <a:t>Photography</a:t>
            </a:r>
          </a:p>
          <a:p>
            <a:r>
              <a:rPr lang="en-US" dirty="0" smtClean="0"/>
              <a:t>Running</a:t>
            </a:r>
          </a:p>
          <a:p>
            <a:r>
              <a:rPr lang="en-US" dirty="0" err="1" smtClean="0"/>
              <a:t>Eating&amp;Drinking</a:t>
            </a:r>
            <a:endParaRPr lang="en-US" dirty="0" smtClean="0"/>
          </a:p>
          <a:p>
            <a:r>
              <a:rPr lang="en-US" dirty="0" smtClean="0"/>
              <a:t>Brutal Honesty</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10</a:t>
            </a:fld>
            <a:endParaRPr lang="en-US"/>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53833" y="0"/>
            <a:ext cx="3890167" cy="2917626"/>
          </a:xfrm>
          <a:prstGeom prst="rect">
            <a:avLst/>
          </a:prstGeom>
        </p:spPr>
      </p:pic>
      <p:pic>
        <p:nvPicPr>
          <p:cNvPr id="9" name="Pictur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91144" y="2543878"/>
            <a:ext cx="4352856" cy="2599622"/>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5400000">
            <a:off x="2536828" y="1379448"/>
            <a:ext cx="3105148" cy="2328861"/>
          </a:xfrm>
          <a:prstGeom prst="rect">
            <a:avLst/>
          </a:prstGeom>
        </p:spPr>
      </p:pic>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2719" y="2114550"/>
            <a:ext cx="2110226" cy="3028950"/>
          </a:xfrm>
          <a:prstGeom prst="rect">
            <a:avLst/>
          </a:prstGeom>
        </p:spPr>
      </p:pic>
      <p:sp>
        <p:nvSpPr>
          <p:cNvPr id="11" name="Oval 10"/>
          <p:cNvSpPr/>
          <p:nvPr/>
        </p:nvSpPr>
        <p:spPr>
          <a:xfrm>
            <a:off x="1219200" y="3333750"/>
            <a:ext cx="762000" cy="129897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096058" y="3473738"/>
            <a:ext cx="762000" cy="54233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805640" y="2997215"/>
            <a:ext cx="762000" cy="54233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943600" y="277517"/>
            <a:ext cx="762000" cy="54233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16277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6"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Skills</a:t>
            </a:r>
            <a:endParaRPr lang="en-US" dirty="0"/>
          </a:p>
        </p:txBody>
      </p:sp>
      <p:sp>
        <p:nvSpPr>
          <p:cNvPr id="3" name="Content Placeholder 2"/>
          <p:cNvSpPr>
            <a:spLocks noGrp="1"/>
          </p:cNvSpPr>
          <p:nvPr>
            <p:ph idx="1"/>
          </p:nvPr>
        </p:nvSpPr>
        <p:spPr/>
        <p:txBody>
          <a:bodyPr/>
          <a:lstStyle/>
          <a:p>
            <a:r>
              <a:rPr lang="en-US" dirty="0" smtClean="0"/>
              <a:t>Social</a:t>
            </a:r>
          </a:p>
          <a:p>
            <a:r>
              <a:rPr lang="en-US" dirty="0" smtClean="0"/>
              <a:t>Photography</a:t>
            </a:r>
          </a:p>
          <a:p>
            <a:r>
              <a:rPr lang="en-US" b="1" dirty="0" smtClean="0"/>
              <a:t>Running</a:t>
            </a:r>
          </a:p>
          <a:p>
            <a:r>
              <a:rPr lang="en-US" dirty="0" err="1" smtClean="0"/>
              <a:t>Eating&amp;Drinking</a:t>
            </a:r>
            <a:endParaRPr lang="en-US" dirty="0" smtClean="0"/>
          </a:p>
          <a:p>
            <a:r>
              <a:rPr lang="en-US" dirty="0"/>
              <a:t>Brutal </a:t>
            </a:r>
            <a:r>
              <a:rPr lang="en-US" dirty="0" smtClean="0"/>
              <a:t>Honesty</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11</a:t>
            </a:fld>
            <a:endParaRPr lang="en-US"/>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60700" y="0"/>
            <a:ext cx="1643063" cy="2190750"/>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03762" y="-1"/>
            <a:ext cx="3906837" cy="2218639"/>
          </a:xfrm>
          <a:prstGeom prst="rect">
            <a:avLst/>
          </a:prstGeom>
        </p:spPr>
      </p:pic>
      <p:pic>
        <p:nvPicPr>
          <p:cNvPr id="14" name="Picture 1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23675" y="2399453"/>
            <a:ext cx="3486924" cy="2388447"/>
          </a:xfrm>
          <a:prstGeom prst="rect">
            <a:avLst/>
          </a:prstGeom>
        </p:spPr>
      </p:pic>
      <p:pic>
        <p:nvPicPr>
          <p:cNvPr id="5" name="Picture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2492483"/>
            <a:ext cx="4904583" cy="2641696"/>
          </a:xfrm>
          <a:prstGeom prst="rect">
            <a:avLst/>
          </a:prstGeom>
        </p:spPr>
      </p:pic>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27630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Skills</a:t>
            </a:r>
            <a:endParaRPr lang="en-US" dirty="0"/>
          </a:p>
        </p:txBody>
      </p:sp>
      <p:sp>
        <p:nvSpPr>
          <p:cNvPr id="3" name="Content Placeholder 2"/>
          <p:cNvSpPr>
            <a:spLocks noGrp="1"/>
          </p:cNvSpPr>
          <p:nvPr>
            <p:ph idx="1"/>
          </p:nvPr>
        </p:nvSpPr>
        <p:spPr/>
        <p:txBody>
          <a:bodyPr/>
          <a:lstStyle/>
          <a:p>
            <a:r>
              <a:rPr lang="en-US" dirty="0" smtClean="0"/>
              <a:t>Social</a:t>
            </a:r>
          </a:p>
          <a:p>
            <a:r>
              <a:rPr lang="en-US" dirty="0" smtClean="0"/>
              <a:t>Photography</a:t>
            </a:r>
          </a:p>
          <a:p>
            <a:r>
              <a:rPr lang="en-US" dirty="0" smtClean="0"/>
              <a:t>Running</a:t>
            </a:r>
          </a:p>
          <a:p>
            <a:r>
              <a:rPr lang="en-US" b="1" dirty="0" smtClean="0"/>
              <a:t>Eating &amp; Drinking</a:t>
            </a:r>
          </a:p>
          <a:p>
            <a:r>
              <a:rPr lang="en-US" dirty="0"/>
              <a:t>Brutal Honesty</a:t>
            </a:r>
          </a:p>
          <a:p>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12</a:t>
            </a:fld>
            <a:endParaRPr lang="en-US"/>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2540798" y="484435"/>
            <a:ext cx="3875482" cy="2906612"/>
          </a:xfrm>
          <a:prstGeom prst="rect">
            <a:avLst/>
          </a:prstGeom>
        </p:spPr>
      </p:pic>
      <p:pic>
        <p:nvPicPr>
          <p:cNvPr id="12" name="Picture 1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867400" y="0"/>
            <a:ext cx="3276600" cy="2209800"/>
          </a:xfrm>
          <a:prstGeom prst="rect">
            <a:avLst/>
          </a:prstGeom>
        </p:spPr>
      </p:pic>
      <p:pic>
        <p:nvPicPr>
          <p:cNvPr id="13" name="Picture 1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5497914" y="2181270"/>
            <a:ext cx="3651662" cy="2343150"/>
          </a:xfrm>
          <a:prstGeom prst="rect">
            <a:avLst/>
          </a:prstGeom>
        </p:spPr>
      </p:pic>
      <p:pic>
        <p:nvPicPr>
          <p:cNvPr id="14" name="Pictur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19400" y="3037666"/>
            <a:ext cx="2825750" cy="2119313"/>
          </a:xfrm>
          <a:prstGeom prst="rect">
            <a:avLst/>
          </a:prstGeom>
        </p:spPr>
      </p:pic>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rot="5400000">
            <a:off x="534154" y="2871735"/>
            <a:ext cx="2284491" cy="2286000"/>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316615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Skills</a:t>
            </a:r>
            <a:endParaRPr lang="en-US" dirty="0"/>
          </a:p>
        </p:txBody>
      </p:sp>
      <p:sp>
        <p:nvSpPr>
          <p:cNvPr id="3" name="Content Placeholder 2"/>
          <p:cNvSpPr>
            <a:spLocks noGrp="1"/>
          </p:cNvSpPr>
          <p:nvPr>
            <p:ph idx="1"/>
          </p:nvPr>
        </p:nvSpPr>
        <p:spPr/>
        <p:txBody>
          <a:bodyPr/>
          <a:lstStyle/>
          <a:p>
            <a:r>
              <a:rPr lang="en-US" dirty="0" smtClean="0"/>
              <a:t>Social</a:t>
            </a:r>
          </a:p>
          <a:p>
            <a:r>
              <a:rPr lang="en-US" dirty="0" smtClean="0"/>
              <a:t>Photography</a:t>
            </a:r>
          </a:p>
          <a:p>
            <a:r>
              <a:rPr lang="en-US" dirty="0" smtClean="0"/>
              <a:t>Running</a:t>
            </a:r>
          </a:p>
          <a:p>
            <a:r>
              <a:rPr lang="en-US" dirty="0" smtClean="0"/>
              <a:t>Eating &amp; Drinking</a:t>
            </a:r>
          </a:p>
          <a:p>
            <a:r>
              <a:rPr lang="en-US" b="1" dirty="0"/>
              <a:t>Brutal Honesty</a:t>
            </a:r>
          </a:p>
          <a:p>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13</a:t>
            </a:fld>
            <a:endParaRPr lang="en-US"/>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76600" y="133350"/>
            <a:ext cx="5330365" cy="3832071"/>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5116144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14</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14789"/>
              <a:gd name="adj2" fmla="val 9770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What can we expect from Moray as consultant???</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84167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from the marketing genius!!!</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15</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77" y="1030719"/>
            <a:ext cx="5486400" cy="2802210"/>
          </a:xfrm>
          <a:prstGeom prst="rect">
            <a:avLst/>
          </a:prstGeom>
        </p:spPr>
      </p:pic>
      <p:pic>
        <p:nvPicPr>
          <p:cNvPr id="10" name="Content Placeholder 9"/>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1678545" y="1386483"/>
            <a:ext cx="6352923" cy="3262312"/>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5999" y="1995244"/>
            <a:ext cx="6408503" cy="2938706"/>
          </a:xfrm>
          <a:prstGeom prst="rect">
            <a:avLst/>
          </a:prstGeom>
        </p:spPr>
      </p:pic>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6167" y="974180"/>
            <a:ext cx="8089183" cy="4143643"/>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987056" y="999856"/>
            <a:ext cx="2673938" cy="4143643"/>
          </a:xfrm>
          <a:prstGeom prst="rect">
            <a:avLst/>
          </a:prstGeom>
        </p:spPr>
      </p:pic>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92670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16</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45850"/>
              <a:gd name="adj2" fmla="val 11761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Legacy???</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74437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Legacy at RAN4</a:t>
            </a:r>
            <a:endParaRPr lang="en-US" dirty="0"/>
          </a:p>
        </p:txBody>
      </p:sp>
      <p:sp>
        <p:nvSpPr>
          <p:cNvPr id="3" name="Content Placeholder 2"/>
          <p:cNvSpPr>
            <a:spLocks noGrp="1"/>
          </p:cNvSpPr>
          <p:nvPr>
            <p:ph idx="1"/>
          </p:nvPr>
        </p:nvSpPr>
        <p:spPr>
          <a:xfrm>
            <a:off x="304800" y="1369219"/>
            <a:ext cx="5181600" cy="3263504"/>
          </a:xfrm>
        </p:spPr>
        <p:txBody>
          <a:bodyPr/>
          <a:lstStyle/>
          <a:p>
            <a:r>
              <a:rPr lang="en-US" dirty="0" smtClean="0"/>
              <a:t>Undoubtedly, Moray will be remembered as </a:t>
            </a:r>
          </a:p>
          <a:p>
            <a:pPr lvl="1"/>
            <a:r>
              <a:rPr lang="en-US" dirty="0" smtClean="0"/>
              <a:t>true RF and testability expert (“RTS lover”)</a:t>
            </a:r>
          </a:p>
          <a:p>
            <a:pPr lvl="1"/>
            <a:r>
              <a:rPr lang="en-US" dirty="0" smtClean="0"/>
              <a:t>Phenomenal host (meetings in Edinburgh, Santa Rosa, Brazil!!!)</a:t>
            </a:r>
          </a:p>
          <a:p>
            <a:pPr lvl="1"/>
            <a:r>
              <a:rPr lang="en-US" dirty="0" smtClean="0"/>
              <a:t>Party organizer</a:t>
            </a:r>
          </a:p>
          <a:p>
            <a:pPr lvl="1"/>
            <a:r>
              <a:rPr lang="en-US" dirty="0" smtClean="0"/>
              <a:t>Jokester</a:t>
            </a:r>
          </a:p>
          <a:p>
            <a:pPr lvl="1"/>
            <a:r>
              <a:rPr lang="en-US" dirty="0" smtClean="0"/>
              <a:t>Friend</a:t>
            </a:r>
          </a:p>
          <a:p>
            <a:pPr lvl="1"/>
            <a:endParaRPr lang="en-US" dirty="0" smtClean="0"/>
          </a:p>
          <a:p>
            <a:pPr lvl="1"/>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17</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0200" y="1123950"/>
            <a:ext cx="3661848" cy="3007303"/>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54849" y="-6353"/>
            <a:ext cx="3291840" cy="2468880"/>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71649" y="2436177"/>
            <a:ext cx="3291840" cy="2468880"/>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40588" y="2627601"/>
            <a:ext cx="3196027" cy="1911350"/>
          </a:xfrm>
          <a:prstGeom prst="rect">
            <a:avLst/>
          </a:prstGeom>
        </p:spPr>
      </p:pic>
      <p:grpSp>
        <p:nvGrpSpPr>
          <p:cNvPr id="16" name="Group 15"/>
          <p:cNvGrpSpPr/>
          <p:nvPr/>
        </p:nvGrpSpPr>
        <p:grpSpPr>
          <a:xfrm>
            <a:off x="477860" y="1996883"/>
            <a:ext cx="5285548" cy="2860867"/>
            <a:chOff x="477860" y="1996883"/>
            <a:chExt cx="5285548" cy="2860867"/>
          </a:xfrm>
        </p:grpSpPr>
        <p:pic>
          <p:nvPicPr>
            <p:cNvPr id="10" name="Picture 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77860" y="1996883"/>
              <a:ext cx="5285548" cy="2860867"/>
            </a:xfrm>
            <a:prstGeom prst="rect">
              <a:avLst/>
            </a:prstGeom>
          </p:spPr>
        </p:pic>
        <p:sp>
          <p:nvSpPr>
            <p:cNvPr id="15" name="Oval 14"/>
            <p:cNvSpPr/>
            <p:nvPr/>
          </p:nvSpPr>
          <p:spPr>
            <a:xfrm>
              <a:off x="2514600" y="4324350"/>
              <a:ext cx="2438400" cy="381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24180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ircle(in)">
                                      <p:cBhvr>
                                        <p:cTn id="11"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par>
                                <p:cTn id="35" presetID="10"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18</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50728"/>
              <a:gd name="adj2" fmla="val 15060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Why do you think he has been this successful at 3GPP???</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3428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Image result for omg emoji"/>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85538" y="1074195"/>
            <a:ext cx="3730625" cy="37306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Compromising Pictures</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19</a:t>
            </a:fld>
            <a:endParaRPr lang="en-US"/>
          </a:p>
        </p:txBody>
      </p:sp>
      <p:sp>
        <p:nvSpPr>
          <p:cNvPr id="10" name="Content Placeholder 9"/>
          <p:cNvSpPr>
            <a:spLocks noGrp="1"/>
          </p:cNvSpPr>
          <p:nvPr>
            <p:ph idx="1"/>
          </p:nvPr>
        </p:nvSpPr>
        <p:spPr/>
        <p:txBody>
          <a:bodyPr/>
          <a:lstStyle/>
          <a:p>
            <a:endParaRPr lang="en-US" dirty="0"/>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02250" y="57888"/>
            <a:ext cx="4187797" cy="2622661"/>
          </a:xfrm>
          <a:prstGeom prst="rect">
            <a:avLst/>
          </a:prstGeom>
        </p:spPr>
      </p:pic>
      <p:pic>
        <p:nvPicPr>
          <p:cNvPr id="12" name="Picture 11"/>
          <p:cNvPicPr>
            <a:picLocks noChangeAspect="1"/>
          </p:cNvPicPr>
          <p:nvPr/>
        </p:nvPicPr>
        <p:blipFill>
          <a:blip r:embed="rId5"/>
          <a:stretch>
            <a:fillRect/>
          </a:stretch>
        </p:blipFill>
        <p:spPr>
          <a:xfrm>
            <a:off x="13938" y="988753"/>
            <a:ext cx="4521349" cy="3383592"/>
          </a:xfrm>
          <a:prstGeom prst="rect">
            <a:avLst/>
          </a:prstGeom>
        </p:spPr>
      </p:pic>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57087" y="2138066"/>
            <a:ext cx="3324084" cy="3006828"/>
          </a:xfrm>
          <a:prstGeom prst="rect">
            <a:avLst/>
          </a:prstGeom>
        </p:spPr>
      </p:pic>
      <p:pic>
        <p:nvPicPr>
          <p:cNvPr id="14" name="Picture 1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96355" y="1982925"/>
            <a:ext cx="1986898" cy="3170468"/>
          </a:xfrm>
          <a:prstGeom prst="rect">
            <a:avLst/>
          </a:prstGeom>
        </p:spPr>
      </p:pic>
      <p:sp>
        <p:nvSpPr>
          <p:cNvPr id="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3534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57150"/>
            <a:ext cx="8991600" cy="1012585"/>
          </a:xfrm>
          <a:prstGeom prst="rect">
            <a:avLst/>
          </a:prstGeom>
        </p:spPr>
        <p:txBody>
          <a:bodyPr wrap="square">
            <a:spAutoFit/>
          </a:bodyPr>
          <a:lstStyle/>
          <a:p>
            <a:pPr algn="just">
              <a:lnSpc>
                <a:spcPct val="115000"/>
              </a:lnSpc>
              <a:spcAft>
                <a:spcPts val="600"/>
              </a:spcAft>
              <a:tabLst>
                <a:tab pos="2637155" algn="ctr"/>
                <a:tab pos="6301105" algn="r"/>
              </a:tabLst>
            </a:pPr>
            <a:r>
              <a:rPr lang="en-GB" b="1" dirty="0">
                <a:latin typeface="Arial" panose="020B0604020202020204" pitchFamily="34" charset="0"/>
                <a:ea typeface="Malgun Gothic" panose="020B0503020000020004" pitchFamily="34" charset="-127"/>
              </a:rPr>
              <a:t>3GPP TSG RAN WG4 Meeting #86bis	</a:t>
            </a:r>
            <a:r>
              <a:rPr lang="en-GB" b="1" dirty="0" smtClean="0">
                <a:latin typeface="Arial" panose="020B0604020202020204" pitchFamily="34" charset="0"/>
                <a:ea typeface="Malgun Gothic" panose="020B0503020000020004" pitchFamily="34" charset="-127"/>
              </a:rPr>
              <a:t>	R4-180</a:t>
            </a:r>
            <a:r>
              <a:rPr lang="en-GB" sz="3200" b="1" dirty="0" smtClean="0">
                <a:latin typeface="Arial" panose="020B0604020202020204" pitchFamily="34" charset="0"/>
                <a:ea typeface="Malgun Gothic" panose="020B0503020000020004" pitchFamily="34" charset="-127"/>
              </a:rPr>
              <a:t>6739</a:t>
            </a:r>
            <a:endParaRPr lang="en-US" sz="1400" dirty="0">
              <a:latin typeface="Arial" panose="020B0604020202020204" pitchFamily="34" charset="0"/>
              <a:ea typeface="SimSun" panose="02010600030101010101" pitchFamily="2" charset="-122"/>
            </a:endParaRPr>
          </a:p>
          <a:p>
            <a:r>
              <a:rPr lang="en-GB" b="1" dirty="0">
                <a:latin typeface="Arial" panose="020B0604020202020204" pitchFamily="34" charset="0"/>
                <a:ea typeface="Malgun Gothic" panose="020B0503020000020004" pitchFamily="34" charset="-127"/>
              </a:rPr>
              <a:t>Melbourne, Australia, 16 – 20 April 2018</a:t>
            </a:r>
            <a:endParaRPr lang="en-US" dirty="0"/>
          </a:p>
        </p:txBody>
      </p:sp>
      <p:sp>
        <p:nvSpPr>
          <p:cNvPr id="5" name="Rectangle 4"/>
          <p:cNvSpPr/>
          <p:nvPr/>
        </p:nvSpPr>
        <p:spPr>
          <a:xfrm>
            <a:off x="76200" y="1200150"/>
            <a:ext cx="8305800" cy="1709699"/>
          </a:xfrm>
          <a:prstGeom prst="rect">
            <a:avLst/>
          </a:prstGeom>
        </p:spPr>
        <p:txBody>
          <a:bodyPr wrap="square">
            <a:spAutoFit/>
          </a:bodyPr>
          <a:lstStyle/>
          <a:p>
            <a:pPr>
              <a:lnSpc>
                <a:spcPct val="115000"/>
              </a:lnSpc>
              <a:spcAft>
                <a:spcPts val="1000"/>
              </a:spcAft>
            </a:pPr>
            <a:r>
              <a:rPr lang="en-GB" b="1" dirty="0">
                <a:latin typeface="Arial" panose="020B0604020202020204" pitchFamily="34" charset="0"/>
                <a:ea typeface="SimSun" panose="02010600030101010101" pitchFamily="2" charset="-122"/>
              </a:rPr>
              <a:t>Source:	</a:t>
            </a:r>
            <a:r>
              <a:rPr lang="en-GB" b="1" dirty="0" smtClean="0">
                <a:latin typeface="Arial" panose="020B0604020202020204" pitchFamily="34" charset="0"/>
                <a:ea typeface="SimSun" panose="02010600030101010101" pitchFamily="2" charset="-122"/>
              </a:rPr>
              <a:t>	</a:t>
            </a:r>
            <a:r>
              <a:rPr lang="en-US" dirty="0" smtClean="0">
                <a:latin typeface="Arial" panose="020B0604020202020204" pitchFamily="34" charset="0"/>
                <a:ea typeface="SimSun" panose="02010600030101010101" pitchFamily="2" charset="-122"/>
              </a:rPr>
              <a:t>EVERYONE</a:t>
            </a:r>
            <a:endParaRPr lang="en-US" dirty="0">
              <a:latin typeface="Arial" panose="020B0604020202020204" pitchFamily="34" charset="0"/>
              <a:ea typeface="SimSun" panose="02010600030101010101" pitchFamily="2" charset="-122"/>
            </a:endParaRPr>
          </a:p>
          <a:p>
            <a:pPr marL="1371600" marR="0" indent="-1371600">
              <a:lnSpc>
                <a:spcPct val="115000"/>
              </a:lnSpc>
              <a:spcBef>
                <a:spcPts val="0"/>
              </a:spcBef>
              <a:spcAft>
                <a:spcPts val="1000"/>
              </a:spcAft>
            </a:pPr>
            <a:r>
              <a:rPr lang="en-GB" b="1" dirty="0" smtClean="0">
                <a:latin typeface="Arial" panose="020B0604020202020204" pitchFamily="34" charset="0"/>
                <a:ea typeface="SimSun" panose="02010600030101010101" pitchFamily="2" charset="-122"/>
              </a:rPr>
              <a:t>Title:		</a:t>
            </a:r>
            <a:r>
              <a:rPr lang="en-GB" dirty="0" smtClean="0">
                <a:latin typeface="Arial" panose="020B0604020202020204" pitchFamily="34" charset="0"/>
                <a:ea typeface="SimSun" panose="02010600030101010101" pitchFamily="2" charset="-122"/>
              </a:rPr>
              <a:t>On </a:t>
            </a:r>
            <a:r>
              <a:rPr lang="en-US" dirty="0" smtClean="0">
                <a:latin typeface="Arial" panose="020B0604020202020204" pitchFamily="34" charset="0"/>
                <a:ea typeface="SimSun" panose="02010600030101010101" pitchFamily="2" charset="-122"/>
              </a:rPr>
              <a:t>MREXIT</a:t>
            </a:r>
            <a:endParaRPr lang="en-US" dirty="0">
              <a:latin typeface="Arial" panose="020B0604020202020204" pitchFamily="34" charset="0"/>
              <a:ea typeface="SimSun" panose="02010600030101010101" pitchFamily="2" charset="-122"/>
            </a:endParaRPr>
          </a:p>
          <a:p>
            <a:pPr>
              <a:lnSpc>
                <a:spcPct val="115000"/>
              </a:lnSpc>
              <a:spcAft>
                <a:spcPts val="1000"/>
              </a:spcAft>
            </a:pPr>
            <a:r>
              <a:rPr lang="en-GB" b="1" dirty="0">
                <a:latin typeface="Arial" panose="020B0604020202020204" pitchFamily="34" charset="0"/>
                <a:ea typeface="SimSun" panose="02010600030101010101" pitchFamily="2" charset="-122"/>
              </a:rPr>
              <a:t>Agenda Item</a:t>
            </a:r>
            <a:r>
              <a:rPr lang="en-GB" b="1" dirty="0" smtClean="0">
                <a:latin typeface="Arial" panose="020B0604020202020204" pitchFamily="34" charset="0"/>
                <a:ea typeface="SimSun" panose="02010600030101010101" pitchFamily="2" charset="-122"/>
              </a:rPr>
              <a:t>:</a:t>
            </a:r>
            <a:r>
              <a:rPr lang="en-GB" dirty="0">
                <a:latin typeface="Arial" panose="020B0604020202020204" pitchFamily="34" charset="0"/>
                <a:ea typeface="SimSun" panose="02010600030101010101" pitchFamily="2" charset="-122"/>
              </a:rPr>
              <a:t>	</a:t>
            </a:r>
            <a:r>
              <a:rPr lang="en-GB" dirty="0" smtClean="0">
                <a:latin typeface="Arial" panose="020B0604020202020204" pitchFamily="34" charset="0"/>
                <a:ea typeface="SimSun" panose="02010600030101010101" pitchFamily="2" charset="-122"/>
              </a:rPr>
              <a:t>12</a:t>
            </a:r>
            <a:endParaRPr lang="en-US" dirty="0">
              <a:latin typeface="Arial" panose="020B0604020202020204" pitchFamily="34" charset="0"/>
              <a:ea typeface="SimSun" panose="02010600030101010101" pitchFamily="2" charset="-122"/>
            </a:endParaRPr>
          </a:p>
          <a:p>
            <a:r>
              <a:rPr lang="en-GB" b="1" dirty="0">
                <a:latin typeface="Arial" panose="020B0604020202020204" pitchFamily="34" charset="0"/>
                <a:ea typeface="SimSun" panose="02010600030101010101" pitchFamily="2" charset="-122"/>
              </a:rPr>
              <a:t>Document for:</a:t>
            </a:r>
            <a:r>
              <a:rPr lang="en-GB" dirty="0">
                <a:latin typeface="Arial" panose="020B0604020202020204" pitchFamily="34" charset="0"/>
                <a:ea typeface="SimSun" panose="02010600030101010101" pitchFamily="2" charset="-122"/>
              </a:rPr>
              <a:t>	</a:t>
            </a:r>
            <a:r>
              <a:rPr lang="en-GB" dirty="0" smtClean="0">
                <a:latin typeface="Arial" panose="020B0604020202020204" pitchFamily="34" charset="0"/>
                <a:ea typeface="SimSun" panose="02010600030101010101" pitchFamily="2" charset="-122"/>
              </a:rPr>
              <a:t>REJECTION</a:t>
            </a:r>
            <a:endParaRPr lang="en-US" dirty="0"/>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4918655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20</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66349"/>
              <a:gd name="adj2" fmla="val 16944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What is he talking about???</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71895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3" name="Content Placeholder 2"/>
          <p:cNvSpPr>
            <a:spLocks noGrp="1"/>
          </p:cNvSpPr>
          <p:nvPr>
            <p:ph idx="1"/>
          </p:nvPr>
        </p:nvSpPr>
        <p:spPr>
          <a:xfrm>
            <a:off x="628650" y="1657349"/>
            <a:ext cx="7886700" cy="2975373"/>
          </a:xfrm>
        </p:spPr>
        <p:txBody>
          <a:bodyPr/>
          <a:lstStyle/>
          <a:p>
            <a:r>
              <a:rPr lang="en-US" dirty="0" smtClean="0"/>
              <a:t>Band 0:</a:t>
            </a:r>
          </a:p>
          <a:p>
            <a:pPr lvl="1"/>
            <a:r>
              <a:rPr lang="en-GB" dirty="0"/>
              <a:t>The advantage of band 0 – also known as the rubber band or RB - is that it can be stretched to fit any of the existing bands. To illustrate the concept a draft CR to 36.101 is appended. This change also allows the merging of FDD and TDD operation into one unified access mode, further simplifying the standard.</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21</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85165" y="0"/>
            <a:ext cx="4458836" cy="1885950"/>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434414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3" name="Content Placeholder 2"/>
          <p:cNvSpPr>
            <a:spLocks noGrp="1"/>
          </p:cNvSpPr>
          <p:nvPr>
            <p:ph idx="1"/>
          </p:nvPr>
        </p:nvSpPr>
        <p:spPr>
          <a:xfrm>
            <a:off x="628650" y="1657349"/>
            <a:ext cx="7886700" cy="2975373"/>
          </a:xfrm>
        </p:spPr>
        <p:txBody>
          <a:bodyPr>
            <a:normAutofit/>
          </a:bodyPr>
          <a:lstStyle/>
          <a:p>
            <a:pPr marL="0" indent="0">
              <a:buNone/>
            </a:pPr>
            <a:r>
              <a:rPr lang="en-GB" b="1" dirty="0"/>
              <a:t>Proposal</a:t>
            </a:r>
            <a:endParaRPr lang="en-US" b="1" dirty="0"/>
          </a:p>
          <a:p>
            <a:r>
              <a:rPr lang="en-US" dirty="0"/>
              <a:t>To avoid further decay and development it is proposed that RAN4 adopts the following way back:</a:t>
            </a:r>
          </a:p>
          <a:p>
            <a:pPr lvl="1"/>
            <a:r>
              <a:rPr lang="en-US" dirty="0"/>
              <a:t>Focus on zero carriers, no power and ultra narrow bandwidth features without MIMO.</a:t>
            </a:r>
          </a:p>
          <a:p>
            <a:pPr lvl="1"/>
            <a:r>
              <a:rPr lang="en-US" dirty="0"/>
              <a:t>Coffee </a:t>
            </a:r>
          </a:p>
          <a:p>
            <a:pPr lvl="1"/>
            <a:r>
              <a:rPr lang="en-US" dirty="0"/>
              <a:t>Increase MSR (Meeting Spatial Randomness) and introduce beer breaks.</a:t>
            </a:r>
          </a:p>
          <a:p>
            <a:pPr lvl="1"/>
            <a:r>
              <a:rPr lang="en-US" dirty="0"/>
              <a:t>More Coffee, i.e. increased coffee intake and consumption (ICIC)</a:t>
            </a:r>
          </a:p>
          <a:p>
            <a:pPr lvl="1"/>
            <a:r>
              <a:rPr lang="en-US" dirty="0"/>
              <a:t>Investigate the use of string theory to enhance communication.</a:t>
            </a:r>
          </a:p>
          <a:p>
            <a:endParaRPr lang="en-US" dirty="0" smtClean="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22</a:t>
            </a:fld>
            <a:endParaRPr lang="en-US"/>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93418" y="0"/>
            <a:ext cx="4650582" cy="1200150"/>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95400" y="1721904"/>
            <a:ext cx="5788256" cy="2736638"/>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92006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12" name="Content Placeholder 11"/>
          <p:cNvSpPr>
            <a:spLocks noGrp="1"/>
          </p:cNvSpPr>
          <p:nvPr>
            <p:ph idx="1"/>
          </p:nvPr>
        </p:nvSpPr>
        <p:spPr>
          <a:xfrm>
            <a:off x="76200" y="1369218"/>
            <a:ext cx="4495800" cy="3564731"/>
          </a:xfrm>
        </p:spPr>
        <p:txBody>
          <a:bodyPr>
            <a:normAutofit fontScale="92500" lnSpcReduction="10000"/>
          </a:bodyPr>
          <a:lstStyle/>
          <a:p>
            <a:pPr marL="0" indent="0">
              <a:buNone/>
            </a:pPr>
            <a:r>
              <a:rPr lang="en-GB" b="1" dirty="0"/>
              <a:t>Actions:</a:t>
            </a:r>
            <a:endParaRPr lang="en-US" dirty="0"/>
          </a:p>
          <a:p>
            <a:r>
              <a:rPr lang="en-GB" b="1" dirty="0"/>
              <a:t>To TSG RAN WG1.</a:t>
            </a:r>
            <a:endParaRPr lang="en-US" dirty="0"/>
          </a:p>
          <a:p>
            <a:r>
              <a:rPr lang="en-GB" b="1" dirty="0"/>
              <a:t>ACTION: 	</a:t>
            </a:r>
            <a:r>
              <a:rPr lang="en-GB" dirty="0"/>
              <a:t>RAN WG4 kindly asks RAN WG1 to consider the scenarios used in the recent HST field trials (below) and the impact this may have on whether Doppler should be specified as a fixed value for all bands or in terms of UE velocity. Unlike in earlier releases, RAN WG4 would like to point out that a choice needs to be made soon since the study item on varying the speed of light has been postponed until the requirements for 5G become clearer, possibly in Release 15.</a:t>
            </a:r>
            <a:endParaRPr lang="en-US" dirty="0"/>
          </a:p>
          <a:p>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23</a:t>
            </a:fld>
            <a:endParaRPr lang="en-US"/>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8201" y="25296"/>
            <a:ext cx="4457928" cy="1998817"/>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95800" y="2211943"/>
            <a:ext cx="4648200" cy="2931558"/>
          </a:xfrm>
          <a:prstGeom prst="rect">
            <a:avLst/>
          </a:prstGeom>
        </p:spPr>
      </p:pic>
      <p:sp>
        <p:nvSpPr>
          <p:cNvPr id="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0566606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12" name="Content Placeholder 11"/>
          <p:cNvSpPr>
            <a:spLocks noGrp="1"/>
          </p:cNvSpPr>
          <p:nvPr>
            <p:ph idx="1"/>
          </p:nvPr>
        </p:nvSpPr>
        <p:spPr>
          <a:xfrm>
            <a:off x="76200" y="1369218"/>
            <a:ext cx="4495800" cy="3564731"/>
          </a:xfrm>
        </p:spPr>
        <p:txBody>
          <a:bodyPr>
            <a:normAutofit fontScale="92500" lnSpcReduction="20000"/>
          </a:bodyPr>
          <a:lstStyle/>
          <a:p>
            <a:pPr marL="0" indent="0">
              <a:buNone/>
            </a:pPr>
            <a:r>
              <a:rPr lang="en-GB" b="1" dirty="0"/>
              <a:t>1. Overall Description:</a:t>
            </a:r>
            <a:endParaRPr lang="en-US" dirty="0"/>
          </a:p>
          <a:p>
            <a:r>
              <a:rPr lang="en-GB" b="1" dirty="0"/>
              <a:t>RAN WG4 has been developing test methods for MIMO OTA since March 2009 and are approaching the end of the work item. One of the key remaining issues is the development of measurement uncertainty </a:t>
            </a:r>
            <a:r>
              <a:rPr lang="en-GB" b="1" dirty="0" smtClean="0"/>
              <a:t/>
            </a:r>
            <a:br>
              <a:rPr lang="en-GB" b="1" dirty="0" smtClean="0"/>
            </a:br>
            <a:r>
              <a:rPr lang="en-GB" b="1" dirty="0" smtClean="0"/>
              <a:t>for </a:t>
            </a:r>
            <a:r>
              <a:rPr lang="en-GB" b="1" dirty="0"/>
              <a:t>the proposed test methods.</a:t>
            </a:r>
            <a:endParaRPr lang="en-US" dirty="0"/>
          </a:p>
          <a:p>
            <a:pPr marL="0" indent="0">
              <a:buNone/>
            </a:pPr>
            <a:r>
              <a:rPr lang="en-GB" dirty="0"/>
              <a:t> </a:t>
            </a:r>
            <a:endParaRPr lang="en-US" dirty="0"/>
          </a:p>
          <a:p>
            <a:pPr marL="0" indent="0">
              <a:buNone/>
            </a:pPr>
            <a:r>
              <a:rPr lang="en-GB" b="1" dirty="0"/>
              <a:t>2. Actions:</a:t>
            </a:r>
            <a:endParaRPr lang="en-US" dirty="0"/>
          </a:p>
          <a:p>
            <a:r>
              <a:rPr lang="en-GB" b="1" dirty="0"/>
              <a:t>To RAN WG5</a:t>
            </a:r>
            <a:endParaRPr lang="en-US" dirty="0"/>
          </a:p>
          <a:p>
            <a:r>
              <a:rPr lang="en-GB" b="1" dirty="0"/>
              <a:t>ACTION: 	</a:t>
            </a:r>
            <a:r>
              <a:rPr lang="en-GB" dirty="0"/>
              <a:t>RAN4 respectfully asks RAN5 to respond to the request overleaf.</a:t>
            </a:r>
            <a:endParaRPr lang="en-US" dirty="0"/>
          </a:p>
          <a:p>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24</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0" y="0"/>
            <a:ext cx="4572000" cy="2012773"/>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00992" y="2495550"/>
            <a:ext cx="5843008" cy="1639011"/>
          </a:xfrm>
          <a:prstGeom prst="rect">
            <a:avLst/>
          </a:prstGeom>
        </p:spPr>
      </p:pic>
      <p:sp>
        <p:nvSpPr>
          <p:cNvPr id="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5068365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3" name="Content Placeholder 2"/>
          <p:cNvSpPr>
            <a:spLocks noGrp="1"/>
          </p:cNvSpPr>
          <p:nvPr>
            <p:ph idx="1"/>
          </p:nvPr>
        </p:nvSpPr>
        <p:spPr>
          <a:xfrm>
            <a:off x="628650" y="1809749"/>
            <a:ext cx="4857750" cy="2822973"/>
          </a:xfrm>
        </p:spPr>
        <p:txBody>
          <a:bodyPr>
            <a:normAutofit/>
          </a:bodyPr>
          <a:lstStyle/>
          <a:p>
            <a:pPr marL="0" indent="0">
              <a:buNone/>
            </a:pPr>
            <a:r>
              <a:rPr lang="en-US" b="1" dirty="0"/>
              <a:t>A</a:t>
            </a:r>
            <a:r>
              <a:rPr lang="en-US" b="1" dirty="0" smtClean="0"/>
              <a:t>ctions</a:t>
            </a:r>
            <a:r>
              <a:rPr lang="en-US" b="1" dirty="0"/>
              <a:t>:</a:t>
            </a:r>
            <a:endParaRPr lang="en-US" dirty="0"/>
          </a:p>
          <a:p>
            <a:r>
              <a:rPr lang="en-US" b="1" dirty="0"/>
              <a:t>To TSG RAN, TSG SA, TSG CT</a:t>
            </a:r>
            <a:endParaRPr lang="en-US" dirty="0"/>
          </a:p>
          <a:p>
            <a:r>
              <a:rPr lang="en-US" b="1" dirty="0"/>
              <a:t>ACTION: 	</a:t>
            </a:r>
            <a:r>
              <a:rPr lang="en-US" dirty="0"/>
              <a:t>All committee secretaries to choose a Twitter handle and icon appropriate to the work of the committee. Some suggestions for TSG RAN are given below:</a:t>
            </a:r>
          </a:p>
          <a:p>
            <a:endParaRPr lang="en-US" dirty="0" smtClean="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25</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4257" y="0"/>
            <a:ext cx="4238792" cy="1731979"/>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93558" y="1813513"/>
            <a:ext cx="1592377" cy="3154465"/>
          </a:xfrm>
          <a:prstGeom prst="rect">
            <a:avLst/>
          </a:prstGeom>
        </p:spPr>
      </p:pic>
      <p:pic>
        <p:nvPicPr>
          <p:cNvPr id="2050" name="Picture 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8912" y="2569529"/>
            <a:ext cx="5297488"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39954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Joke LSs</a:t>
            </a:r>
            <a:endParaRPr lang="en-US" dirty="0"/>
          </a:p>
        </p:txBody>
      </p:sp>
      <p:sp>
        <p:nvSpPr>
          <p:cNvPr id="3" name="Content Placeholder 2"/>
          <p:cNvSpPr>
            <a:spLocks noGrp="1"/>
          </p:cNvSpPr>
          <p:nvPr>
            <p:ph idx="1"/>
          </p:nvPr>
        </p:nvSpPr>
        <p:spPr>
          <a:xfrm>
            <a:off x="628650" y="2114550"/>
            <a:ext cx="6838950" cy="2518172"/>
          </a:xfrm>
        </p:spPr>
        <p:txBody>
          <a:bodyPr>
            <a:normAutofit/>
          </a:bodyPr>
          <a:lstStyle/>
          <a:p>
            <a:pPr marL="0" indent="0">
              <a:buNone/>
            </a:pPr>
            <a:r>
              <a:rPr lang="en-GB" b="1" dirty="0"/>
              <a:t>2. Actions: Have a great party</a:t>
            </a:r>
            <a:endParaRPr lang="en-US" dirty="0"/>
          </a:p>
          <a:p>
            <a:r>
              <a:rPr lang="en-GB" b="1" dirty="0"/>
              <a:t>To @BoringRAN2 group.</a:t>
            </a:r>
            <a:endParaRPr lang="en-US" dirty="0"/>
          </a:p>
          <a:p>
            <a:r>
              <a:rPr lang="en-GB" b="1" dirty="0"/>
              <a:t>ACTION: 	</a:t>
            </a:r>
            <a:r>
              <a:rPr lang="en-GB" dirty="0"/>
              <a:t>@RealRAN4 asks @BoringRAN2 to continue to attend to the boring bits of the standards process so we can focus on the interesting stuff that makes everything work. </a:t>
            </a:r>
            <a:endParaRPr lang="en-US" dirty="0"/>
          </a:p>
          <a:p>
            <a:endParaRPr lang="en-US" dirty="0" smtClean="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26</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69065" y="0"/>
            <a:ext cx="4286419" cy="2019325"/>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91156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27</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84313"/>
              <a:gd name="adj2" fmla="val 19290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Is there any doubt? ABSOLUTELY!!!</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881951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CHEERS and TAKE CARE</a:t>
            </a:r>
            <a:endParaRPr lang="en-US" dirty="0"/>
          </a:p>
        </p:txBody>
      </p:sp>
      <p:pic>
        <p:nvPicPr>
          <p:cNvPr id="12" name="Content Placeholder 11"/>
          <p:cNvPicPr>
            <a:picLocks noGrp="1" noChangeAspect="1"/>
          </p:cNvPicPr>
          <p:nvPr>
            <p:ph idx="1"/>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rot="5400000">
            <a:off x="2824964" y="1019481"/>
            <a:ext cx="3798874" cy="3810002"/>
          </a:xfrm>
        </p:spPr>
      </p:pic>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28</a:t>
            </a:fld>
            <a:endParaRPr lang="en-US"/>
          </a:p>
        </p:txBody>
      </p:sp>
      <p:pic>
        <p:nvPicPr>
          <p:cNvPr id="17" name="Picture 16"/>
          <p:cNvPicPr>
            <a:picLocks noChangeAspect="1"/>
          </p:cNvPicPr>
          <p:nvPr/>
        </p:nvPicPr>
        <p:blipFill>
          <a:blip r:embed="rId5" cstate="email">
            <a:extLst>
              <a:ext uri="{BEBA8EAE-BF5A-486C-A8C5-ECC9F3942E4B}">
                <a14:imgProps xmlns:a14="http://schemas.microsoft.com/office/drawing/2010/main">
                  <a14:imgLayer r:embed="rId6">
                    <a14:imgEffect>
                      <a14:backgroundRemoval t="0" b="89976" l="9988" r="89954">
                        <a14:backgroundMark x1="29330" y1="86338" x2="61721" y2="85934"/>
                        <a14:backgroundMark x1="64492" y1="86985" x2="73499" y2="85530"/>
                        <a14:backgroundMark x1="29042" y1="85934" x2="22691" y2="84721"/>
                        <a14:backgroundMark x1="75000" y1="87146" x2="77598" y2="84883"/>
                        <a14:backgroundMark x1="77483" y1="85691" x2="79215" y2="85530"/>
                      </a14:backgroundRemoval>
                    </a14:imgEffect>
                  </a14:imgLayer>
                </a14:imgProps>
              </a:ext>
              <a:ext uri="{28A0092B-C50C-407E-A947-70E740481C1C}">
                <a14:useLocalDpi xmlns:a14="http://schemas.microsoft.com/office/drawing/2010/main"/>
              </a:ext>
            </a:extLst>
          </a:blip>
          <a:stretch>
            <a:fillRect/>
          </a:stretch>
        </p:blipFill>
        <p:spPr>
          <a:xfrm rot="347760">
            <a:off x="4297681" y="1394495"/>
            <a:ext cx="853441" cy="609600"/>
          </a:xfrm>
          <a:prstGeom prst="rect">
            <a:avLst/>
          </a:prstGeom>
        </p:spPr>
      </p:pic>
      <p:sp>
        <p:nvSpPr>
          <p:cNvPr id="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39189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8000" y="1440180"/>
            <a:ext cx="4800600" cy="3333750"/>
          </a:xfrm>
          <a:prstGeom prst="rect">
            <a:avLst/>
          </a:prstGeom>
        </p:spPr>
      </p:pic>
      <p:sp>
        <p:nvSpPr>
          <p:cNvPr id="2" name="Title 1"/>
          <p:cNvSpPr>
            <a:spLocks noGrp="1"/>
          </p:cNvSpPr>
          <p:nvPr>
            <p:ph type="title"/>
          </p:nvPr>
        </p:nvSpPr>
        <p:spPr>
          <a:xfrm>
            <a:off x="358775" y="142876"/>
            <a:ext cx="7669213" cy="664797"/>
          </a:xfrm>
          <a:solidFill>
            <a:schemeClr val="bg1"/>
          </a:solidFill>
        </p:spPr>
        <p:txBody>
          <a:bodyPr>
            <a:normAutofit fontScale="90000"/>
          </a:bodyPr>
          <a:lstStyle/>
          <a:p>
            <a:r>
              <a:rPr lang="en-US" sz="4800" dirty="0" smtClean="0"/>
              <a:t>With That</a:t>
            </a:r>
            <a:r>
              <a:rPr lang="is-IS" sz="4800" dirty="0" smtClean="0"/>
              <a:t>…</a:t>
            </a:r>
            <a:endParaRPr lang="en-US" sz="4800" dirty="0"/>
          </a:p>
        </p:txBody>
      </p:sp>
      <p:sp>
        <p:nvSpPr>
          <p:cNvPr id="10" name="Title 1"/>
          <p:cNvSpPr txBox="1">
            <a:spLocks/>
          </p:cNvSpPr>
          <p:nvPr/>
        </p:nvSpPr>
        <p:spPr bwMode="auto">
          <a:xfrm>
            <a:off x="156866" y="1804869"/>
            <a:ext cx="1976734" cy="1994392"/>
          </a:xfrm>
          <a:prstGeom prst="rect">
            <a:avLst/>
          </a:prstGeom>
          <a:solidFill>
            <a:schemeClr val="bg1"/>
          </a:solidFill>
          <a:ln>
            <a:noFill/>
          </a:ln>
          <a:effectLst/>
          <a:extLst>
            <a:ext uri="{FAA26D3D-D897-4be2-8F04-BA451C77F1D7}">
              <ma14:placeholderFlag xmlns="" xmlns:ma14="http://schemas.microsoft.com/office/mac/drawingml/2011/main"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lnSpc>
                <a:spcPct val="90000"/>
              </a:lnSpc>
              <a:spcBef>
                <a:spcPct val="0"/>
              </a:spcBef>
              <a:spcAft>
                <a:spcPct val="0"/>
              </a:spcAft>
              <a:defRPr sz="3600">
                <a:solidFill>
                  <a:srgbClr val="0092D2"/>
                </a:solidFill>
                <a:latin typeface="+mj-lt"/>
                <a:ea typeface="+mj-ea"/>
                <a:cs typeface="ヒラギノ角ゴ Pro W3" charset="0"/>
              </a:defRPr>
            </a:lvl1pPr>
            <a:lvl2pPr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cs typeface="ヒラギノ角ゴ Pro W3" charset="0"/>
              </a:defRPr>
            </a:lvl2pPr>
            <a:lvl3pPr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cs typeface="ヒラギノ角ゴ Pro W3" charset="0"/>
              </a:defRPr>
            </a:lvl3pPr>
            <a:lvl4pPr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cs typeface="ヒラギノ角ゴ Pro W3" charset="0"/>
              </a:defRPr>
            </a:lvl4pPr>
            <a:lvl5pPr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cs typeface="ヒラギノ角ゴ Pro W3" charset="0"/>
              </a:defRPr>
            </a:lvl5pPr>
            <a:lvl6pPr marL="457200"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defRPr>
            </a:lvl6pPr>
            <a:lvl7pPr marL="914400"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defRPr>
            </a:lvl7pPr>
            <a:lvl8pPr marL="1371600"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defRPr>
            </a:lvl8pPr>
            <a:lvl9pPr marL="1828800" algn="l" rtl="0" eaLnBrk="1" fontAlgn="base" hangingPunct="1">
              <a:lnSpc>
                <a:spcPct val="90000"/>
              </a:lnSpc>
              <a:spcBef>
                <a:spcPct val="0"/>
              </a:spcBef>
              <a:spcAft>
                <a:spcPct val="0"/>
              </a:spcAft>
              <a:defRPr sz="3600">
                <a:solidFill>
                  <a:srgbClr val="0060A2"/>
                </a:solidFill>
                <a:latin typeface="Arial Narrow" pitchFamily="34" charset="0"/>
                <a:ea typeface="ヒラギノ角ゴ Pro W3" pitchFamily="-1" charset="-128"/>
              </a:defRPr>
            </a:lvl9pPr>
          </a:lstStyle>
          <a:p>
            <a:pPr algn="ctr" defTabSz="914400"/>
            <a:r>
              <a:rPr lang="en-US" sz="4800" kern="0" dirty="0" smtClean="0">
                <a:solidFill>
                  <a:srgbClr val="FF0000"/>
                </a:solidFill>
              </a:rPr>
              <a:t>MR</a:t>
            </a:r>
            <a:br>
              <a:rPr lang="en-US" sz="4800" kern="0" dirty="0" smtClean="0">
                <a:solidFill>
                  <a:srgbClr val="FF0000"/>
                </a:solidFill>
              </a:rPr>
            </a:br>
            <a:endParaRPr lang="en-US" sz="4800" kern="0" dirty="0" smtClean="0">
              <a:solidFill>
                <a:srgbClr val="FF0000"/>
              </a:solidFill>
            </a:endParaRPr>
          </a:p>
          <a:p>
            <a:pPr algn="ctr" defTabSz="914400"/>
            <a:r>
              <a:rPr lang="en-US" sz="4800" kern="0" dirty="0" smtClean="0">
                <a:solidFill>
                  <a:srgbClr val="FF0000"/>
                </a:solidFill>
              </a:rPr>
              <a:t>OUT</a:t>
            </a:r>
          </a:p>
        </p:txBody>
      </p:sp>
      <p:pic>
        <p:nvPicPr>
          <p:cNvPr id="8" name="Picture 7"/>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3960" b="83828" l="9910" r="89640">
                        <a14:foregroundMark x1="39189" y1="58746" x2="44595" y2="60396"/>
                        <a14:foregroundMark x1="50000" y1="62046" x2="60360" y2="60396"/>
                        <a14:foregroundMark x1="60360" y1="61386" x2="63063" y2="60396"/>
                        <a14:backgroundMark x1="36486" y1="69967" x2="49550" y2="75908"/>
                        <a14:backgroundMark x1="31982" y1="62706" x2="61712" y2="66667"/>
                        <a14:backgroundMark x1="68468" y1="69637" x2="66216" y2="74917"/>
                        <a14:backgroundMark x1="30631" y1="57756" x2="36937" y2="61716"/>
                        <a14:backgroundMark x1="61712" y1="65347" x2="68468" y2="61386"/>
                        <a14:backgroundMark x1="70721" y1="54455" x2="66216" y2="60726"/>
                        <a14:backgroundMark x1="71622" y1="52805" x2="68919" y2="54785"/>
                      </a14:backgroundRemoval>
                    </a14:imgEffect>
                    <a14:imgEffect>
                      <a14:brightnessContrast contrast="20000"/>
                    </a14:imgEffect>
                  </a14:imgLayer>
                </a14:imgProps>
              </a:ext>
              <a:ext uri="{28A0092B-C50C-407E-A947-70E740481C1C}">
                <a14:useLocalDpi xmlns:a14="http://schemas.microsoft.com/office/drawing/2010/main"/>
              </a:ext>
            </a:extLst>
          </a:blip>
          <a:srcRect b="24163"/>
          <a:stretch/>
        </p:blipFill>
        <p:spPr>
          <a:xfrm>
            <a:off x="4436009" y="1445790"/>
            <a:ext cx="1326791" cy="1373315"/>
          </a:xfrm>
          <a:prstGeom prst="rect">
            <a:avLst/>
          </a:prstGeom>
        </p:spPr>
      </p:pic>
      <p:sp>
        <p:nvSpPr>
          <p:cNvPr id="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3146283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childTnLst>
                                </p:cTn>
                              </p:par>
                            </p:childTnLst>
                          </p:cTn>
                        </p:par>
                        <p:par>
                          <p:cTn id="10" fill="hold">
                            <p:stCondLst>
                              <p:cond delay="1000"/>
                            </p:stCondLst>
                            <p:childTnLst>
                              <p:par>
                                <p:cTn id="11" presetID="1" presetClass="entr" presetSubtype="0" fill="hold" grpId="0" nodeType="afterEffect">
                                  <p:stCondLst>
                                    <p:cond delay="225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951179" y="28496"/>
            <a:ext cx="3505200" cy="1307306"/>
          </a:xfrm>
          <a:prstGeom prst="wedgeEllipseCallout">
            <a:avLst>
              <a:gd name="adj1" fmla="val -68032"/>
              <a:gd name="adj2" fmla="val 639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Who is this Moray Rumney and what does he do???</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42548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Did you know???</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30</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334" y="1473681"/>
            <a:ext cx="7151323" cy="3669819"/>
          </a:xfrm>
          <a:prstGeom prst="rect">
            <a:avLst/>
          </a:prstGeom>
        </p:spPr>
      </p:pic>
      <p:sp>
        <p:nvSpPr>
          <p:cNvPr id="5" name="Rectangle 4"/>
          <p:cNvSpPr/>
          <p:nvPr/>
        </p:nvSpPr>
        <p:spPr>
          <a:xfrm>
            <a:off x="304800" y="1007761"/>
            <a:ext cx="7772400" cy="646331"/>
          </a:xfrm>
          <a:prstGeom prst="rect">
            <a:avLst/>
          </a:prstGeom>
        </p:spPr>
        <p:txBody>
          <a:bodyPr wrap="square">
            <a:spAutoFit/>
          </a:bodyPr>
          <a:lstStyle/>
          <a:p>
            <a:r>
              <a:rPr lang="en-US" dirty="0"/>
              <a:t>Due to Moray’s huge popularity, the </a:t>
            </a:r>
            <a:r>
              <a:rPr lang="en-US" b="1" dirty="0"/>
              <a:t>main room </a:t>
            </a:r>
            <a:r>
              <a:rPr lang="en-US" dirty="0"/>
              <a:t>was usually reserved for sessions </a:t>
            </a:r>
            <a:r>
              <a:rPr lang="en-US" b="1" dirty="0"/>
              <a:t>he</a:t>
            </a:r>
            <a:r>
              <a:rPr lang="en-US" dirty="0"/>
              <a:t> attended</a:t>
            </a: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034479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 Rumney</a:t>
            </a:r>
            <a:endParaRPr lang="en-US" dirty="0"/>
          </a:p>
        </p:txBody>
      </p:sp>
      <p:sp>
        <p:nvSpPr>
          <p:cNvPr id="3" name="Content Placeholder 2"/>
          <p:cNvSpPr>
            <a:spLocks noGrp="1"/>
          </p:cNvSpPr>
          <p:nvPr>
            <p:ph idx="1"/>
          </p:nvPr>
        </p:nvSpPr>
        <p:spPr>
          <a:xfrm>
            <a:off x="628650" y="1123950"/>
            <a:ext cx="4019550" cy="3263504"/>
          </a:xfrm>
        </p:spPr>
        <p:txBody>
          <a:bodyPr/>
          <a:lstStyle/>
          <a:p>
            <a:r>
              <a:rPr lang="en-US" dirty="0" smtClean="0"/>
              <a:t>Few people know him this way</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8058" y="1701404"/>
            <a:ext cx="1967997" cy="2686050"/>
          </a:xfrm>
          <a:prstGeom prst="rect">
            <a:avLst/>
          </a:prstGeom>
        </p:spPr>
      </p:pic>
      <p:sp>
        <p:nvSpPr>
          <p:cNvPr id="11" name="Content Placeholder 2"/>
          <p:cNvSpPr txBox="1">
            <a:spLocks/>
          </p:cNvSpPr>
          <p:nvPr/>
        </p:nvSpPr>
        <p:spPr>
          <a:xfrm>
            <a:off x="4648200" y="1123950"/>
            <a:ext cx="401955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smtClean="0"/>
              <a:t>Most people know him this way</a:t>
            </a:r>
            <a:endParaRPr lang="en-US" dirty="0"/>
          </a:p>
        </p:txBody>
      </p:sp>
      <p:pic>
        <p:nvPicPr>
          <p:cNvPr id="12" name="Picture 11"/>
          <p:cNvPicPr>
            <a:picLocks noChangeAspect="1"/>
          </p:cNvPicPr>
          <p:nvPr/>
        </p:nvPicPr>
        <p:blipFill rotWithShape="1">
          <a:blip r:embed="rId4" cstate="email">
            <a:extLst>
              <a:ext uri="{28A0092B-C50C-407E-A947-70E740481C1C}">
                <a14:useLocalDpi xmlns:a14="http://schemas.microsoft.com/office/drawing/2010/main"/>
              </a:ext>
            </a:extLst>
          </a:blip>
          <a:srcRect b="-448"/>
          <a:stretch/>
        </p:blipFill>
        <p:spPr>
          <a:xfrm>
            <a:off x="7285875" y="1762567"/>
            <a:ext cx="1676401" cy="3352800"/>
          </a:xfrm>
          <a:prstGeom prst="rect">
            <a:avLst/>
          </a:prstGeom>
        </p:spPr>
      </p:pic>
      <p:grpSp>
        <p:nvGrpSpPr>
          <p:cNvPr id="16" name="Group 15"/>
          <p:cNvGrpSpPr/>
          <p:nvPr/>
        </p:nvGrpSpPr>
        <p:grpSpPr>
          <a:xfrm>
            <a:off x="334124" y="1425241"/>
            <a:ext cx="1337851" cy="3699336"/>
            <a:chOff x="334124" y="1425241"/>
            <a:chExt cx="1337851" cy="3699336"/>
          </a:xfrm>
        </p:grpSpPr>
        <p:pic>
          <p:nvPicPr>
            <p:cNvPr id="14" name="Picture 1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34124" y="1425241"/>
              <a:ext cx="1233112" cy="3699336"/>
            </a:xfrm>
            <a:prstGeom prst="rect">
              <a:avLst/>
            </a:prstGeom>
          </p:spPr>
        </p:pic>
        <p:sp>
          <p:nvSpPr>
            <p:cNvPr id="15" name="Oval 14"/>
            <p:cNvSpPr/>
            <p:nvPr/>
          </p:nvSpPr>
          <p:spPr>
            <a:xfrm>
              <a:off x="1459556" y="1962150"/>
              <a:ext cx="212419" cy="92958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5400000">
            <a:off x="4442526" y="1811204"/>
            <a:ext cx="3025376" cy="2575569"/>
          </a:xfrm>
          <a:prstGeom prst="rect">
            <a:avLst/>
          </a:prstGeom>
        </p:spPr>
      </p:pic>
      <p:pic>
        <p:nvPicPr>
          <p:cNvPr id="8" name="Picture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111626" y="2952750"/>
            <a:ext cx="1431600" cy="2190750"/>
          </a:xfrm>
          <a:prstGeom prst="rect">
            <a:avLst/>
          </a:prstGeom>
        </p:spPr>
      </p:pic>
      <p:pic>
        <p:nvPicPr>
          <p:cNvPr id="7" name="Picture 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1089281"/>
            <a:ext cx="4684942" cy="4021336"/>
          </a:xfrm>
          <a:prstGeom prst="rect">
            <a:avLst/>
          </a:prstGeom>
        </p:spPr>
      </p:pic>
      <p:pic>
        <p:nvPicPr>
          <p:cNvPr id="19" name="Picture 1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5400000">
            <a:off x="3912925" y="1974654"/>
            <a:ext cx="3557198" cy="2667899"/>
          </a:xfrm>
          <a:prstGeom prst="rect">
            <a:avLst/>
          </a:prstGeom>
        </p:spPr>
      </p:pic>
      <p:pic>
        <p:nvPicPr>
          <p:cNvPr id="13" name="Picture 1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147113" y="1453939"/>
            <a:ext cx="2781038" cy="3708051"/>
          </a:xfrm>
          <a:prstGeom prst="rect">
            <a:avLst/>
          </a:prstGeom>
        </p:spPr>
      </p:pic>
      <p:pic>
        <p:nvPicPr>
          <p:cNvPr id="17" name="Picture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375679" y="1504949"/>
            <a:ext cx="2726605" cy="3635473"/>
          </a:xfrm>
          <a:prstGeom prst="rect">
            <a:avLst/>
          </a:prstGeom>
        </p:spPr>
      </p:pic>
      <p:sp>
        <p:nvSpPr>
          <p:cNvPr id="1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07561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42"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8"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heel(8)">
                                      <p:cBhvr>
                                        <p:cTn id="41" dur="1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 Rumney @ </a:t>
            </a:r>
            <a:r>
              <a:rPr lang="en-US" dirty="0" err="1" smtClean="0"/>
              <a:t>LinkedIN</a:t>
            </a:r>
            <a:endParaRPr lang="en-US" dirty="0"/>
          </a:p>
        </p:txBody>
      </p:sp>
      <p:pic>
        <p:nvPicPr>
          <p:cNvPr id="22" name="Content Placeholder 21"/>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4433220" y="2375032"/>
            <a:ext cx="1717966" cy="1093251"/>
          </a:xfrm>
        </p:spPr>
      </p:pic>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4827" y="1567144"/>
            <a:ext cx="2203563" cy="2057506"/>
          </a:xfrm>
          <a:prstGeom prst="rect">
            <a:avLst/>
          </a:prstGeom>
        </p:spPr>
      </p:pic>
      <p:cxnSp>
        <p:nvCxnSpPr>
          <p:cNvPr id="12" name="Straight Arrow Connector 11"/>
          <p:cNvCxnSpPr/>
          <p:nvPr/>
        </p:nvCxnSpPr>
        <p:spPr>
          <a:xfrm flipV="1">
            <a:off x="2373779" y="3581268"/>
            <a:ext cx="506234" cy="43002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05122" y="622"/>
            <a:ext cx="1538878" cy="4699371"/>
          </a:xfrm>
          <a:prstGeom prst="rect">
            <a:avLst/>
          </a:prstGeom>
        </p:spPr>
      </p:pic>
      <p:sp>
        <p:nvSpPr>
          <p:cNvPr id="16" name="Left Brace 15"/>
          <p:cNvSpPr/>
          <p:nvPr/>
        </p:nvSpPr>
        <p:spPr>
          <a:xfrm>
            <a:off x="7010400" y="209550"/>
            <a:ext cx="381000" cy="4490443"/>
          </a:xfrm>
          <a:prstGeom prst="lef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4648200" y="2127950"/>
            <a:ext cx="1447800" cy="369332"/>
          </a:xfrm>
          <a:prstGeom prst="rect">
            <a:avLst/>
          </a:prstGeom>
          <a:noFill/>
        </p:spPr>
        <p:txBody>
          <a:bodyPr wrap="square" rtlCol="0">
            <a:spAutoFit/>
          </a:bodyPr>
          <a:lstStyle/>
          <a:p>
            <a:r>
              <a:rPr lang="en-US" b="1" dirty="0" smtClean="0">
                <a:solidFill>
                  <a:srgbClr val="FF0000"/>
                </a:solidFill>
              </a:rPr>
              <a:t>&gt;33 years at </a:t>
            </a:r>
            <a:endParaRPr lang="en-US" b="1" dirty="0">
              <a:solidFill>
                <a:srgbClr val="FF0000"/>
              </a:solidFill>
            </a:endParaRPr>
          </a:p>
        </p:txBody>
      </p:sp>
      <p:pic>
        <p:nvPicPr>
          <p:cNvPr id="25" name="Picture 2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34571" y="3346258"/>
            <a:ext cx="2968968" cy="572029"/>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33167" y="3776852"/>
            <a:ext cx="2771775" cy="990411"/>
          </a:xfrm>
          <a:prstGeom prst="rect">
            <a:avLst/>
          </a:prstGeom>
        </p:spPr>
      </p:pic>
      <p:sp>
        <p:nvSpPr>
          <p:cNvPr id="28" name="TextBox 27"/>
          <p:cNvSpPr txBox="1"/>
          <p:nvPr/>
        </p:nvSpPr>
        <p:spPr>
          <a:xfrm>
            <a:off x="924883" y="4011290"/>
            <a:ext cx="2102496" cy="369332"/>
          </a:xfrm>
          <a:prstGeom prst="rect">
            <a:avLst/>
          </a:prstGeom>
          <a:noFill/>
        </p:spPr>
        <p:txBody>
          <a:bodyPr wrap="square" rtlCol="0">
            <a:spAutoFit/>
          </a:bodyPr>
          <a:lstStyle/>
          <a:p>
            <a:r>
              <a:rPr lang="en-US" b="1" dirty="0" smtClean="0">
                <a:solidFill>
                  <a:srgbClr val="FF0000"/>
                </a:solidFill>
              </a:rPr>
              <a:t>A lot of connections</a:t>
            </a:r>
            <a:endParaRPr lang="en-US" b="1" dirty="0">
              <a:solidFill>
                <a:srgbClr val="FF0000"/>
              </a:solidFill>
            </a:endParaRPr>
          </a:p>
        </p:txBody>
      </p:sp>
      <p:pic>
        <p:nvPicPr>
          <p:cNvPr id="30" name="Picture 2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02676" y="3874263"/>
            <a:ext cx="700758" cy="700758"/>
          </a:xfrm>
          <a:prstGeom prst="rect">
            <a:avLst/>
          </a:prstGeom>
        </p:spPr>
      </p:pic>
      <p:sp>
        <p:nvSpPr>
          <p:cNvPr id="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52915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MREXIT Announcement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225" y="1302385"/>
            <a:ext cx="5743768" cy="3189367"/>
          </a:xfrm>
          <a:prstGeom prst="rect">
            <a:avLst/>
          </a:prstGeom>
        </p:spPr>
      </p:pic>
      <p:sp>
        <p:nvSpPr>
          <p:cNvPr id="17" name="Oval Callout 16"/>
          <p:cNvSpPr/>
          <p:nvPr/>
        </p:nvSpPr>
        <p:spPr>
          <a:xfrm>
            <a:off x="2514600" y="895350"/>
            <a:ext cx="3505200" cy="1307306"/>
          </a:xfrm>
          <a:prstGeom prst="wedgeEllipseCallout">
            <a:avLst>
              <a:gd name="adj1" fmla="val -81075"/>
              <a:gd name="adj2" fmla="val 6471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How did Moray make friends at RAN4???</a:t>
            </a:r>
            <a:endParaRPr lang="en-US" dirty="0">
              <a:solidFill>
                <a:srgbClr val="FF0000"/>
              </a:solidFill>
            </a:endParaRPr>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60352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Tribute from Phil Brown</a:t>
            </a:r>
            <a:br>
              <a:rPr lang="en-US" dirty="0" smtClean="0"/>
            </a:br>
            <a:r>
              <a:rPr lang="en-US" dirty="0" smtClean="0"/>
              <a:t>(former RAN5 Chair)</a:t>
            </a:r>
            <a:endParaRPr lang="en-US" dirty="0"/>
          </a:p>
        </p:txBody>
      </p:sp>
      <p:sp>
        <p:nvSpPr>
          <p:cNvPr id="3" name="Content Placeholder 2"/>
          <p:cNvSpPr>
            <a:spLocks noGrp="1"/>
          </p:cNvSpPr>
          <p:nvPr>
            <p:ph idx="1"/>
          </p:nvPr>
        </p:nvSpPr>
        <p:spPr>
          <a:xfrm>
            <a:off x="333375" y="1268015"/>
            <a:ext cx="4705350" cy="3499247"/>
          </a:xfrm>
        </p:spPr>
        <p:txBody>
          <a:bodyPr>
            <a:normAutofit fontScale="70000" lnSpcReduction="20000"/>
          </a:bodyPr>
          <a:lstStyle/>
          <a:p>
            <a:pPr marL="0" indent="0">
              <a:buNone/>
            </a:pPr>
            <a:r>
              <a:rPr lang="en-US" dirty="0" smtClean="0"/>
              <a:t>Over </a:t>
            </a:r>
            <a:r>
              <a:rPr lang="en-US" dirty="0"/>
              <a:t>the last 19 years, </a:t>
            </a:r>
            <a:r>
              <a:rPr lang="en-US" dirty="0">
                <a:solidFill>
                  <a:srgbClr val="FF0000"/>
                </a:solidFill>
              </a:rPr>
              <a:t>Moray's contributions to the technical work </a:t>
            </a:r>
            <a:r>
              <a:rPr lang="en-US" dirty="0"/>
              <a:t>of 3GPP and </a:t>
            </a:r>
            <a:r>
              <a:rPr lang="en-US" dirty="0">
                <a:solidFill>
                  <a:srgbClr val="FF0000"/>
                </a:solidFill>
              </a:rPr>
              <a:t>the wider cultural education </a:t>
            </a:r>
            <a:r>
              <a:rPr lang="en-US" dirty="0"/>
              <a:t>have been very much appreciated by all his of colleagues (even if only a few people really understood what he was talking about </a:t>
            </a:r>
            <a:r>
              <a:rPr lang="en-US" dirty="0" err="1"/>
              <a:t>haha</a:t>
            </a:r>
            <a:r>
              <a:rPr lang="en-US" dirty="0"/>
              <a:t>). </a:t>
            </a:r>
            <a:r>
              <a:rPr lang="en-US" dirty="0">
                <a:solidFill>
                  <a:srgbClr val="FF0000"/>
                </a:solidFill>
              </a:rPr>
              <a:t>His influence goes far beyond that of RAN4</a:t>
            </a:r>
            <a:r>
              <a:rPr lang="en-US" dirty="0"/>
              <a:t>. He was an active delegate in T1 and for a while in RAN5 after it was formed in March 2005. This experience was incredibly valuable because it </a:t>
            </a:r>
            <a:r>
              <a:rPr lang="en-US" dirty="0">
                <a:solidFill>
                  <a:srgbClr val="FF0000"/>
                </a:solidFill>
              </a:rPr>
              <a:t>often steered RAN4 to make more informed decisions </a:t>
            </a:r>
            <a:r>
              <a:rPr lang="en-US" dirty="0"/>
              <a:t>as they affected RAN5, for the benefit of 3GPP overall.</a:t>
            </a:r>
            <a:br>
              <a:rPr lang="en-US" dirty="0"/>
            </a:br>
            <a:endParaRPr lang="en-US" dirty="0"/>
          </a:p>
          <a:p>
            <a:pPr marL="0" indent="0">
              <a:buNone/>
            </a:pPr>
            <a:r>
              <a:rPr lang="en-US" dirty="0"/>
              <a:t>Aside from his day job, </a:t>
            </a:r>
            <a:r>
              <a:rPr lang="en-US" dirty="0">
                <a:solidFill>
                  <a:srgbClr val="FF0000"/>
                </a:solidFill>
              </a:rPr>
              <a:t>Moray is an incredibly talented individual </a:t>
            </a:r>
            <a:r>
              <a:rPr lang="en-US" dirty="0"/>
              <a:t>who has always been very generous with his time for others. Besides raising money for charity running marathons in Scotland, he has often </a:t>
            </a:r>
            <a:r>
              <a:rPr lang="en-US" dirty="0">
                <a:solidFill>
                  <a:srgbClr val="FF0000"/>
                </a:solidFill>
              </a:rPr>
              <a:t>entertained us with his violin and bagpipe playing </a:t>
            </a:r>
            <a:r>
              <a:rPr lang="en-US" dirty="0"/>
              <a:t>whilst, occasionally, wearing the national costume of Scottish!! (see photo 1 &amp; 2). He even managed to get a decent sound playing a household saw during a social event in Beijing in 2004 (see photo 3)</a:t>
            </a:r>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7</a:t>
            </a:fld>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073" y="41991"/>
            <a:ext cx="1368877" cy="2654456"/>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7950" y="273844"/>
            <a:ext cx="2692548" cy="2209800"/>
          </a:xfrm>
          <a:prstGeom prst="rect">
            <a:avLst/>
          </a:prstGeom>
        </p:spPr>
      </p:pic>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3288" y="2343150"/>
            <a:ext cx="1835123" cy="2800350"/>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983312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Tribute from Phil Brown</a:t>
            </a:r>
            <a:br>
              <a:rPr lang="en-US" dirty="0"/>
            </a:br>
            <a:r>
              <a:rPr lang="en-US" dirty="0"/>
              <a:t>(former RAN5 Chair)</a:t>
            </a:r>
          </a:p>
        </p:txBody>
      </p:sp>
      <p:sp>
        <p:nvSpPr>
          <p:cNvPr id="3" name="Content Placeholder 2"/>
          <p:cNvSpPr>
            <a:spLocks noGrp="1"/>
          </p:cNvSpPr>
          <p:nvPr>
            <p:ph idx="1"/>
          </p:nvPr>
        </p:nvSpPr>
        <p:spPr>
          <a:xfrm>
            <a:off x="1125490" y="1214520"/>
            <a:ext cx="4513310" cy="3928980"/>
          </a:xfrm>
        </p:spPr>
        <p:txBody>
          <a:bodyPr>
            <a:normAutofit fontScale="62500" lnSpcReduction="20000"/>
          </a:bodyPr>
          <a:lstStyle/>
          <a:p>
            <a:pPr marL="0" indent="0">
              <a:buNone/>
            </a:pPr>
            <a:r>
              <a:rPr lang="en-US" dirty="0" smtClean="0"/>
              <a:t>In </a:t>
            </a:r>
            <a:r>
              <a:rPr lang="en-US" dirty="0"/>
              <a:t>2006 he produced a special 3GPP Highland Scottish Unrivalled Pocket Alcohol (HSUPA) </a:t>
            </a:r>
            <a:r>
              <a:rPr lang="en-US" dirty="0">
                <a:solidFill>
                  <a:srgbClr val="FF0000"/>
                </a:solidFill>
              </a:rPr>
              <a:t>whisky</a:t>
            </a:r>
            <a:r>
              <a:rPr lang="en-US" dirty="0"/>
              <a:t> for a RAN5 meeting (see photo 4). There are even </a:t>
            </a:r>
            <a:r>
              <a:rPr lang="en-US" dirty="0" err="1"/>
              <a:t>rumours</a:t>
            </a:r>
            <a:r>
              <a:rPr lang="en-US" dirty="0"/>
              <a:t> that he played in the Fukuoka Hawks baseball team appearing under his Japanese family name of </a:t>
            </a:r>
            <a:r>
              <a:rPr lang="en-US" dirty="0" err="1"/>
              <a:t>Morifuku</a:t>
            </a:r>
            <a:r>
              <a:rPr lang="en-US" dirty="0"/>
              <a:t>!! (see photo 5</a:t>
            </a:r>
            <a:r>
              <a:rPr lang="en-US" dirty="0" smtClean="0"/>
              <a:t>).</a:t>
            </a:r>
            <a:r>
              <a:rPr lang="en-US" dirty="0"/>
              <a:t> </a:t>
            </a:r>
          </a:p>
          <a:p>
            <a:pPr marL="0" indent="0">
              <a:buNone/>
            </a:pPr>
            <a:r>
              <a:rPr lang="en-US" dirty="0"/>
              <a:t>On top of that, he </a:t>
            </a:r>
            <a:r>
              <a:rPr lang="en-US" dirty="0">
                <a:solidFill>
                  <a:srgbClr val="FF0000"/>
                </a:solidFill>
              </a:rPr>
              <a:t>took many photos</a:t>
            </a:r>
            <a:r>
              <a:rPr lang="en-US" dirty="0"/>
              <a:t> at events that serve as a wonderful reminder that life in 3GPP is not just about exhausting meetings, side bars and trying to reach consensus against difficult timelines, but that it can be fun too. The </a:t>
            </a:r>
            <a:r>
              <a:rPr lang="en-US" dirty="0">
                <a:solidFill>
                  <a:srgbClr val="FF0000"/>
                </a:solidFill>
              </a:rPr>
              <a:t>happy memories created at social events</a:t>
            </a:r>
            <a:r>
              <a:rPr lang="en-US" dirty="0"/>
              <a:t> are far more important than those of some boring TS or TR, because they are the ones that stick.</a:t>
            </a:r>
          </a:p>
          <a:p>
            <a:pPr marL="0" indent="0">
              <a:buNone/>
            </a:pPr>
            <a:r>
              <a:rPr lang="en-US" dirty="0"/>
              <a:t> </a:t>
            </a:r>
          </a:p>
          <a:p>
            <a:pPr marL="0" indent="0">
              <a:buNone/>
            </a:pPr>
            <a:r>
              <a:rPr lang="en-US" dirty="0"/>
              <a:t>On behalf of all these that knew you and benefited from your many talents - may I say a big thank you for </a:t>
            </a:r>
            <a:r>
              <a:rPr lang="en-US" dirty="0">
                <a:solidFill>
                  <a:srgbClr val="FF0000"/>
                </a:solidFill>
              </a:rPr>
              <a:t>your contributions to 3GPP as an engineer, a musician, an </a:t>
            </a:r>
            <a:r>
              <a:rPr lang="en-US" dirty="0" err="1">
                <a:solidFill>
                  <a:srgbClr val="FF0000"/>
                </a:solidFill>
              </a:rPr>
              <a:t>organiser</a:t>
            </a:r>
            <a:r>
              <a:rPr lang="en-US" dirty="0">
                <a:solidFill>
                  <a:srgbClr val="FF0000"/>
                </a:solidFill>
              </a:rPr>
              <a:t>, an advisor and as a friend</a:t>
            </a:r>
            <a:r>
              <a:rPr lang="en-US" dirty="0"/>
              <a:t>. Best wishes and good luck in your new ventures.</a:t>
            </a:r>
          </a:p>
          <a:p>
            <a:pPr marL="0" indent="0">
              <a:buNone/>
            </a:pPr>
            <a:r>
              <a:rPr lang="en-US" dirty="0"/>
              <a:t> </a:t>
            </a:r>
          </a:p>
          <a:p>
            <a:pPr marL="0" indent="0">
              <a:buNone/>
            </a:pPr>
            <a:r>
              <a:rPr lang="en-US" dirty="0" smtClean="0"/>
              <a:t>Phil</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8</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28" y="1268016"/>
            <a:ext cx="1128118" cy="3667290"/>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2600" y="1670851"/>
            <a:ext cx="3581400" cy="2410296"/>
          </a:xfrm>
          <a:prstGeom prst="rect">
            <a:avLst/>
          </a:prstGeom>
        </p:spPr>
      </p:pic>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0060155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Moray’s Skills</a:t>
            </a:r>
            <a:endParaRPr lang="en-US" dirty="0"/>
          </a:p>
        </p:txBody>
      </p:sp>
      <p:sp>
        <p:nvSpPr>
          <p:cNvPr id="3" name="Content Placeholder 2"/>
          <p:cNvSpPr>
            <a:spLocks noGrp="1"/>
          </p:cNvSpPr>
          <p:nvPr>
            <p:ph idx="1"/>
          </p:nvPr>
        </p:nvSpPr>
        <p:spPr/>
        <p:txBody>
          <a:bodyPr/>
          <a:lstStyle/>
          <a:p>
            <a:r>
              <a:rPr lang="en-US" b="1" dirty="0" smtClean="0"/>
              <a:t>Social</a:t>
            </a:r>
          </a:p>
          <a:p>
            <a:r>
              <a:rPr lang="en-US" dirty="0" smtClean="0"/>
              <a:t>Photography</a:t>
            </a:r>
          </a:p>
          <a:p>
            <a:r>
              <a:rPr lang="en-US" dirty="0" smtClean="0"/>
              <a:t>Running</a:t>
            </a:r>
          </a:p>
          <a:p>
            <a:r>
              <a:rPr lang="en-US" dirty="0" err="1" smtClean="0"/>
              <a:t>Eating&amp;Drinking</a:t>
            </a:r>
            <a:endParaRPr lang="en-US" dirty="0" smtClean="0"/>
          </a:p>
          <a:p>
            <a:r>
              <a:rPr lang="en-US" dirty="0" smtClean="0"/>
              <a:t>Brutal Honesty</a:t>
            </a:r>
            <a:endParaRPr lang="en-US" dirty="0"/>
          </a:p>
        </p:txBody>
      </p:sp>
      <p:sp>
        <p:nvSpPr>
          <p:cNvPr id="4" name="Date Placeholder 3"/>
          <p:cNvSpPr>
            <a:spLocks noGrp="1"/>
          </p:cNvSpPr>
          <p:nvPr>
            <p:ph type="dt" sz="half" idx="10"/>
          </p:nvPr>
        </p:nvSpPr>
        <p:spPr/>
        <p:txBody>
          <a:bodyPr/>
          <a:lstStyle/>
          <a:p>
            <a:r>
              <a:rPr lang="en-US" smtClean="0"/>
              <a:t>April 20, 2018</a:t>
            </a:r>
          </a:p>
        </p:txBody>
      </p:sp>
      <p:sp>
        <p:nvSpPr>
          <p:cNvPr id="6" name="Slide Number Placeholder 5"/>
          <p:cNvSpPr>
            <a:spLocks noGrp="1"/>
          </p:cNvSpPr>
          <p:nvPr>
            <p:ph type="sldNum" sz="quarter" idx="12"/>
          </p:nvPr>
        </p:nvSpPr>
        <p:spPr/>
        <p:txBody>
          <a:bodyPr/>
          <a:lstStyle/>
          <a:p>
            <a:fld id="{57CB76AC-E5DF-427C-ABDC-2F4FBD8E4B69}" type="slidenum">
              <a:rPr lang="en-US" smtClean="0"/>
              <a:t>9</a:t>
            </a:fld>
            <a:endParaRPr lang="en-US"/>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045" y="1653997"/>
            <a:ext cx="4400550" cy="2208870"/>
          </a:xfrm>
          <a:prstGeom prst="rect">
            <a:avLst/>
          </a:prstGeom>
        </p:spPr>
      </p:pic>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5400000">
            <a:off x="4808501" y="88305"/>
            <a:ext cx="3439214" cy="3250584"/>
          </a:xfrm>
          <a:prstGeom prst="rect">
            <a:avLst/>
          </a:prstGeom>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734039" y="3109291"/>
            <a:ext cx="3752611" cy="2038350"/>
          </a:xfrm>
          <a:prstGeom prst="rect">
            <a:avLst/>
          </a:prstGeom>
        </p:spPr>
      </p:pic>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6756761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751</Words>
  <Application>Microsoft Office PowerPoint</Application>
  <PresentationFormat>On-screen Show (16:9)</PresentationFormat>
  <Paragraphs>172</Paragraphs>
  <Slides>30</Slides>
  <Notes>0</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Malgun Gothic</vt:lpstr>
      <vt:lpstr>SimSun</vt:lpstr>
      <vt:lpstr>Arial</vt:lpstr>
      <vt:lpstr>Calibri</vt:lpstr>
      <vt:lpstr>Calibri Light</vt:lpstr>
      <vt:lpstr>ヒラギノ角ゴ Pro W3</vt:lpstr>
      <vt:lpstr>Office Theme</vt:lpstr>
      <vt:lpstr>PowerPoint Presentation</vt:lpstr>
      <vt:lpstr>PowerPoint Presentation</vt:lpstr>
      <vt:lpstr>MREXIT ???</vt:lpstr>
      <vt:lpstr>Moray Rumney</vt:lpstr>
      <vt:lpstr>Moray Rumney @ LinkedIN</vt:lpstr>
      <vt:lpstr>MREXIT Announcement</vt:lpstr>
      <vt:lpstr>Tribute from Phil Brown (former RAN5 Chair)</vt:lpstr>
      <vt:lpstr>Tribute from Phil Brown (former RAN5 Chair)</vt:lpstr>
      <vt:lpstr>Moray’s Skills</vt:lpstr>
      <vt:lpstr>Moray’s Skills</vt:lpstr>
      <vt:lpstr>Moray’s Skills</vt:lpstr>
      <vt:lpstr>Moray’s Skills</vt:lpstr>
      <vt:lpstr>Moray’s Skills</vt:lpstr>
      <vt:lpstr>MREXIT Announcement</vt:lpstr>
      <vt:lpstr>More from the marketing genius!!!</vt:lpstr>
      <vt:lpstr>MREXIT Announcement</vt:lpstr>
      <vt:lpstr>Moray’s Legacy at RAN4</vt:lpstr>
      <vt:lpstr>MREXIT Announcement</vt:lpstr>
      <vt:lpstr>Compromising Pictures</vt:lpstr>
      <vt:lpstr>MREXIT Announcement</vt:lpstr>
      <vt:lpstr>Collection of Joke LSs</vt:lpstr>
      <vt:lpstr>Collection of Joke LSs</vt:lpstr>
      <vt:lpstr>Collection of Joke LSs</vt:lpstr>
      <vt:lpstr>Collection of Joke LSs</vt:lpstr>
      <vt:lpstr>Collection of Joke LSs</vt:lpstr>
      <vt:lpstr>Collection of Joke LSs</vt:lpstr>
      <vt:lpstr>MREXIT Announcement</vt:lpstr>
      <vt:lpstr>CHEERS and TAKE CARE</vt:lpstr>
      <vt:lpstr>With That…</vt:lpstr>
      <vt:lpstr>Did you know???</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Process landscape</dc:subject>
  <dc:creator>Thorsten Hertel</dc:creator>
  <cp:keywords>2016-06-01</cp:keywords>
  <cp:lastModifiedBy>Thorsten Hertel</cp:lastModifiedBy>
  <cp:revision>65</cp:revision>
  <dcterms:created xsi:type="dcterms:W3CDTF">2018-04-16T04:35:17Z</dcterms:created>
  <dcterms:modified xsi:type="dcterms:W3CDTF">2018-05-25T00:01:25Z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