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#87	                                                                                                                        R4-1806567</a:t>
            </a:r>
          </a:p>
          <a:p>
            <a:pPr hangingPunct="0"/>
            <a:r>
              <a:rPr lang="en-GB" b="1" dirty="0"/>
              <a:t>Busan, South Korea,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 </a:t>
            </a:r>
            <a:r>
              <a:rPr lang="en-GB" b="1" dirty="0"/>
              <a:t> May 2018</a:t>
            </a:r>
          </a:p>
          <a:p>
            <a:pPr hangingPunct="0"/>
            <a:r>
              <a:rPr lang="en-GB" b="1" dirty="0"/>
              <a:t>Agenda Item: 6.29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Requirements in 36.133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For Rel-15 UE supporting network-based CRS mitigation: </a:t>
            </a:r>
          </a:p>
          <a:p>
            <a:pPr lvl="1"/>
            <a:r>
              <a:rPr lang="en-US" dirty="0"/>
              <a:t>Reuse the existing RRM requirements, while clarifying the applicability conditions</a:t>
            </a:r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43" y="365125"/>
            <a:ext cx="11088757" cy="1325563"/>
          </a:xfrm>
        </p:spPr>
        <p:txBody>
          <a:bodyPr/>
          <a:lstStyle/>
          <a:p>
            <a:r>
              <a:rPr lang="sv-SE" dirty="0"/>
              <a:t>Scenarios and Warm-Up/Cool-Down Subframes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A964E70-A849-413A-91A4-49541A0D9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405633"/>
              </p:ext>
            </p:extLst>
          </p:nvPr>
        </p:nvGraphicFramePr>
        <p:xfrm>
          <a:off x="556590" y="1690688"/>
          <a:ext cx="10797208" cy="43920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6745">
                  <a:extLst>
                    <a:ext uri="{9D8B030D-6E8A-4147-A177-3AD203B41FA5}">
                      <a16:colId xmlns:a16="http://schemas.microsoft.com/office/drawing/2014/main" val="1578129671"/>
                    </a:ext>
                  </a:extLst>
                </a:gridCol>
                <a:gridCol w="3401859">
                  <a:extLst>
                    <a:ext uri="{9D8B030D-6E8A-4147-A177-3AD203B41FA5}">
                      <a16:colId xmlns:a16="http://schemas.microsoft.com/office/drawing/2014/main" val="1017192166"/>
                    </a:ext>
                  </a:extLst>
                </a:gridCol>
                <a:gridCol w="3401859">
                  <a:extLst>
                    <a:ext uri="{9D8B030D-6E8A-4147-A177-3AD203B41FA5}">
                      <a16:colId xmlns:a16="http://schemas.microsoft.com/office/drawing/2014/main" val="2242750478"/>
                    </a:ext>
                  </a:extLst>
                </a:gridCol>
                <a:gridCol w="1996745">
                  <a:extLst>
                    <a:ext uri="{9D8B030D-6E8A-4147-A177-3AD203B41FA5}">
                      <a16:colId xmlns:a16="http://schemas.microsoft.com/office/drawing/2014/main" val="3521158322"/>
                    </a:ext>
                  </a:extLst>
                </a:gridCol>
              </a:tblGrid>
              <a:tr h="2928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UE operation 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Warm-up period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Full BW during: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Cool-down period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419151"/>
                  </a:ext>
                </a:extLst>
              </a:tr>
              <a:tr h="2928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Paging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All configured paging occasions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0688801"/>
                  </a:ext>
                </a:extLst>
              </a:tr>
              <a:tr h="2928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SIB1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SIB1 transmissions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9997115"/>
                  </a:ext>
                </a:extLst>
              </a:tr>
              <a:tr h="2928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 reading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SI-windows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6858641"/>
                  </a:ext>
                </a:extLst>
              </a:tr>
              <a:tr h="117121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For Msg2: from the start of RAR window until Msg2 is received and DRX is configured</a:t>
                      </a:r>
                      <a:endParaRPr lang="sv-SE" sz="16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For Msg4: see DRX Active Time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3051858"/>
                  </a:ext>
                </a:extLst>
              </a:tr>
              <a:tr h="58560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prior to PRACH transmission (see corresponding warm up period)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N/A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6806888"/>
                  </a:ext>
                </a:extLst>
              </a:tr>
              <a:tr h="878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eDRX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 additional warm-up subframes outside of PTW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Inside PTW: Some subframes (according to the above), otherwise 6 RBs CRS outside PTWs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 additional warm-up subframes outside of PTW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4904033"/>
                  </a:ext>
                </a:extLst>
              </a:tr>
              <a:tr h="585608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NOTE: 6 PRB CRS is needed in MBSFN subframes, except those configured as positioning subframes with PRS or belonging to the UE DRX Active Time.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890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93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43" y="365125"/>
            <a:ext cx="11088757" cy="1325563"/>
          </a:xfrm>
        </p:spPr>
        <p:txBody>
          <a:bodyPr/>
          <a:lstStyle/>
          <a:p>
            <a:r>
              <a:rPr lang="sv-SE" dirty="0"/>
              <a:t>Scenarios and Warm-Up/Cool-Down Subframes (cont.)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B09FE77-FB26-4D9E-89A2-A7EDDA58C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231505"/>
              </p:ext>
            </p:extLst>
          </p:nvPr>
        </p:nvGraphicFramePr>
        <p:xfrm>
          <a:off x="132521" y="1739693"/>
          <a:ext cx="11926957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72527">
                  <a:extLst>
                    <a:ext uri="{9D8B030D-6E8A-4147-A177-3AD203B41FA5}">
                      <a16:colId xmlns:a16="http://schemas.microsoft.com/office/drawing/2014/main" val="1429233161"/>
                    </a:ext>
                  </a:extLst>
                </a:gridCol>
                <a:gridCol w="917458">
                  <a:extLst>
                    <a:ext uri="{9D8B030D-6E8A-4147-A177-3AD203B41FA5}">
                      <a16:colId xmlns:a16="http://schemas.microsoft.com/office/drawing/2014/main" val="4233300038"/>
                    </a:ext>
                  </a:extLst>
                </a:gridCol>
                <a:gridCol w="6416555">
                  <a:extLst>
                    <a:ext uri="{9D8B030D-6E8A-4147-A177-3AD203B41FA5}">
                      <a16:colId xmlns:a16="http://schemas.microsoft.com/office/drawing/2014/main" val="54160466"/>
                    </a:ext>
                  </a:extLst>
                </a:gridCol>
                <a:gridCol w="1020417">
                  <a:extLst>
                    <a:ext uri="{9D8B030D-6E8A-4147-A177-3AD203B41FA5}">
                      <a16:colId xmlns:a16="http://schemas.microsoft.com/office/drawing/2014/main" val="2255704903"/>
                    </a:ext>
                  </a:extLst>
                </a:gridCol>
              </a:tblGrid>
              <a:tr h="177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UE operation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Warm-up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Full BW during: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Cool-down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3862799"/>
                  </a:ext>
                </a:extLst>
              </a:tr>
              <a:tr h="114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Non-DRX operation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5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N/A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All subframes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N/A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67077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DRX cycle </a:t>
                      </a:r>
                      <a:r>
                        <a:rPr lang="en-US" sz="1500" dirty="0" err="1">
                          <a:effectLst/>
                        </a:rPr>
                        <a:t>length≤X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1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UE Active Time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0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9679"/>
                  </a:ext>
                </a:extLst>
              </a:tr>
              <a:tr h="177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DRX/</a:t>
                      </a:r>
                      <a:r>
                        <a:rPr lang="en-US" sz="1500" dirty="0" err="1">
                          <a:effectLst/>
                        </a:rPr>
                        <a:t>eDRX</a:t>
                      </a:r>
                      <a:r>
                        <a:rPr lang="en-US" sz="1500" dirty="0">
                          <a:effectLst/>
                        </a:rPr>
                        <a:t> cycle length&gt;X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TBD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UE Active Time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0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9787269"/>
                  </a:ext>
                </a:extLst>
              </a:tr>
              <a:tr h="177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RSTD measurements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PRS subframes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0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6064586"/>
                  </a:ext>
                </a:extLst>
              </a:tr>
              <a:tr h="14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RLM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When signal quality for UE is low, e.g., RS-SINR&lt;TBD or RSRQ&lt;TBD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1331914"/>
                  </a:ext>
                </a:extLst>
              </a:tr>
              <a:tr h="1712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MPDCCH monitoring in non-DRX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MPDCCH subframes, if no scheduled data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189439"/>
                  </a:ext>
                </a:extLst>
              </a:tr>
              <a:tr h="177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HD-FDD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UL transmission gaps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740895"/>
                  </a:ext>
                </a:extLst>
              </a:tr>
              <a:tr h="177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NB-IoT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NRS subframes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6303455"/>
                  </a:ext>
                </a:extLst>
              </a:tr>
              <a:tr h="31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Scheduling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in semi-persistently scheduled DL resources; in the resources with HARQ feedback;</a:t>
                      </a:r>
                      <a:endParaRPr lang="sv-SE" sz="15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on-going (re)transmissions in UL/DL are covered by DRX Active Time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9970892"/>
                  </a:ext>
                </a:extLst>
              </a:tr>
              <a:tr h="363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SCell activation/deactivation of configured SCells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SCell activation period and when the SCell is activated except for the SCell deactivation period (from receiving deactivation command until it is deactivated)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4486981"/>
                  </a:ext>
                </a:extLst>
              </a:tr>
              <a:tr h="35571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SR-over-PRACH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For Msg2: From the start of RAR window until Msg2 is received</a:t>
                      </a:r>
                      <a:endParaRPr lang="sv-SE" sz="15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For Msg4: see DRX Active Time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0782253"/>
                  </a:ext>
                </a:extLst>
              </a:tr>
              <a:tr h="13197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prior to PRACH transmission (see corresponding warm up period)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172398"/>
                  </a:ext>
                </a:extLst>
              </a:tr>
              <a:tr h="355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SR-over-PUCCH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3 ms after the subframe in which the UE sent  SR on PUCCH and until UL grant has been transmitted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N/A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809064"/>
                  </a:ext>
                </a:extLst>
              </a:tr>
              <a:tr h="355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RA due to HO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From the start of RAR window until HO complete (RRC connection reconfiguration complete)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</a:rPr>
                        <a:t>0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864701"/>
                  </a:ext>
                </a:extLst>
              </a:tr>
              <a:tr h="177859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NOTE: 6 PRB CRS in MBSFN subframes, except those configured as positioning subframes with PRS or belonging to the UE DRX Active Time.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5794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039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6720</TotalTime>
  <Words>464</Words>
  <Application>Microsoft Office PowerPoint</Application>
  <PresentationFormat>Widescreen</PresentationFormat>
  <Paragraphs>101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Times New Roman</vt:lpstr>
      <vt:lpstr>Office Theme</vt:lpstr>
      <vt:lpstr>WF on network-based CRS interference mitigation</vt:lpstr>
      <vt:lpstr>Requirements in 36.133</vt:lpstr>
      <vt:lpstr>Scenarios and Warm-Up/Cool-Down Subframes</vt:lpstr>
      <vt:lpstr>Scenarios and Warm-Up/Cool-Down Subframes (cont.)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555</cp:revision>
  <dcterms:created xsi:type="dcterms:W3CDTF">2016-04-13T15:12:29Z</dcterms:created>
  <dcterms:modified xsi:type="dcterms:W3CDTF">2018-05-20T17:19:42Z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2018-04-19 02:10:08Z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