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sldIdLst>
    <p:sldId id="256" r:id="rId5"/>
    <p:sldId id="382" r:id="rId6"/>
    <p:sldId id="381" r:id="rId7"/>
    <p:sldId id="383" r:id="rId8"/>
    <p:sldId id="384" r:id="rId9"/>
    <p:sldId id="385" r:id="rId10"/>
    <p:sldId id="386" r:id="rId11"/>
    <p:sldId id="387" r:id="rId12"/>
    <p:sldId id="388" r:id="rId13"/>
  </p:sldIdLst>
  <p:sldSz cx="12192000" cy="6858000"/>
  <p:notesSz cx="6858000" cy="9144000"/>
  <p:custDataLst>
    <p:tags r:id="rId15"/>
  </p:custData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meng (WN)" initials="Z(" lastIdx="5" clrIdx="0">
    <p:extLst>
      <p:ext uri="{19B8F6BF-5375-455C-9EA6-DF929625EA0E}">
        <p15:presenceInfo xmlns:p15="http://schemas.microsoft.com/office/powerpoint/2012/main" userId="S-1-5-21-147214757-305610072-1517763936-51239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103" d="100"/>
          <a:sy n="103" d="100"/>
        </p:scale>
        <p:origin x="-16" y="92"/>
      </p:cViewPr>
      <p:guideLst>
        <p:guide orient="horz" pos="2160"/>
        <p:guide pos="3840"/>
      </p:guideLst>
    </p:cSldViewPr>
  </p:slideViewPr>
  <p:notesTextViewPr>
    <p:cViewPr>
      <p:scale>
        <a:sx n="1" d="1"/>
        <a:sy n="1" d="1"/>
      </p:scale>
      <p:origin x="0" y="0"/>
    </p:cViewPr>
  </p:notesTextViewPr>
  <p:sorterViewPr>
    <p:cViewPr>
      <p:scale>
        <a:sx n="100" d="100"/>
        <a:sy n="100" d="100"/>
      </p:scale>
      <p:origin x="0" y="-56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20.04.2018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4/20/2018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4/20/2018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4/20/2018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idx="1"/>
          </p:nvPr>
        </p:nvSpPr>
        <p:spPr/>
        <p:txBody>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4/20/2018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4/20/2018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4/20/2018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4/20/2018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4/20/2018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4/20/2018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4/20/2018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4/20/2018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4/20/2018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3600" b="1"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6.emf"/><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2209800" y="2130425"/>
            <a:ext cx="7772400" cy="1963738"/>
          </a:xfrm>
        </p:spPr>
        <p:txBody>
          <a:bodyPr/>
          <a:lstStyle/>
          <a:p>
            <a:pPr eaLnBrk="1" hangingPunct="1"/>
            <a:r>
              <a:rPr lang="sv-SE" altLang="zh-CN" sz="4000" dirty="0"/>
              <a:t>Way </a:t>
            </a:r>
            <a:r>
              <a:rPr lang="sv-SE" altLang="zh-CN" sz="4000" dirty="0" smtClean="0"/>
              <a:t>Forward </a:t>
            </a:r>
            <a:r>
              <a:rPr lang="en-US" altLang="zh-CN" sz="4000" dirty="0"/>
              <a:t>on </a:t>
            </a:r>
            <a:r>
              <a:rPr lang="en-US" altLang="zh-CN" sz="4000" dirty="0" smtClean="0"/>
              <a:t>Measurement Grids for </a:t>
            </a:r>
            <a:r>
              <a:rPr lang="en-US" altLang="zh-CN" sz="4000" dirty="0" smtClean="0">
                <a:solidFill>
                  <a:schemeClr val="accent2">
                    <a:lumMod val="75000"/>
                  </a:schemeClr>
                </a:solidFill>
              </a:rPr>
              <a:t>non sparse antenna arrays</a:t>
            </a:r>
            <a:endParaRPr lang="en-GB" altLang="en-US" sz="4000" dirty="0">
              <a:solidFill>
                <a:schemeClr val="accent2">
                  <a:lumMod val="75000"/>
                </a:schemeClr>
              </a:solidFill>
            </a:endParaRPr>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zh-CN" sz="2800" dirty="0" smtClean="0">
                <a:solidFill>
                  <a:schemeClr val="tx1"/>
                </a:solidFill>
              </a:rPr>
              <a:t>Rohde&amp;Schwarz, Anritsu, Intel, Keysight Technologies</a:t>
            </a:r>
            <a:endParaRPr lang="en-US" altLang="en-US" sz="2800" dirty="0">
              <a:solidFill>
                <a:schemeClr val="tx1"/>
              </a:solidFill>
            </a:endParaRPr>
          </a:p>
        </p:txBody>
      </p:sp>
      <p:sp>
        <p:nvSpPr>
          <p:cNvPr id="3076" name="TextBox 3"/>
          <p:cNvSpPr txBox="1">
            <a:spLocks noChangeArrowheads="1"/>
          </p:cNvSpPr>
          <p:nvPr/>
        </p:nvSpPr>
        <p:spPr bwMode="auto">
          <a:xfrm>
            <a:off x="304800" y="298076"/>
            <a:ext cx="4373698"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ru-RU" altLang="zh-CN" sz="1800" b="1" dirty="0"/>
              <a:t>8</a:t>
            </a:r>
            <a:r>
              <a:rPr lang="en-US" altLang="zh-CN" sz="1800" b="1" dirty="0" smtClean="0"/>
              <a:t>6bis</a:t>
            </a:r>
            <a:r>
              <a:rPr lang="en-US" altLang="zh-CN" sz="1800" b="1" dirty="0"/>
              <a:t/>
            </a:r>
            <a:br>
              <a:rPr lang="en-US" altLang="zh-CN" sz="1800" b="1" dirty="0"/>
            </a:br>
            <a:r>
              <a:rPr lang="en-US" sz="1800" b="1" dirty="0" smtClean="0"/>
              <a:t>Melbourne, Australia, 16</a:t>
            </a:r>
            <a:r>
              <a:rPr lang="en-US" sz="1800" b="1" baseline="30000" dirty="0" smtClean="0"/>
              <a:t>th</a:t>
            </a:r>
            <a:r>
              <a:rPr lang="en-US" sz="1800" b="1" dirty="0" smtClean="0"/>
              <a:t> – 20</a:t>
            </a:r>
            <a:r>
              <a:rPr lang="en-US" sz="1800" b="1" baseline="30000" dirty="0" smtClean="0"/>
              <a:t>th</a:t>
            </a:r>
            <a:r>
              <a:rPr lang="en-US" sz="1800" b="1" dirty="0" smtClean="0"/>
              <a:t> April, </a:t>
            </a:r>
            <a:r>
              <a:rPr lang="en-US" sz="1800" b="1" dirty="0"/>
              <a:t>2018</a:t>
            </a:r>
          </a:p>
          <a:p>
            <a:pPr>
              <a:buNone/>
            </a:pPr>
            <a:r>
              <a:rPr lang="en-US" sz="1800" b="1" dirty="0"/>
              <a:t>Agenda item</a:t>
            </a:r>
            <a:r>
              <a:rPr lang="en-US" sz="1800" b="1" dirty="0" smtClean="0"/>
              <a:t>: 7.12</a:t>
            </a:r>
            <a:endParaRPr lang="en-GB" sz="1800" b="1" dirty="0"/>
          </a:p>
        </p:txBody>
      </p:sp>
      <p:sp>
        <p:nvSpPr>
          <p:cNvPr id="3077" name="TextBox 4"/>
          <p:cNvSpPr txBox="1">
            <a:spLocks noChangeArrowheads="1"/>
          </p:cNvSpPr>
          <p:nvPr/>
        </p:nvSpPr>
        <p:spPr bwMode="auto">
          <a:xfrm>
            <a:off x="10667999" y="298076"/>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smtClean="0"/>
              <a:t>R4-1805995</a:t>
            </a:r>
            <a:endParaRPr lang="zh-CN" altLang="en-US" sz="1800" b="1" dirty="0"/>
          </a:p>
        </p:txBody>
      </p:sp>
      <p:sp>
        <p:nvSpPr>
          <p:cNvPr id="4"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lstStyle/>
          <a:p>
            <a:r>
              <a:rPr lang="en-US" dirty="0"/>
              <a:t>A total of three measurement grids are currently considered</a:t>
            </a:r>
          </a:p>
          <a:p>
            <a:pPr marL="914400" lvl="1" indent="-457200">
              <a:buFont typeface="+mj-lt"/>
              <a:buAutoNum type="arabicPeriod"/>
            </a:pPr>
            <a:r>
              <a:rPr lang="en-US" b="1" dirty="0"/>
              <a:t>Beam Peak Search Grid: </a:t>
            </a:r>
            <a:r>
              <a:rPr lang="en-US" dirty="0"/>
              <a:t>using this grid, the TX and RX beam peak </a:t>
            </a:r>
            <a:r>
              <a:rPr lang="en-US" dirty="0" smtClean="0"/>
              <a:t>direction will </a:t>
            </a:r>
            <a:r>
              <a:rPr lang="en-US" dirty="0"/>
              <a:t>be determined using 3D EIRP (for TX beam peak direction) and 3D RSRP measurements </a:t>
            </a:r>
            <a:r>
              <a:rPr lang="en-US" dirty="0" smtClean="0"/>
              <a:t>(for </a:t>
            </a:r>
            <a:r>
              <a:rPr lang="en-US" dirty="0"/>
              <a:t>RX beam peak directions). A sample procedure is outlined in [R4-1804444]</a:t>
            </a:r>
          </a:p>
          <a:p>
            <a:pPr marL="914400" lvl="1" indent="-457200">
              <a:buFont typeface="+mj-lt"/>
              <a:buAutoNum type="arabicPeriod"/>
            </a:pPr>
            <a:r>
              <a:rPr lang="en-US" b="1" dirty="0"/>
              <a:t>CDF/spherical coverage Grid: </a:t>
            </a:r>
            <a:r>
              <a:rPr lang="en-US" dirty="0"/>
              <a:t>using this grid, the CDF of EIRP values in 3D is calculated to determine the spherical coverage performance. A review of CDF/spherical coverage grid types and requirements are provided in [R4-1804464]</a:t>
            </a:r>
          </a:p>
          <a:p>
            <a:pPr marL="914400" lvl="1" indent="-457200">
              <a:buFont typeface="+mj-lt"/>
              <a:buAutoNum type="arabicPeriod"/>
            </a:pPr>
            <a:r>
              <a:rPr lang="en-US" b="1" dirty="0"/>
              <a:t>TRP Measurement Grid: </a:t>
            </a:r>
            <a:r>
              <a:rPr lang="en-US" dirty="0"/>
              <a:t>using this grid, the total power radiated by </a:t>
            </a:r>
            <a:r>
              <a:rPr lang="en-US" dirty="0" smtClean="0"/>
              <a:t>the DUT </a:t>
            </a:r>
            <a:r>
              <a:rPr lang="en-US" dirty="0"/>
              <a:t>is determined by integrating the </a:t>
            </a:r>
            <a:r>
              <a:rPr lang="en-US" dirty="0" smtClean="0"/>
              <a:t>EIRP </a:t>
            </a:r>
            <a:r>
              <a:rPr lang="en-US" dirty="0"/>
              <a:t>measurements </a:t>
            </a:r>
            <a:r>
              <a:rPr lang="en-US" dirty="0" smtClean="0"/>
              <a:t>taken on the sampling grid. </a:t>
            </a:r>
            <a:r>
              <a:rPr lang="en-US" dirty="0"/>
              <a:t>An overview of TRP measurement grids is provided in [R4-1805086] and [R4-1804463]</a:t>
            </a:r>
            <a:endParaRPr lang="en-US" dirty="0" smtClean="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843097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Measurement Grid Types</a:t>
            </a:r>
            <a:endParaRPr lang="en-US" dirty="0"/>
          </a:p>
        </p:txBody>
      </p:sp>
      <p:sp>
        <p:nvSpPr>
          <p:cNvPr id="3" name="Content Placeholder 2"/>
          <p:cNvSpPr>
            <a:spLocks noGrp="1"/>
          </p:cNvSpPr>
          <p:nvPr>
            <p:ph idx="1"/>
          </p:nvPr>
        </p:nvSpPr>
        <p:spPr>
          <a:xfrm>
            <a:off x="609600" y="1219201"/>
            <a:ext cx="6477000" cy="5333999"/>
          </a:xfrm>
        </p:spPr>
        <p:txBody>
          <a:bodyPr>
            <a:normAutofit fontScale="85000" lnSpcReduction="20000"/>
          </a:bodyPr>
          <a:lstStyle/>
          <a:p>
            <a:r>
              <a:rPr lang="en-US" dirty="0" smtClean="0"/>
              <a:t>Two measurement grid types have been studied in more detail</a:t>
            </a:r>
          </a:p>
          <a:p>
            <a:pPr marL="914400" lvl="1" indent="-457200">
              <a:buFont typeface="+mj-lt"/>
              <a:buAutoNum type="arabicPeriod"/>
            </a:pPr>
            <a:r>
              <a:rPr lang="en-US" dirty="0" smtClean="0"/>
              <a:t>Constant Step Size: the </a:t>
            </a:r>
            <a:r>
              <a:rPr lang="en-GB" dirty="0" smtClean="0"/>
              <a:t>azimuth </a:t>
            </a:r>
            <a:r>
              <a:rPr lang="en-GB" dirty="0"/>
              <a:t>and elevation angles are uniformly distributed</a:t>
            </a:r>
            <a:endParaRPr lang="en-US" dirty="0" smtClean="0"/>
          </a:p>
          <a:p>
            <a:pPr marL="914400" lvl="1" indent="-457200">
              <a:buFont typeface="+mj-lt"/>
              <a:buAutoNum type="arabicPeriod"/>
            </a:pPr>
            <a:r>
              <a:rPr lang="en-US" dirty="0" smtClean="0"/>
              <a:t>Constant Density: </a:t>
            </a:r>
            <a:r>
              <a:rPr lang="en-GB" dirty="0"/>
              <a:t>measurement points are evenly distributed on the surface of the sphere with a constant </a:t>
            </a:r>
            <a:r>
              <a:rPr lang="en-GB" dirty="0" smtClean="0"/>
              <a:t>density</a:t>
            </a:r>
          </a:p>
          <a:p>
            <a:r>
              <a:rPr lang="en-GB" b="1" dirty="0" smtClean="0"/>
              <a:t>Proposal 1: Focus on the above two measurement grid types </a:t>
            </a:r>
            <a:r>
              <a:rPr lang="en-GB" b="1" dirty="0" smtClean="0">
                <a:solidFill>
                  <a:srgbClr val="00B0F0"/>
                </a:solidFill>
              </a:rPr>
              <a:t>for the permitted UE RF methods to determine the minimum number of grid points. </a:t>
            </a:r>
            <a:endParaRPr lang="en-GB" b="1" dirty="0" smtClean="0"/>
          </a:p>
          <a:p>
            <a:r>
              <a:rPr lang="en-GB" b="1" dirty="0" smtClean="0"/>
              <a:t>Proposal 2: The choice </a:t>
            </a:r>
            <a:r>
              <a:rPr lang="en-GB" b="1" dirty="0" smtClean="0">
                <a:solidFill>
                  <a:schemeClr val="bg2">
                    <a:lumMod val="50000"/>
                  </a:schemeClr>
                </a:solidFill>
              </a:rPr>
              <a:t>and implementation </a:t>
            </a:r>
            <a:r>
              <a:rPr lang="en-GB" b="1" dirty="0" smtClean="0"/>
              <a:t>of </a:t>
            </a:r>
            <a:r>
              <a:rPr lang="en-GB" b="1" dirty="0" smtClean="0"/>
              <a:t>measurement grid </a:t>
            </a:r>
            <a:r>
              <a:rPr lang="en-GB" b="1" dirty="0" smtClean="0"/>
              <a:t>type</a:t>
            </a:r>
            <a:r>
              <a:rPr lang="en-GB" b="1" dirty="0" smtClean="0">
                <a:solidFill>
                  <a:schemeClr val="bg2">
                    <a:lumMod val="50000"/>
                  </a:schemeClr>
                </a:solidFill>
              </a:rPr>
              <a:t>s</a:t>
            </a:r>
            <a:r>
              <a:rPr lang="en-GB" b="1" dirty="0" smtClean="0"/>
              <a:t> </a:t>
            </a:r>
            <a:r>
              <a:rPr lang="en-GB" b="1" dirty="0" smtClean="0"/>
              <a:t>is left up to the system vendor.</a:t>
            </a:r>
            <a:r>
              <a:rPr lang="en-GB" b="1" dirty="0" smtClean="0">
                <a:solidFill>
                  <a:srgbClr val="00B0F0"/>
                </a:solidFill>
              </a:rPr>
              <a:t> </a:t>
            </a:r>
            <a:r>
              <a:rPr lang="en-GB" b="1" dirty="0">
                <a:solidFill>
                  <a:srgbClr val="00B0F0"/>
                </a:solidFill>
              </a:rPr>
              <a:t>It is not precluded to utilize additional measurement points on top of those two grid types. </a:t>
            </a:r>
            <a:endParaRPr lang="en-US" b="1" dirty="0">
              <a:solidFill>
                <a:schemeClr val="accent4"/>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pic>
        <p:nvPicPr>
          <p:cNvPr id="7" name="Picture 6"/>
          <p:cNvPicPr>
            <a:picLocks noChangeAspect="1"/>
          </p:cNvPicPr>
          <p:nvPr/>
        </p:nvPicPr>
        <p:blipFill>
          <a:blip r:embed="rId3"/>
          <a:stretch>
            <a:fillRect/>
          </a:stretch>
        </p:blipFill>
        <p:spPr>
          <a:xfrm>
            <a:off x="6624145" y="1066800"/>
            <a:ext cx="5978372" cy="2990373"/>
          </a:xfrm>
          <a:prstGeom prst="rect">
            <a:avLst/>
          </a:prstGeom>
        </p:spPr>
      </p:pic>
      <p:pic>
        <p:nvPicPr>
          <p:cNvPr id="8" name="Picture 7"/>
          <p:cNvPicPr>
            <a:picLocks noChangeAspect="1"/>
          </p:cNvPicPr>
          <p:nvPr/>
        </p:nvPicPr>
        <p:blipFill>
          <a:blip r:embed="rId4"/>
          <a:stretch>
            <a:fillRect/>
          </a:stretch>
        </p:blipFill>
        <p:spPr>
          <a:xfrm>
            <a:off x="6624145" y="3962400"/>
            <a:ext cx="5978372" cy="2966024"/>
          </a:xfrm>
          <a:prstGeom prst="rect">
            <a:avLst/>
          </a:prstGeom>
        </p:spPr>
      </p:pic>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6184984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Beam Peak Search </a:t>
            </a:r>
            <a:r>
              <a:rPr lang="en-US" b="1" dirty="0" smtClean="0"/>
              <a:t>Grid</a:t>
            </a:r>
            <a:endParaRPr lang="en-US" dirty="0"/>
          </a:p>
        </p:txBody>
      </p:sp>
      <p:sp>
        <p:nvSpPr>
          <p:cNvPr id="3" name="Content Placeholder 2"/>
          <p:cNvSpPr>
            <a:spLocks noGrp="1"/>
          </p:cNvSpPr>
          <p:nvPr>
            <p:ph idx="1"/>
          </p:nvPr>
        </p:nvSpPr>
        <p:spPr>
          <a:xfrm>
            <a:off x="609600" y="1219201"/>
            <a:ext cx="8915400" cy="4906963"/>
          </a:xfrm>
        </p:spPr>
        <p:txBody>
          <a:bodyPr/>
          <a:lstStyle/>
          <a:p>
            <a:r>
              <a:rPr lang="en-GB" b="1" dirty="0" smtClean="0"/>
              <a:t>Proposal </a:t>
            </a:r>
            <a:r>
              <a:rPr lang="en-GB" b="1" dirty="0" smtClean="0"/>
              <a:t>3: </a:t>
            </a:r>
            <a:r>
              <a:rPr lang="en-GB" b="1" dirty="0"/>
              <a:t>Consider TX or RX beam peak directions only for beam steering directions towards DL signals presented to the UE </a:t>
            </a:r>
            <a:endParaRPr lang="en-US" dirty="0"/>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
        <p:nvSpPr>
          <p:cNvPr id="7"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29355890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Beam Peak Search Grid</a:t>
            </a:r>
          </a:p>
        </p:txBody>
      </p:sp>
      <p:sp>
        <p:nvSpPr>
          <p:cNvPr id="3" name="Content Placeholder 2"/>
          <p:cNvSpPr>
            <a:spLocks noGrp="1"/>
          </p:cNvSpPr>
          <p:nvPr>
            <p:ph idx="1"/>
          </p:nvPr>
        </p:nvSpPr>
        <p:spPr>
          <a:xfrm>
            <a:off x="609600" y="1219201"/>
            <a:ext cx="10972800" cy="5283199"/>
          </a:xfrm>
        </p:spPr>
        <p:txBody>
          <a:bodyPr>
            <a:normAutofit fontScale="70000" lnSpcReduction="20000"/>
          </a:bodyPr>
          <a:lstStyle/>
          <a:p>
            <a:r>
              <a:rPr lang="en-GB" dirty="0"/>
              <a:t>A very </a:t>
            </a:r>
            <a:r>
              <a:rPr lang="en-GB" u="sng" dirty="0"/>
              <a:t>fine</a:t>
            </a:r>
            <a:r>
              <a:rPr lang="en-GB" dirty="0"/>
              <a:t> measurement grid is required to determine the beam peak direction </a:t>
            </a:r>
            <a:r>
              <a:rPr lang="en-GB" dirty="0" smtClean="0">
                <a:solidFill>
                  <a:srgbClr val="FFC000"/>
                </a:solidFill>
              </a:rPr>
              <a:t>in which </a:t>
            </a:r>
            <a:r>
              <a:rPr lang="en-GB" dirty="0" smtClean="0"/>
              <a:t>a </a:t>
            </a:r>
            <a:r>
              <a:rPr lang="en-GB" dirty="0"/>
              <a:t>large amount of TX and RX conformance test cases are performed at. The consequences of measuring in a direction other than the true beam peak direction could be significant in terms of test time and cost</a:t>
            </a:r>
            <a:r>
              <a:rPr lang="en-GB" dirty="0" smtClean="0"/>
              <a:t>.</a:t>
            </a:r>
          </a:p>
          <a:p>
            <a:r>
              <a:rPr lang="en-GB" dirty="0" smtClean="0"/>
              <a:t>In order to guarantee that </a:t>
            </a:r>
            <a:r>
              <a:rPr lang="en-US" dirty="0" smtClean="0"/>
              <a:t>labs determine the same beam peak directions, it is proposed to define a minimum number of measurement points sufficient to capture the correct beam peak direction</a:t>
            </a:r>
          </a:p>
          <a:p>
            <a:r>
              <a:rPr lang="en-US" b="1" dirty="0" smtClean="0"/>
              <a:t>Proposal 4:  For the beam peak search grid </a:t>
            </a:r>
            <a:r>
              <a:rPr lang="en-US" b="1" dirty="0" smtClean="0">
                <a:solidFill>
                  <a:srgbClr val="00B0F0"/>
                </a:solidFill>
              </a:rPr>
              <a:t>for smartphone UEs</a:t>
            </a:r>
            <a:r>
              <a:rPr lang="en-US" b="1" dirty="0" smtClean="0"/>
              <a:t>, assume the [8x2] single panel antenna array outlined </a:t>
            </a:r>
            <a:r>
              <a:rPr lang="en-US" b="1" dirty="0"/>
              <a:t>in [</a:t>
            </a:r>
            <a:r>
              <a:rPr lang="en-US" b="1" dirty="0" smtClean="0"/>
              <a:t>R4-1804463] to determine the minimum number of measurements points for each grid type. </a:t>
            </a:r>
            <a:r>
              <a:rPr lang="en-US" b="1" dirty="0" smtClean="0">
                <a:solidFill>
                  <a:srgbClr val="00B0F0"/>
                </a:solidFill>
              </a:rPr>
              <a:t>Antenna array assumptions for other DUT types are TBD</a:t>
            </a:r>
          </a:p>
          <a:p>
            <a:r>
              <a:rPr lang="en-US" b="1" dirty="0" smtClean="0"/>
              <a:t>Proposal 5: The minimum number of measurements points shall guarantee that the </a:t>
            </a:r>
            <a:r>
              <a:rPr lang="en-US" b="1" dirty="0" smtClean="0">
                <a:solidFill>
                  <a:srgbClr val="FFC000"/>
                </a:solidFill>
              </a:rPr>
              <a:t>EIRP</a:t>
            </a:r>
            <a:r>
              <a:rPr lang="en-US" b="1" dirty="0" smtClean="0"/>
              <a:t> deviation between the beam peak and the 4 closest</a:t>
            </a:r>
            <a:r>
              <a:rPr lang="en-US" b="1" dirty="0" smtClean="0">
                <a:solidFill>
                  <a:srgbClr val="00B050"/>
                </a:solidFill>
              </a:rPr>
              <a:t>, neighboring</a:t>
            </a:r>
            <a:r>
              <a:rPr lang="en-US" b="1" dirty="0" smtClean="0"/>
              <a:t> measurement grid points is at most [0.</a:t>
            </a:r>
            <a:r>
              <a:rPr lang="en-US" b="1" dirty="0" smtClean="0">
                <a:solidFill>
                  <a:srgbClr val="00B0F0"/>
                </a:solidFill>
              </a:rPr>
              <a:t>2</a:t>
            </a:r>
            <a:r>
              <a:rPr lang="en-US" b="1" dirty="0" smtClean="0"/>
              <a:t>5dB] </a:t>
            </a:r>
            <a:r>
              <a:rPr lang="en-US" b="1" dirty="0" smtClean="0">
                <a:solidFill>
                  <a:srgbClr val="FFC000"/>
                </a:solidFill>
              </a:rPr>
              <a:t>for all DUT types</a:t>
            </a:r>
            <a:r>
              <a:rPr lang="en-US" b="1" dirty="0" smtClean="0"/>
              <a:t>. </a:t>
            </a:r>
            <a:r>
              <a:rPr lang="en-US" b="1" dirty="0" smtClean="0">
                <a:solidFill>
                  <a:srgbClr val="00B050"/>
                </a:solidFill>
              </a:rPr>
              <a:t>The simulations shall be performed with the beam peak steered towards the equator </a:t>
            </a:r>
            <a:r>
              <a:rPr lang="en-US" b="1" dirty="0" smtClean="0">
                <a:solidFill>
                  <a:schemeClr val="accent4"/>
                </a:solidFill>
              </a:rPr>
              <a:t>for constant step size grids</a:t>
            </a:r>
          </a:p>
          <a:p>
            <a:endParaRPr lang="en-US" b="1" dirty="0">
              <a:solidFill>
                <a:srgbClr val="00B050"/>
              </a:solidFill>
            </a:endParaRPr>
          </a:p>
          <a:p>
            <a:endParaRPr lang="en-US" b="1" dirty="0" smtClean="0">
              <a:solidFill>
                <a:srgbClr val="00B050"/>
              </a:solidFill>
            </a:endParaRPr>
          </a:p>
          <a:p>
            <a:endParaRPr lang="en-US" b="1" dirty="0">
              <a:solidFill>
                <a:srgbClr val="00B050"/>
              </a:solidFill>
            </a:endParaRPr>
          </a:p>
          <a:p>
            <a:endParaRPr lang="en-US" b="1" dirty="0" smtClean="0">
              <a:solidFill>
                <a:srgbClr val="00B050"/>
              </a:solidFill>
            </a:endParaRPr>
          </a:p>
          <a:p>
            <a:endParaRPr lang="en-US" b="1" dirty="0" smtClean="0"/>
          </a:p>
          <a:p>
            <a:r>
              <a:rPr lang="en-US" b="1" dirty="0" smtClean="0">
                <a:solidFill>
                  <a:schemeClr val="accent2">
                    <a:lumMod val="75000"/>
                  </a:schemeClr>
                </a:solidFill>
              </a:rPr>
              <a:t>Proposal 6: A measurement grid with more points </a:t>
            </a:r>
            <a:r>
              <a:rPr lang="en-US" b="1" dirty="0">
                <a:solidFill>
                  <a:srgbClr val="FFC000"/>
                </a:solidFill>
              </a:rPr>
              <a:t>than </a:t>
            </a:r>
            <a:r>
              <a:rPr lang="en-US" b="1" dirty="0" smtClean="0">
                <a:solidFill>
                  <a:schemeClr val="accent2">
                    <a:lumMod val="75000"/>
                  </a:schemeClr>
                </a:solidFill>
              </a:rPr>
              <a:t>the minimum number of measurement points is not precluded</a:t>
            </a:r>
            <a:endParaRPr lang="en-US" dirty="0">
              <a:solidFill>
                <a:schemeClr val="accent2">
                  <a:lumMod val="75000"/>
                </a:schemeClr>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
        <p:nvSpPr>
          <p:cNvPr id="20" name="Oval 19"/>
          <p:cNvSpPr/>
          <p:nvPr/>
        </p:nvSpPr>
        <p:spPr>
          <a:xfrm>
            <a:off x="6858000" y="4781390"/>
            <a:ext cx="76200" cy="762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6858000" y="5086190"/>
            <a:ext cx="76200" cy="762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934200" y="4619545"/>
            <a:ext cx="1293944" cy="369332"/>
          </a:xfrm>
          <a:prstGeom prst="rect">
            <a:avLst/>
          </a:prstGeom>
        </p:spPr>
        <p:txBody>
          <a:bodyPr wrap="none">
            <a:spAutoFit/>
          </a:bodyPr>
          <a:lstStyle/>
          <a:p>
            <a:r>
              <a:rPr lang="en-US" b="1" dirty="0"/>
              <a:t>beam peak </a:t>
            </a:r>
            <a:endParaRPr lang="en-US" dirty="0"/>
          </a:p>
        </p:txBody>
      </p:sp>
      <p:sp>
        <p:nvSpPr>
          <p:cNvPr id="23" name="Rectangle 22"/>
          <p:cNvSpPr/>
          <p:nvPr/>
        </p:nvSpPr>
        <p:spPr>
          <a:xfrm>
            <a:off x="6934200" y="4919425"/>
            <a:ext cx="4751109" cy="369332"/>
          </a:xfrm>
          <a:prstGeom prst="rect">
            <a:avLst/>
          </a:prstGeom>
        </p:spPr>
        <p:txBody>
          <a:bodyPr wrap="none">
            <a:spAutoFit/>
          </a:bodyPr>
          <a:lstStyle/>
          <a:p>
            <a:r>
              <a:rPr lang="en-US" b="1" dirty="0" smtClean="0"/>
              <a:t>4 closest, neighboring grid points to beam </a:t>
            </a:r>
            <a:r>
              <a:rPr lang="en-US" b="1" dirty="0"/>
              <a:t>peak </a:t>
            </a:r>
            <a:endParaRPr lang="en-US" dirty="0"/>
          </a:p>
        </p:txBody>
      </p:sp>
      <p:pic>
        <p:nvPicPr>
          <p:cNvPr id="37" name="Picture 36"/>
          <p:cNvPicPr>
            <a:picLocks noChangeAspect="1"/>
          </p:cNvPicPr>
          <p:nvPr/>
        </p:nvPicPr>
        <p:blipFill>
          <a:blip r:embed="rId3"/>
          <a:stretch>
            <a:fillRect/>
          </a:stretch>
        </p:blipFill>
        <p:spPr>
          <a:xfrm>
            <a:off x="2645053" y="4469739"/>
            <a:ext cx="3422044" cy="1428133"/>
          </a:xfrm>
          <a:prstGeom prst="rect">
            <a:avLst/>
          </a:prstGeom>
        </p:spPr>
      </p:pic>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6830729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CDF/spherical coverage </a:t>
            </a:r>
            <a:r>
              <a:rPr lang="en-US" dirty="0" smtClean="0"/>
              <a:t>Grid</a:t>
            </a:r>
            <a:endParaRPr lang="en-US" dirty="0"/>
          </a:p>
        </p:txBody>
      </p:sp>
      <p:sp>
        <p:nvSpPr>
          <p:cNvPr id="3" name="Content Placeholder 2"/>
          <p:cNvSpPr>
            <a:spLocks noGrp="1"/>
          </p:cNvSpPr>
          <p:nvPr>
            <p:ph idx="1"/>
          </p:nvPr>
        </p:nvSpPr>
        <p:spPr/>
        <p:txBody>
          <a:bodyPr>
            <a:normAutofit fontScale="77500" lnSpcReduction="20000"/>
          </a:bodyPr>
          <a:lstStyle/>
          <a:p>
            <a:r>
              <a:rPr lang="en-US" dirty="0"/>
              <a:t>Since the TX beam peak search procedure captures a very large number of EIRP measurements in 3D to determine the TX beam peak direction used for a large variety of TX conformance test cases, it is proposed to use those measurements for the spherical coverage tests, i.e., perform the EIRP CDF analysis on the EIRP measurements used to determine the TX beam peak direction. </a:t>
            </a:r>
          </a:p>
          <a:p>
            <a:r>
              <a:rPr lang="en-US" b="1" dirty="0"/>
              <a:t>Proposal </a:t>
            </a:r>
            <a:r>
              <a:rPr lang="en-US" b="1" dirty="0" smtClean="0"/>
              <a:t>7: </a:t>
            </a:r>
            <a:r>
              <a:rPr lang="en-US" b="1" dirty="0"/>
              <a:t>Re-use the EIRPs </a:t>
            </a:r>
            <a:r>
              <a:rPr lang="en-US" b="1" dirty="0" smtClean="0"/>
              <a:t>measured using the </a:t>
            </a:r>
            <a:r>
              <a:rPr lang="en-US" b="1" dirty="0"/>
              <a:t>agreed measurement grid types (Proposal 1) </a:t>
            </a:r>
            <a:r>
              <a:rPr lang="en-US" b="1" dirty="0" smtClean="0"/>
              <a:t>during </a:t>
            </a:r>
            <a:r>
              <a:rPr lang="en-US" b="1" dirty="0"/>
              <a:t>the TX beam peak direction </a:t>
            </a:r>
            <a:r>
              <a:rPr lang="en-US" b="1" dirty="0" smtClean="0">
                <a:solidFill>
                  <a:srgbClr val="FFC000"/>
                </a:solidFill>
              </a:rPr>
              <a:t>search</a:t>
            </a:r>
            <a:r>
              <a:rPr lang="en-US" b="1" dirty="0" smtClean="0"/>
              <a:t> procedure </a:t>
            </a:r>
            <a:r>
              <a:rPr lang="en-US" b="1" dirty="0"/>
              <a:t>for the spherical coverage test</a:t>
            </a:r>
            <a:r>
              <a:rPr lang="en-US" b="1" dirty="0" smtClean="0"/>
              <a:t>.</a:t>
            </a:r>
            <a:r>
              <a:rPr lang="en-US" b="1" dirty="0"/>
              <a:t> </a:t>
            </a:r>
            <a:endParaRPr lang="en-US" b="1" dirty="0" smtClean="0"/>
          </a:p>
          <a:p>
            <a:r>
              <a:rPr lang="en-US" dirty="0" smtClean="0"/>
              <a:t>For adaptive measurement grids, any additional measurement points on top of the previously agreed measurement grid types (Proposal 1) shall not be considered for the CDF calculation </a:t>
            </a:r>
          </a:p>
          <a:p>
            <a:r>
              <a:rPr lang="en-GB" b="1" dirty="0"/>
              <a:t>Proposal </a:t>
            </a:r>
            <a:r>
              <a:rPr lang="en-GB" b="1" dirty="0" smtClean="0"/>
              <a:t>8: </a:t>
            </a:r>
            <a:r>
              <a:rPr lang="en-GB" b="1" dirty="0"/>
              <a:t>When using constant step size </a:t>
            </a:r>
            <a:r>
              <a:rPr lang="en-GB" b="1" dirty="0" smtClean="0"/>
              <a:t>measurement </a:t>
            </a:r>
            <a:r>
              <a:rPr lang="en-GB" b="1" dirty="0" smtClean="0">
                <a:solidFill>
                  <a:srgbClr val="FFC000"/>
                </a:solidFill>
              </a:rPr>
              <a:t>grids</a:t>
            </a:r>
            <a:r>
              <a:rPr lang="en-GB" b="1" dirty="0" smtClean="0"/>
              <a:t>, a </a:t>
            </a:r>
            <a:r>
              <a:rPr lang="en-GB" b="1" dirty="0"/>
              <a:t>theta-dependent correction </a:t>
            </a:r>
            <a:r>
              <a:rPr lang="en-GB" b="1" dirty="0" smtClean="0"/>
              <a:t>shall be applied, i.e., the PDF probability contribution for each measurement point is scaled by sin(theta).</a:t>
            </a:r>
          </a:p>
          <a:p>
            <a:r>
              <a:rPr lang="en-GB" b="1" dirty="0" smtClean="0">
                <a:solidFill>
                  <a:schemeClr val="accent4"/>
                </a:solidFill>
              </a:rPr>
              <a:t>Proposal 9: Measurement points added </a:t>
            </a:r>
            <a:r>
              <a:rPr lang="en-GB" b="1" dirty="0">
                <a:solidFill>
                  <a:schemeClr val="accent4"/>
                </a:solidFill>
              </a:rPr>
              <a:t>o</a:t>
            </a:r>
            <a:r>
              <a:rPr lang="en-GB" b="1" dirty="0" smtClean="0">
                <a:solidFill>
                  <a:schemeClr val="accent4"/>
                </a:solidFill>
              </a:rPr>
              <a:t>n </a:t>
            </a:r>
            <a:r>
              <a:rPr lang="en-GB" b="1" dirty="0">
                <a:solidFill>
                  <a:schemeClr val="accent4"/>
                </a:solidFill>
              </a:rPr>
              <a:t>top of </a:t>
            </a:r>
            <a:r>
              <a:rPr lang="en-GB" b="1" dirty="0" smtClean="0">
                <a:solidFill>
                  <a:schemeClr val="accent4"/>
                </a:solidFill>
              </a:rPr>
              <a:t>the </a:t>
            </a:r>
            <a:r>
              <a:rPr lang="en-GB" b="1" dirty="0">
                <a:solidFill>
                  <a:schemeClr val="accent4"/>
                </a:solidFill>
              </a:rPr>
              <a:t>two grid </a:t>
            </a:r>
            <a:r>
              <a:rPr lang="en-GB" b="1" dirty="0" smtClean="0">
                <a:solidFill>
                  <a:schemeClr val="accent4"/>
                </a:solidFill>
              </a:rPr>
              <a:t>types shall not be used for the EIRP CDF</a:t>
            </a:r>
            <a:r>
              <a:rPr lang="en-GB" b="1" dirty="0" smtClean="0">
                <a:solidFill>
                  <a:srgbClr val="00B0F0"/>
                </a:solidFill>
              </a:rPr>
              <a:t> </a:t>
            </a:r>
            <a:endParaRPr lang="en-US" b="1" dirty="0">
              <a:solidFill>
                <a:schemeClr val="accent4"/>
              </a:solidFill>
            </a:endParaRPr>
          </a:p>
          <a:p>
            <a:endParaRPr lang="en-US" dirty="0">
              <a:solidFill>
                <a:schemeClr val="accent4"/>
              </a:solidFill>
            </a:endParaRPr>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7065193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TRP Measurement Grid</a:t>
            </a:r>
          </a:p>
        </p:txBody>
      </p:sp>
      <p:sp>
        <p:nvSpPr>
          <p:cNvPr id="3" name="Content Placeholder 2"/>
          <p:cNvSpPr>
            <a:spLocks noGrp="1"/>
          </p:cNvSpPr>
          <p:nvPr>
            <p:ph idx="1"/>
          </p:nvPr>
        </p:nvSpPr>
        <p:spPr/>
        <p:txBody>
          <a:bodyPr>
            <a:normAutofit fontScale="77500" lnSpcReduction="20000"/>
          </a:bodyPr>
          <a:lstStyle/>
          <a:p>
            <a:r>
              <a:rPr lang="en-GB" b="1" dirty="0" smtClean="0"/>
              <a:t>Proposal </a:t>
            </a:r>
            <a:r>
              <a:rPr lang="en-GB" b="1" dirty="0" smtClean="0">
                <a:solidFill>
                  <a:schemeClr val="accent4"/>
                </a:solidFill>
              </a:rPr>
              <a:t>10</a:t>
            </a:r>
            <a:r>
              <a:rPr lang="en-GB" b="1" dirty="0" smtClean="0"/>
              <a:t>: </a:t>
            </a:r>
            <a:r>
              <a:rPr lang="en-GB" b="1" dirty="0"/>
              <a:t>The uncertainty due to the </a:t>
            </a:r>
            <a:r>
              <a:rPr lang="en-GB" b="1" dirty="0" smtClean="0"/>
              <a:t>TRP sampling grid shall </a:t>
            </a:r>
            <a:r>
              <a:rPr lang="en-GB" b="1" dirty="0"/>
              <a:t>be added to the MU budget for TRP </a:t>
            </a:r>
            <a:r>
              <a:rPr lang="en-GB" b="1" dirty="0" smtClean="0"/>
              <a:t>measurements</a:t>
            </a:r>
          </a:p>
          <a:p>
            <a:r>
              <a:rPr lang="en-GB" b="1" dirty="0" smtClean="0"/>
              <a:t>Proposal 1</a:t>
            </a:r>
            <a:r>
              <a:rPr lang="en-GB" b="1" dirty="0" smtClean="0">
                <a:solidFill>
                  <a:schemeClr val="accent4"/>
                </a:solidFill>
              </a:rPr>
              <a:t>1</a:t>
            </a:r>
            <a:r>
              <a:rPr lang="en-GB" b="1" dirty="0" smtClean="0"/>
              <a:t>: The </a:t>
            </a:r>
            <a:r>
              <a:rPr lang="en-GB" b="1" dirty="0" smtClean="0">
                <a:solidFill>
                  <a:schemeClr val="accent4"/>
                </a:solidFill>
              </a:rPr>
              <a:t>standard deviation</a:t>
            </a:r>
            <a:r>
              <a:rPr lang="en-GB" b="1" dirty="0" smtClean="0"/>
              <a:t> for the TRP measurement grid shall not exceed </a:t>
            </a:r>
            <a:r>
              <a:rPr lang="en-GB" b="1" dirty="0" smtClean="0">
                <a:solidFill>
                  <a:srgbClr val="00B0F0"/>
                </a:solidFill>
              </a:rPr>
              <a:t>0.25</a:t>
            </a:r>
            <a:r>
              <a:rPr lang="en-GB" b="1" dirty="0" smtClean="0"/>
              <a:t>dB </a:t>
            </a:r>
            <a:r>
              <a:rPr lang="en-US" b="1" dirty="0">
                <a:solidFill>
                  <a:srgbClr val="FFC000"/>
                </a:solidFill>
              </a:rPr>
              <a:t>for all DUT types </a:t>
            </a:r>
            <a:endParaRPr lang="en-US" b="1" dirty="0" smtClean="0">
              <a:solidFill>
                <a:srgbClr val="FFC000"/>
              </a:solidFill>
            </a:endParaRPr>
          </a:p>
          <a:p>
            <a:r>
              <a:rPr lang="en-GB" b="1" dirty="0" smtClean="0"/>
              <a:t>Proposal 1</a:t>
            </a:r>
            <a:r>
              <a:rPr lang="en-GB" b="1" dirty="0" smtClean="0">
                <a:solidFill>
                  <a:schemeClr val="accent4"/>
                </a:solidFill>
              </a:rPr>
              <a:t>2</a:t>
            </a:r>
            <a:r>
              <a:rPr lang="en-GB" b="1" dirty="0" smtClean="0"/>
              <a:t>: The framework to determine the </a:t>
            </a:r>
            <a:r>
              <a:rPr lang="en-GB" b="1" dirty="0" smtClean="0">
                <a:solidFill>
                  <a:schemeClr val="accent4"/>
                </a:solidFill>
              </a:rPr>
              <a:t>standard deviation</a:t>
            </a:r>
            <a:r>
              <a:rPr lang="en-GB" b="1" dirty="0" smtClean="0"/>
              <a:t> for each sampling grid shall be based on the framework introduced in [R4-1804463], i.e., the standard deviation is </a:t>
            </a:r>
            <a:r>
              <a:rPr lang="en-GB" b="1" dirty="0"/>
              <a:t>derived from </a:t>
            </a:r>
            <a:r>
              <a:rPr lang="en-GB" b="1" dirty="0" smtClean="0">
                <a:solidFill>
                  <a:srgbClr val="00B0F0"/>
                </a:solidFill>
              </a:rPr>
              <a:t>[</a:t>
            </a:r>
            <a:r>
              <a:rPr lang="en-GB" b="1" dirty="0" smtClean="0"/>
              <a:t>10000</a:t>
            </a:r>
            <a:r>
              <a:rPr lang="en-GB" b="1" dirty="0" smtClean="0">
                <a:solidFill>
                  <a:srgbClr val="00B0F0"/>
                </a:solidFill>
              </a:rPr>
              <a:t>]</a:t>
            </a:r>
            <a:r>
              <a:rPr lang="en-GB" b="1" dirty="0"/>
              <a:t> random orientations of the </a:t>
            </a:r>
            <a:r>
              <a:rPr lang="en-GB" b="1" dirty="0" smtClean="0">
                <a:solidFill>
                  <a:schemeClr val="accent2">
                    <a:lumMod val="75000"/>
                  </a:schemeClr>
                </a:solidFill>
              </a:rPr>
              <a:t>simulated</a:t>
            </a:r>
            <a:r>
              <a:rPr lang="en-GB" b="1" dirty="0" smtClean="0"/>
              <a:t> antenna </a:t>
            </a:r>
            <a:r>
              <a:rPr lang="en-GB" b="1" dirty="0"/>
              <a:t>array relative to the measurement </a:t>
            </a:r>
            <a:r>
              <a:rPr lang="en-GB" b="1" dirty="0" smtClean="0"/>
              <a:t>grid</a:t>
            </a:r>
          </a:p>
          <a:p>
            <a:r>
              <a:rPr lang="en-GB" dirty="0" smtClean="0"/>
              <a:t>When </a:t>
            </a:r>
            <a:r>
              <a:rPr lang="en-GB" dirty="0"/>
              <a:t>the beam peak is directed to the equator of a constant step size measurement grid, the standard deviation/MU is minimized. It is therefore proposed: </a:t>
            </a:r>
          </a:p>
          <a:p>
            <a:r>
              <a:rPr lang="en-GB" b="1" dirty="0" smtClean="0"/>
              <a:t>Proposal 1</a:t>
            </a:r>
            <a:r>
              <a:rPr lang="en-GB" b="1" dirty="0" smtClean="0">
                <a:solidFill>
                  <a:schemeClr val="accent4"/>
                </a:solidFill>
              </a:rPr>
              <a:t>3</a:t>
            </a:r>
            <a:r>
              <a:rPr lang="en-GB" b="1" dirty="0" smtClean="0"/>
              <a:t>: For constant step-size measurement grids, the beam peak shall  be directed towards the equator (by repositioning the UE or coordinate system transformation) </a:t>
            </a:r>
            <a:r>
              <a:rPr lang="en-GB" b="1" dirty="0" smtClean="0">
                <a:solidFill>
                  <a:srgbClr val="FFC000"/>
                </a:solidFill>
              </a:rPr>
              <a:t>to minimize the offset between mean TRP and expected TRP</a:t>
            </a:r>
            <a:r>
              <a:rPr lang="en-GB" b="1" dirty="0" smtClean="0"/>
              <a:t> </a:t>
            </a:r>
            <a:r>
              <a:rPr lang="en-GB" b="1" dirty="0" smtClean="0">
                <a:solidFill>
                  <a:srgbClr val="00B0F0"/>
                </a:solidFill>
              </a:rPr>
              <a:t>unless </a:t>
            </a:r>
            <a:r>
              <a:rPr lang="en-US" b="1" dirty="0" smtClean="0">
                <a:solidFill>
                  <a:srgbClr val="00B0F0"/>
                </a:solidFill>
              </a:rPr>
              <a:t>a correction is identified for the TRP mean error caused by the sin(theta) term in the TRP equation for the constant step size grid</a:t>
            </a:r>
            <a:endParaRPr lang="en-US" b="1" dirty="0">
              <a:solidFill>
                <a:srgbClr val="00B0F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9223218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TRP Measurement Grid</a:t>
            </a:r>
            <a:endParaRPr lang="en-US" dirty="0"/>
          </a:p>
        </p:txBody>
      </p:sp>
      <p:sp>
        <p:nvSpPr>
          <p:cNvPr id="3" name="Content Placeholder 2"/>
          <p:cNvSpPr>
            <a:spLocks noGrp="1"/>
          </p:cNvSpPr>
          <p:nvPr>
            <p:ph idx="1"/>
          </p:nvPr>
        </p:nvSpPr>
        <p:spPr/>
        <p:txBody>
          <a:bodyPr>
            <a:normAutofit fontScale="92500" lnSpcReduction="20000"/>
          </a:bodyPr>
          <a:lstStyle/>
          <a:p>
            <a:r>
              <a:rPr lang="en-GB" dirty="0" smtClean="0"/>
              <a:t>To determine the minimum number of measurement points for each measurement grid type and for the max TRP measurement grid </a:t>
            </a:r>
            <a:r>
              <a:rPr lang="en-GB" dirty="0" smtClean="0">
                <a:solidFill>
                  <a:schemeClr val="accent4"/>
                </a:solidFill>
              </a:rPr>
              <a:t>standard deviation</a:t>
            </a:r>
            <a:r>
              <a:rPr lang="en-GB" dirty="0" smtClean="0"/>
              <a:t> (proposal </a:t>
            </a:r>
            <a:r>
              <a:rPr lang="en-GB" dirty="0" smtClean="0">
                <a:solidFill>
                  <a:schemeClr val="accent4"/>
                </a:solidFill>
              </a:rPr>
              <a:t>11</a:t>
            </a:r>
            <a:r>
              <a:rPr lang="en-GB" dirty="0" smtClean="0"/>
              <a:t>), an assumption for antenna array architecture (in terms of directivity and </a:t>
            </a:r>
            <a:r>
              <a:rPr lang="en-GB" dirty="0" smtClean="0">
                <a:solidFill>
                  <a:schemeClr val="accent4"/>
                </a:solidFill>
              </a:rPr>
              <a:t>HPBW</a:t>
            </a:r>
            <a:r>
              <a:rPr lang="en-GB" dirty="0" smtClean="0"/>
              <a:t>) needs to be made. Similar to proposal 4, it is proposed:</a:t>
            </a:r>
          </a:p>
          <a:p>
            <a:r>
              <a:rPr lang="en-US" b="1" dirty="0"/>
              <a:t>Proposal </a:t>
            </a:r>
            <a:r>
              <a:rPr lang="en-US" b="1" dirty="0" smtClean="0"/>
              <a:t>1</a:t>
            </a:r>
            <a:r>
              <a:rPr lang="en-US" b="1" dirty="0" smtClean="0">
                <a:solidFill>
                  <a:schemeClr val="accent4"/>
                </a:solidFill>
              </a:rPr>
              <a:t>4</a:t>
            </a:r>
            <a:r>
              <a:rPr lang="en-US" b="1" dirty="0" smtClean="0"/>
              <a:t>:  For the TRP measurement grid</a:t>
            </a:r>
            <a:r>
              <a:rPr lang="en-US" b="1" dirty="0">
                <a:solidFill>
                  <a:srgbClr val="00B0F0"/>
                </a:solidFill>
              </a:rPr>
              <a:t> for smartphone UEs</a:t>
            </a:r>
            <a:r>
              <a:rPr lang="en-US" b="1" dirty="0" smtClean="0"/>
              <a:t>, assume </a:t>
            </a:r>
            <a:r>
              <a:rPr lang="en-US" b="1" dirty="0"/>
              <a:t>the </a:t>
            </a:r>
            <a:r>
              <a:rPr lang="en-US" b="1" dirty="0" smtClean="0"/>
              <a:t>[8x2] </a:t>
            </a:r>
            <a:r>
              <a:rPr lang="en-US" b="1" dirty="0"/>
              <a:t>antenna array outlined in [R4-1804463] to determine the </a:t>
            </a:r>
            <a:r>
              <a:rPr lang="en-US" b="1" dirty="0" smtClean="0"/>
              <a:t>minimum </a:t>
            </a:r>
            <a:r>
              <a:rPr lang="en-US" b="1" dirty="0"/>
              <a:t>number of measurements points for each </a:t>
            </a:r>
            <a:r>
              <a:rPr lang="en-US" b="1" dirty="0" smtClean="0"/>
              <a:t>grid type. </a:t>
            </a:r>
            <a:r>
              <a:rPr lang="en-US" b="1" dirty="0">
                <a:solidFill>
                  <a:srgbClr val="00B0F0"/>
                </a:solidFill>
              </a:rPr>
              <a:t>Antenna array assumptions for other DUT types are </a:t>
            </a:r>
            <a:r>
              <a:rPr lang="en-US" b="1" dirty="0" smtClean="0">
                <a:solidFill>
                  <a:srgbClr val="00B0F0"/>
                </a:solidFill>
              </a:rPr>
              <a:t>TBD</a:t>
            </a:r>
            <a:endParaRPr lang="en-US" b="1" dirty="0"/>
          </a:p>
          <a:p>
            <a:pPr lvl="0"/>
            <a:r>
              <a:rPr lang="en-GB" b="1" dirty="0" smtClean="0"/>
              <a:t>Proposal 1</a:t>
            </a:r>
            <a:r>
              <a:rPr lang="en-GB" b="1" dirty="0" smtClean="0">
                <a:solidFill>
                  <a:schemeClr val="accent4"/>
                </a:solidFill>
              </a:rPr>
              <a:t>5</a:t>
            </a:r>
            <a:r>
              <a:rPr lang="en-GB" b="1" dirty="0" smtClean="0"/>
              <a:t>: Define the </a:t>
            </a:r>
            <a:r>
              <a:rPr lang="en-GB" b="1" dirty="0"/>
              <a:t>minimum </a:t>
            </a:r>
            <a:r>
              <a:rPr lang="en-GB" b="1" dirty="0" smtClean="0"/>
              <a:t>number </a:t>
            </a:r>
            <a:r>
              <a:rPr lang="en-GB" b="1" dirty="0"/>
              <a:t>of points per </a:t>
            </a:r>
            <a:r>
              <a:rPr lang="en-GB" b="1" dirty="0" smtClean="0"/>
              <a:t>grid type based on maximum TRP measurement grid </a:t>
            </a:r>
            <a:r>
              <a:rPr lang="en-GB" b="1" dirty="0" smtClean="0">
                <a:solidFill>
                  <a:schemeClr val="accent4"/>
                </a:solidFill>
              </a:rPr>
              <a:t>standard deviation</a:t>
            </a:r>
            <a:r>
              <a:rPr lang="en-GB" b="1" dirty="0" smtClean="0"/>
              <a:t> (proposal 1</a:t>
            </a:r>
            <a:r>
              <a:rPr lang="en-GB" b="1" dirty="0" smtClean="0">
                <a:solidFill>
                  <a:schemeClr val="accent4"/>
                </a:solidFill>
              </a:rPr>
              <a:t>1</a:t>
            </a:r>
            <a:r>
              <a:rPr lang="en-GB" b="1" dirty="0" smtClean="0"/>
              <a:t>) and the assumed antenna array architecture (proposal 1</a:t>
            </a:r>
            <a:r>
              <a:rPr lang="en-GB" b="1" dirty="0" smtClean="0">
                <a:solidFill>
                  <a:schemeClr val="accent4"/>
                </a:solidFill>
              </a:rPr>
              <a:t>4</a:t>
            </a:r>
            <a:r>
              <a:rPr lang="en-GB" b="1" dirty="0" smtClean="0"/>
              <a:t>)</a:t>
            </a:r>
          </a:p>
          <a:p>
            <a:r>
              <a:rPr lang="en-US" b="1" dirty="0">
                <a:solidFill>
                  <a:schemeClr val="accent2">
                    <a:lumMod val="75000"/>
                  </a:schemeClr>
                </a:solidFill>
              </a:rPr>
              <a:t>Proposal </a:t>
            </a:r>
            <a:r>
              <a:rPr lang="en-US" b="1" dirty="0" smtClean="0">
                <a:solidFill>
                  <a:schemeClr val="accent2">
                    <a:lumMod val="75000"/>
                  </a:schemeClr>
                </a:solidFill>
              </a:rPr>
              <a:t>1</a:t>
            </a:r>
            <a:r>
              <a:rPr lang="en-US" b="1" dirty="0" smtClean="0">
                <a:solidFill>
                  <a:schemeClr val="accent4"/>
                </a:solidFill>
              </a:rPr>
              <a:t>6</a:t>
            </a:r>
            <a:r>
              <a:rPr lang="en-US" b="1" dirty="0" smtClean="0">
                <a:solidFill>
                  <a:schemeClr val="accent2">
                    <a:lumMod val="75000"/>
                  </a:schemeClr>
                </a:solidFill>
              </a:rPr>
              <a:t>: </a:t>
            </a:r>
            <a:r>
              <a:rPr lang="en-US" b="1" dirty="0">
                <a:solidFill>
                  <a:schemeClr val="accent2">
                    <a:lumMod val="75000"/>
                  </a:schemeClr>
                </a:solidFill>
              </a:rPr>
              <a:t>A measurement grid with more </a:t>
            </a:r>
            <a:r>
              <a:rPr lang="en-US" b="1" dirty="0" smtClean="0">
                <a:solidFill>
                  <a:schemeClr val="accent2">
                    <a:lumMod val="75000"/>
                  </a:schemeClr>
                </a:solidFill>
              </a:rPr>
              <a:t>points </a:t>
            </a:r>
            <a:r>
              <a:rPr lang="en-US" b="1" dirty="0" smtClean="0">
                <a:solidFill>
                  <a:srgbClr val="FFC000"/>
                </a:solidFill>
              </a:rPr>
              <a:t>than </a:t>
            </a:r>
            <a:r>
              <a:rPr lang="en-US" b="1" dirty="0" smtClean="0">
                <a:solidFill>
                  <a:schemeClr val="accent2">
                    <a:lumMod val="75000"/>
                  </a:schemeClr>
                </a:solidFill>
              </a:rPr>
              <a:t>the </a:t>
            </a:r>
            <a:r>
              <a:rPr lang="en-US" b="1" dirty="0">
                <a:solidFill>
                  <a:schemeClr val="accent2">
                    <a:lumMod val="75000"/>
                  </a:schemeClr>
                </a:solidFill>
              </a:rPr>
              <a:t>minimum number of measurement points is not </a:t>
            </a:r>
            <a:r>
              <a:rPr lang="en-US" b="1" dirty="0" smtClean="0">
                <a:solidFill>
                  <a:schemeClr val="accent2">
                    <a:lumMod val="75000"/>
                  </a:schemeClr>
                </a:solidFill>
              </a:rPr>
              <a:t>precluded</a:t>
            </a:r>
            <a:endParaRPr lang="en-US" dirty="0">
              <a:solidFill>
                <a:schemeClr val="accent2">
                  <a:lumMod val="75000"/>
                </a:schemeClr>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15643946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F0"/>
                </a:solidFill>
              </a:rPr>
              <a:t>Supporting Information</a:t>
            </a:r>
            <a:endParaRPr lang="en-US" dirty="0">
              <a:solidFill>
                <a:srgbClr val="00B0F0"/>
              </a:solidFill>
            </a:endParaRPr>
          </a:p>
        </p:txBody>
      </p:sp>
      <p:sp>
        <p:nvSpPr>
          <p:cNvPr id="3" name="Content Placeholder 2"/>
          <p:cNvSpPr>
            <a:spLocks noGrp="1"/>
          </p:cNvSpPr>
          <p:nvPr>
            <p:ph idx="1"/>
          </p:nvPr>
        </p:nvSpPr>
        <p:spPr/>
        <p:txBody>
          <a:bodyPr/>
          <a:lstStyle/>
          <a:p>
            <a:r>
              <a:rPr lang="en-US" dirty="0" smtClean="0">
                <a:solidFill>
                  <a:schemeClr val="accent2">
                    <a:lumMod val="75000"/>
                  </a:schemeClr>
                </a:solidFill>
              </a:rPr>
              <a:t>Antenna Array Simulation Assumptions [R4-1804463]</a:t>
            </a:r>
            <a:endParaRPr lang="en-US" dirty="0">
              <a:solidFill>
                <a:schemeClr val="accent2">
                  <a:lumMod val="75000"/>
                </a:schemeClr>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pic>
        <p:nvPicPr>
          <p:cNvPr id="14" name="Picture 13"/>
          <p:cNvPicPr>
            <a:picLocks noChangeAspect="1"/>
          </p:cNvPicPr>
          <p:nvPr/>
        </p:nvPicPr>
        <p:blipFill>
          <a:blip r:embed="rId3"/>
          <a:stretch>
            <a:fillRect/>
          </a:stretch>
        </p:blipFill>
        <p:spPr>
          <a:xfrm>
            <a:off x="4119" y="1798864"/>
            <a:ext cx="5486400" cy="2334050"/>
          </a:xfrm>
          <a:prstGeom prst="rect">
            <a:avLst/>
          </a:prstGeom>
        </p:spPr>
      </p:pic>
      <p:pic>
        <p:nvPicPr>
          <p:cNvPr id="15" name="Picture 14"/>
          <p:cNvPicPr>
            <a:picLocks noChangeAspect="1"/>
          </p:cNvPicPr>
          <p:nvPr/>
        </p:nvPicPr>
        <p:blipFill>
          <a:blip r:embed="rId4"/>
          <a:stretch>
            <a:fillRect/>
          </a:stretch>
        </p:blipFill>
        <p:spPr>
          <a:xfrm>
            <a:off x="6096000" y="1798864"/>
            <a:ext cx="5486400" cy="2739314"/>
          </a:xfrm>
          <a:prstGeom prst="rect">
            <a:avLst/>
          </a:prstGeom>
        </p:spPr>
      </p:pic>
      <p:pic>
        <p:nvPicPr>
          <p:cNvPr id="16" name="Picture 15"/>
          <p:cNvPicPr>
            <a:picLocks noChangeAspect="1"/>
          </p:cNvPicPr>
          <p:nvPr/>
        </p:nvPicPr>
        <p:blipFill>
          <a:blip r:embed="rId5"/>
          <a:stretch>
            <a:fillRect/>
          </a:stretch>
        </p:blipFill>
        <p:spPr>
          <a:xfrm>
            <a:off x="155743" y="3908943"/>
            <a:ext cx="5562600" cy="2831068"/>
          </a:xfrm>
          <a:prstGeom prst="rect">
            <a:avLst/>
          </a:prstGeom>
        </p:spPr>
      </p:pic>
      <p:sp>
        <p:nvSpPr>
          <p:cNvPr id="6" name="RS_Classification_Standard"/>
          <p:cNvSpPr txBox="1"/>
          <p:nvPr/>
        </p:nvSpPr>
        <p:spPr>
          <a:xfrm>
            <a:off x="12038047" y="62895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a:solidFill>
                <a:srgbClr val="000000"/>
              </a:solidFill>
            </a:endParaRPr>
          </a:p>
        </p:txBody>
      </p:sp>
    </p:spTree>
    <p:custDataLst>
      <p:tags r:id="rId1"/>
    </p:custDataLst>
    <p:extLst>
      <p:ext uri="{BB962C8B-B14F-4D97-AF65-F5344CB8AC3E}">
        <p14:creationId xmlns:p14="http://schemas.microsoft.com/office/powerpoint/2010/main" val="365384668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200F65EB-5730-43A8-9AFA-15BFC5DC8F7F}">
  <ds:schemaRefs>
    <ds:schemaRef ds:uri="http://purl.org/dc/elements/1.1/"/>
    <ds:schemaRef ds:uri="http://schemas.microsoft.com/office/2006/metadata/properties"/>
    <ds:schemaRef ds:uri="http://schemas.microsoft.com/office/infopath/2007/PartnerControls"/>
    <ds:schemaRef ds:uri="http://purl.org/dc/terms/"/>
    <ds:schemaRef ds:uri="http://purl.org/dc/dcmitype/"/>
    <ds:schemaRef ds:uri="http://schemas.microsoft.com/office/2006/documentManagement/types"/>
    <ds:schemaRef ds:uri="http://schemas.openxmlformats.org/package/2006/metadata/core-properties"/>
    <ds:schemaRef ds:uri="17c5c574-4f42-45b3-8a7f-77d8e859d074"/>
    <ds:schemaRef ds:uri="66EEDB98-F073-460B-B9B0-9643F9FE785E"/>
    <ds:schemaRef ds:uri="http://www.w3.org/XML/1998/namespace"/>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0</TotalTime>
  <Words>963</Words>
  <Application>Microsoft Office PowerPoint</Application>
  <PresentationFormat>Widescreen</PresentationFormat>
  <Paragraphs>58</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宋体</vt:lpstr>
      <vt:lpstr>Arial</vt:lpstr>
      <vt:lpstr>Calibri</vt:lpstr>
      <vt:lpstr>Office Theme</vt:lpstr>
      <vt:lpstr>Way Forward on Measurement Grids for non sparse antenna arrays</vt:lpstr>
      <vt:lpstr>Background</vt:lpstr>
      <vt:lpstr>Measurement Grid Types</vt:lpstr>
      <vt:lpstr>Beam Peak Search Grid</vt:lpstr>
      <vt:lpstr>Beam Peak Search Grid</vt:lpstr>
      <vt:lpstr>CDF/spherical coverage Grid</vt:lpstr>
      <vt:lpstr>TRP Measurement Grid</vt:lpstr>
      <vt:lpstr>TRP Measurement Grid</vt:lpstr>
      <vt:lpstr>Supporting Information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R&amp;S</dc:creator>
  <cp:keywords>CTPClassification=:VisualMarkings=, CTPClassification=CTP_PUBLIC:VisualMarkings=</cp:keywords>
  <cp:lastModifiedBy>Thorsten Hertel</cp:lastModifiedBy>
  <cp:revision>1192</cp:revision>
  <dcterms:created xsi:type="dcterms:W3CDTF">2013-05-13T16:02:00Z</dcterms:created>
  <dcterms:modified xsi:type="dcterms:W3CDTF">2018-04-20T01:23:24Z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CTPClassification">
    <vt:lpwstr>CTP_PUBLIC</vt:lpwstr>
  </property>
  <property fmtid="{D5CDD505-2E9C-101B-9397-08002B2CF9AE}" pid="13" name="_2015_ms_pID_725343">
    <vt:lpwstr>(3)Z3aFbI1f9LnXcioPOvJwQW32ixzaE7C7fR02wcjSUQa+PCskSbWOi9oawW/zwj3W18sbKwm/
wkAPcv/1ukNYl7hLkWg9RWU/WcL4Zyw8L16mAvmhrfUjtJHJChhXix5SVQqnr7gnWSx8iwnz
ou9m+6+neru6tun9XLQfaovclMPL6qKIEMrS6vbDTB3X6t4SdWsmpr54kbszHGwN5nAN9zsV
2wc3328Bxp+Rezk5fs</vt:lpwstr>
  </property>
  <property fmtid="{D5CDD505-2E9C-101B-9397-08002B2CF9AE}" pid="14" name="_2015_ms_pID_7253431">
    <vt:lpwstr>LJ5Yd5wFjIHlpiyHfDsdtmYTkKHZQUO6J6a997V/aizO//catklktC
uMLkhS1J8V9iuBDwyJuI3f73YUsZ6wPkH58Ew6i17pE81/7d91IKcnKdycc+BM3T7VRL6zFN
f1FGloE0jD1M+TP/S7lBxaMLBvXGJJxcwzsG16HPDo6hPTYSdUPQqipvQw/yUjjLnTcvV7XG
XsweLyEyjSwbglKtlm8t/PHdZFxV6I/lGetp</vt:lpwstr>
  </property>
  <property fmtid="{D5CDD505-2E9C-101B-9397-08002B2CF9AE}" pid="15" name="_2015_ms_pID_7253432">
    <vt:lpwstr>HqiAfbs6trdbqfTyA13ZQSY=</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1522987097</vt:lpwstr>
  </property>
  <property fmtid="{D5CDD505-2E9C-101B-9397-08002B2CF9AE}" pid="20" name="RS_Classification">
    <vt:lpwstr>UNRESTRICTED</vt:lpwstr>
  </property>
  <property fmtid="{D5CDD505-2E9C-101B-9397-08002B2CF9AE}" pid="21" name="RS_ClassificationID">
    <vt:i4>0</vt:i4>
  </property>
</Properties>
</file>