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
  </p:notesMasterIdLst>
  <p:handoutMasterIdLst>
    <p:handoutMasterId r:id="rId6"/>
  </p:handoutMasterIdLst>
  <p:sldIdLst>
    <p:sldId id="257" r:id="rId2"/>
    <p:sldId id="258" r:id="rId3"/>
    <p:sldId id="260" r:id="rId4"/>
  </p:sldIdLst>
  <p:sldSz cx="12192000" cy="6858000"/>
  <p:notesSz cx="6858000" cy="9144000"/>
  <p:custDataLst>
    <p:tags r:id="rId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4545"/>
    <a:srgbClr val="E05050"/>
    <a:srgbClr val="190000"/>
    <a:srgbClr val="F816D8"/>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5840" autoAdjust="0"/>
  </p:normalViewPr>
  <p:slideViewPr>
    <p:cSldViewPr snapToGrid="0">
      <p:cViewPr varScale="1">
        <p:scale>
          <a:sx n="79" d="100"/>
          <a:sy n="79" d="100"/>
        </p:scale>
        <p:origin x="112" y="64"/>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tags" Target="tags/tag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heme" Target="theme/theme1.xml"/><Relationship Id="rId5" Type="http://schemas.openxmlformats.org/officeDocument/2006/relationships/notesMaster" Target="notesMasters/notesMaster1.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1BD33E6-3690-4E61-BBE2-8D846AAA04D6}"/>
              </a:ext>
            </a:extLst>
          </p:cNvPr>
          <p:cNvSpPr>
            <a:spLocks noGrp="1"/>
          </p:cNvSpPr>
          <p:nvPr>
            <p:ph type="title"/>
          </p:nvPr>
        </p:nvSpPr>
        <p:spPr>
          <a:xfrm>
            <a:off x="490880" y="385010"/>
            <a:ext cx="11210239" cy="664143"/>
          </a:xfrm>
        </p:spPr>
        <p:txBody>
          <a:bodyPr/>
          <a:lstStyle/>
          <a:p>
            <a:r>
              <a:rPr lang="en-US" sz="2000" dirty="0"/>
              <a:t>3GPP TSG RAN WG4 Meeting #86Bis						R4-1805923 </a:t>
            </a:r>
            <a:br>
              <a:rPr lang="en-US" sz="2000" dirty="0"/>
            </a:br>
            <a:r>
              <a:rPr lang="en-US" sz="2000" dirty="0"/>
              <a:t>Melbourne, Australia, 10-16 April, 2018</a:t>
            </a:r>
          </a:p>
        </p:txBody>
      </p:sp>
      <p:sp>
        <p:nvSpPr>
          <p:cNvPr id="8" name="Subtitle 7">
            <a:extLst>
              <a:ext uri="{FF2B5EF4-FFF2-40B4-BE49-F238E27FC236}">
                <a16:creationId xmlns:a16="http://schemas.microsoft.com/office/drawing/2014/main" id="{BD2A7623-66D4-4A80-867E-180C9C2968E7}"/>
              </a:ext>
            </a:extLst>
          </p:cNvPr>
          <p:cNvSpPr>
            <a:spLocks noGrp="1"/>
          </p:cNvSpPr>
          <p:nvPr>
            <p:ph type="subTitle" idx="1"/>
          </p:nvPr>
        </p:nvSpPr>
        <p:spPr>
          <a:xfrm>
            <a:off x="490880" y="2758902"/>
            <a:ext cx="11202619" cy="431657"/>
          </a:xfrm>
        </p:spPr>
        <p:txBody>
          <a:bodyPr/>
          <a:lstStyle/>
          <a:p>
            <a:pPr algn="ctr"/>
            <a:r>
              <a:rPr lang="en-US" dirty="0"/>
              <a:t>WF on calibration gap for FR2</a:t>
            </a:r>
          </a:p>
        </p:txBody>
      </p:sp>
      <p:sp>
        <p:nvSpPr>
          <p:cNvPr id="9" name="Subtitle 7">
            <a:extLst>
              <a:ext uri="{FF2B5EF4-FFF2-40B4-BE49-F238E27FC236}">
                <a16:creationId xmlns:a16="http://schemas.microsoft.com/office/drawing/2014/main" id="{4BF0389A-D188-4CB1-8A51-347F3D37DCD2}"/>
              </a:ext>
            </a:extLst>
          </p:cNvPr>
          <p:cNvSpPr txBox="1">
            <a:spLocks/>
          </p:cNvSpPr>
          <p:nvPr/>
        </p:nvSpPr>
        <p:spPr>
          <a:xfrm>
            <a:off x="498500" y="3962060"/>
            <a:ext cx="11202619"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algn="ctr"/>
            <a:r>
              <a:rPr lang="en-US" dirty="0"/>
              <a:t>Qualcomm,</a:t>
            </a:r>
          </a:p>
        </p:txBody>
      </p:sp>
    </p:spTree>
    <p:extLst>
      <p:ext uri="{BB962C8B-B14F-4D97-AF65-F5344CB8AC3E}">
        <p14:creationId xmlns:p14="http://schemas.microsoft.com/office/powerpoint/2010/main" val="157552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F4F69-7CA6-416F-BF16-430337B6C993}"/>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3D927019-943D-45BD-AD08-CF1A32AD6BAC}"/>
              </a:ext>
            </a:extLst>
          </p:cNvPr>
          <p:cNvSpPr>
            <a:spLocks noGrp="1"/>
          </p:cNvSpPr>
          <p:nvPr>
            <p:ph sz="quarter" idx="12"/>
          </p:nvPr>
        </p:nvSpPr>
        <p:spPr>
          <a:xfrm>
            <a:off x="475488" y="1376412"/>
            <a:ext cx="11210544" cy="4969523"/>
          </a:xfrm>
        </p:spPr>
        <p:txBody>
          <a:bodyPr/>
          <a:lstStyle/>
          <a:p>
            <a:r>
              <a:rPr lang="fi-FI" dirty="0">
                <a:solidFill>
                  <a:schemeClr val="tx2"/>
                </a:solidFill>
              </a:rPr>
              <a:t>[1] </a:t>
            </a:r>
            <a:r>
              <a:rPr lang="en-GB" dirty="0">
                <a:solidFill>
                  <a:schemeClr val="tx2"/>
                </a:solidFill>
              </a:rPr>
              <a:t>R4-1803455, “WF on PA calibration gap parameters for FR” , Intel Corporation, RAN4#86, Athens, 2018</a:t>
            </a:r>
            <a:endParaRPr lang="en-US" dirty="0">
              <a:solidFill>
                <a:schemeClr val="tx2"/>
              </a:solidFill>
            </a:endParaRPr>
          </a:p>
          <a:p>
            <a:r>
              <a:rPr lang="en-US" dirty="0"/>
              <a:t>PA Calibration gap parameters were discussed and proposals were presented in following papers</a:t>
            </a:r>
          </a:p>
          <a:p>
            <a:r>
              <a:rPr lang="en-US" dirty="0"/>
              <a:t>[1] R4-1804344, PA Calibration gap parameters for FR2, Qualcomm</a:t>
            </a:r>
          </a:p>
          <a:p>
            <a:r>
              <a:rPr lang="en-US" dirty="0"/>
              <a:t>[2] R4-1804161, Further consideration on PA calibration gap, Intel </a:t>
            </a:r>
          </a:p>
          <a:p>
            <a:r>
              <a:rPr lang="en-US" dirty="0"/>
              <a:t>There were also papers questioning the needed for calibration gap</a:t>
            </a:r>
            <a:r>
              <a:rPr lang="en-US" strike="sngStrike" dirty="0"/>
              <a:t> </a:t>
            </a:r>
          </a:p>
          <a:p>
            <a:r>
              <a:rPr lang="en-US" altLang="zh-CN" dirty="0">
                <a:solidFill>
                  <a:srgbClr val="00B050"/>
                </a:solidFill>
              </a:rPr>
              <a:t>[1] R4-1804437, on PA Calibration gap for FR2, Huawei, </a:t>
            </a:r>
            <a:r>
              <a:rPr lang="en-US" altLang="zh-CN" dirty="0" err="1">
                <a:solidFill>
                  <a:srgbClr val="00B050"/>
                </a:solidFill>
              </a:rPr>
              <a:t>HiSilicon</a:t>
            </a:r>
            <a:endParaRPr lang="en-US" altLang="zh-CN" dirty="0">
              <a:solidFill>
                <a:srgbClr val="00B050"/>
              </a:solidFill>
            </a:endParaRPr>
          </a:p>
          <a:p>
            <a:r>
              <a:rPr lang="en-US" altLang="zh-CN" dirty="0">
                <a:solidFill>
                  <a:srgbClr val="00B050"/>
                </a:solidFill>
              </a:rPr>
              <a:t>[2] R4-1804265, more on PA calibration gap, Ericsson</a:t>
            </a:r>
          </a:p>
          <a:p>
            <a:r>
              <a:rPr lang="en-US" altLang="zh-CN" dirty="0">
                <a:solidFill>
                  <a:srgbClr val="00B050"/>
                </a:solidFill>
              </a:rPr>
              <a:t>[3] R4-1804439, On DPD based FR2 UE </a:t>
            </a:r>
            <a:r>
              <a:rPr lang="en-US" altLang="zh-CN" dirty="0" err="1">
                <a:solidFill>
                  <a:srgbClr val="00B050"/>
                </a:solidFill>
              </a:rPr>
              <a:t>Tx</a:t>
            </a:r>
            <a:r>
              <a:rPr lang="en-US" altLang="zh-CN" dirty="0">
                <a:solidFill>
                  <a:srgbClr val="00B050"/>
                </a:solidFill>
              </a:rPr>
              <a:t> requirement and the PCG, Sumitomo Electric</a:t>
            </a:r>
          </a:p>
          <a:p>
            <a:r>
              <a:rPr lang="en-US" altLang="zh-CN" dirty="0">
                <a:solidFill>
                  <a:srgbClr val="00B050"/>
                </a:solidFill>
              </a:rPr>
              <a:t>[4] R4-1804546, PA calibration gap for FR2, NTT Docomo</a:t>
            </a:r>
          </a:p>
          <a:p>
            <a:endParaRPr lang="en-US" dirty="0"/>
          </a:p>
          <a:p>
            <a:pPr marL="0" indent="0">
              <a:buNone/>
            </a:pPr>
            <a:endParaRPr lang="en-US" strike="sngStrike" dirty="0"/>
          </a:p>
        </p:txBody>
      </p:sp>
      <p:sp>
        <p:nvSpPr>
          <p:cNvPr id="5" name="Footer Placeholder 4">
            <a:extLst>
              <a:ext uri="{FF2B5EF4-FFF2-40B4-BE49-F238E27FC236}">
                <a16:creationId xmlns:a16="http://schemas.microsoft.com/office/drawing/2014/main" id="{A6148AEF-D2DF-45F9-91C5-7275C4DEE86C}"/>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529807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B77AD-D28B-44C5-89A9-A3B8577BD583}"/>
              </a:ext>
            </a:extLst>
          </p:cNvPr>
          <p:cNvSpPr>
            <a:spLocks noGrp="1"/>
          </p:cNvSpPr>
          <p:nvPr>
            <p:ph type="title"/>
          </p:nvPr>
        </p:nvSpPr>
        <p:spPr/>
        <p:txBody>
          <a:bodyPr/>
          <a:lstStyle/>
          <a:p>
            <a:r>
              <a:rPr lang="en-US" dirty="0"/>
              <a:t>Way forward on parameters</a:t>
            </a:r>
          </a:p>
        </p:txBody>
      </p:sp>
      <p:sp>
        <p:nvSpPr>
          <p:cNvPr id="3" name="Content Placeholder 2">
            <a:extLst>
              <a:ext uri="{FF2B5EF4-FFF2-40B4-BE49-F238E27FC236}">
                <a16:creationId xmlns:a16="http://schemas.microsoft.com/office/drawing/2014/main" id="{43F597C3-6789-4D78-8272-A654D05A0277}"/>
              </a:ext>
            </a:extLst>
          </p:cNvPr>
          <p:cNvSpPr>
            <a:spLocks noGrp="1"/>
          </p:cNvSpPr>
          <p:nvPr>
            <p:ph sz="quarter" idx="12"/>
          </p:nvPr>
        </p:nvSpPr>
        <p:spPr>
          <a:xfrm>
            <a:off x="475488" y="1357162"/>
            <a:ext cx="11210544" cy="4988774"/>
          </a:xfrm>
        </p:spPr>
        <p:txBody>
          <a:bodyPr/>
          <a:lstStyle/>
          <a:p>
            <a:r>
              <a:rPr lang="en-US" dirty="0">
                <a:solidFill>
                  <a:schemeClr val="tx1"/>
                </a:solidFill>
              </a:rPr>
              <a:t>Configuration with RRC to UE is one of the options</a:t>
            </a:r>
          </a:p>
          <a:p>
            <a:r>
              <a:rPr lang="en-US" dirty="0">
                <a:solidFill>
                  <a:schemeClr val="tx1"/>
                </a:solidFill>
              </a:rPr>
              <a:t>Only one MPR table will be specified to UE requirements without calibration gap assumption</a:t>
            </a:r>
          </a:p>
          <a:p>
            <a:r>
              <a:rPr lang="en-US" dirty="0">
                <a:solidFill>
                  <a:schemeClr val="tx1"/>
                </a:solidFill>
              </a:rPr>
              <a:t>How to handle different types of calibration gap will be discussed in next meeting once RAN4 reaches consensus on calibration gap </a:t>
            </a:r>
          </a:p>
          <a:p>
            <a:pPr marL="0" indent="0">
              <a:buNone/>
            </a:pPr>
            <a:endParaRPr lang="en-US" dirty="0"/>
          </a:p>
          <a:p>
            <a:endParaRPr lang="en-US" dirty="0"/>
          </a:p>
        </p:txBody>
      </p:sp>
      <p:sp>
        <p:nvSpPr>
          <p:cNvPr id="5" name="Footer Placeholder 4">
            <a:extLst>
              <a:ext uri="{FF2B5EF4-FFF2-40B4-BE49-F238E27FC236}">
                <a16:creationId xmlns:a16="http://schemas.microsoft.com/office/drawing/2014/main" id="{73A67CCC-913A-4610-8ECF-151D7208D8C9}"/>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1804960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611</TotalTime>
  <Words>196</Words>
  <Application>Microsoft Office PowerPoint</Application>
  <PresentationFormat>Widescreen</PresentationFormat>
  <Paragraphs>17</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Century Gothic</vt:lpstr>
      <vt:lpstr>Microsoft Sans Serif</vt:lpstr>
      <vt:lpstr>Qualcomm</vt:lpstr>
      <vt:lpstr>3GPP TSG RAN WG4 Meeting #86Bis      R4-1805923  Melbourne, Australia, 10-16 April, 2018</vt:lpstr>
      <vt:lpstr>Background</vt:lpstr>
      <vt:lpstr>Way forward on parameters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Peak EIRP</dc:title>
  <dc:creator>Qualcomm User_R4#86</dc:creator>
  <cp:keywords>CTPClassification=CTP_NT</cp:keywords>
  <cp:lastModifiedBy>Qualcomm User</cp:lastModifiedBy>
  <cp:revision>48</cp:revision>
  <dcterms:created xsi:type="dcterms:W3CDTF">2018-03-23T02:05:47Z</dcterms:created>
  <dcterms:modified xsi:type="dcterms:W3CDTF">2018-04-20T05:27:49Z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06ca00b8-d68b-43f9-a612-59f4798a67f8</vt:lpwstr>
  </property>
  <property fmtid="{D5CDD505-2E9C-101B-9397-08002B2CF9AE}" pid="4" name="CTP_TimeStamp">
    <vt:lpwstr>2018-04-20 02:11:48Z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1523778411</vt:lpwstr>
  </property>
  <property fmtid="{D5CDD505-2E9C-101B-9397-08002B2CF9AE}" pid="12" name="CTPClassification">
    <vt:lpwstr>CTP_NT</vt:lpwstr>
  </property>
</Properties>
</file>