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18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01EDE-56CC-4668-882B-81A7A46E9465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C180B-5560-4CDB-9469-286CAFF46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01EDE-56CC-4668-882B-81A7A46E9465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C180B-5560-4CDB-9469-286CAFF46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01EDE-56CC-4668-882B-81A7A46E9465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C180B-5560-4CDB-9469-286CAFF46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01EDE-56CC-4668-882B-81A7A46E9465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C180B-5560-4CDB-9469-286CAFF46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01EDE-56CC-4668-882B-81A7A46E9465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C180B-5560-4CDB-9469-286CAFF46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01EDE-56CC-4668-882B-81A7A46E9465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C180B-5560-4CDB-9469-286CAFF46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01EDE-56CC-4668-882B-81A7A46E9465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C180B-5560-4CDB-9469-286CAFF46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01EDE-56CC-4668-882B-81A7A46E9465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C180B-5560-4CDB-9469-286CAFF46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01EDE-56CC-4668-882B-81A7A46E9465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C180B-5560-4CDB-9469-286CAFF46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01EDE-56CC-4668-882B-81A7A46E9465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C180B-5560-4CDB-9469-286CAFF46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01EDE-56CC-4668-882B-81A7A46E9465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C180B-5560-4CDB-9469-286CAFF46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301EDE-56CC-4668-882B-81A7A46E9465}" type="datetimeFigureOut">
              <a:rPr lang="zh-CN" altLang="en-US" smtClean="0"/>
              <a:pPr/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2C180B-5560-4CDB-9469-286CAFF46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cmri\AppData\Docs\R4-1803023.zip" TargetMode="External"/><Relationship Id="rId2" Type="http://schemas.openxmlformats.org/officeDocument/2006/relationships/hyperlink" Target="file:///C:\Users\cmri\AppData\Docs\R4-1802971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the EIRP accuracy at extreme conditions for FR2 BS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CMCC</a:t>
            </a:r>
            <a:endParaRPr lang="zh-CN" altLang="en-US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360697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hangingPunct="0"/>
            <a:r>
              <a:rPr lang="en-GB" altLang="zh-CN" sz="1200" b="1" dirty="0" smtClean="0"/>
              <a:t>TSG-RAN Working Group 4 (Radio) meeting #86bis</a:t>
            </a:r>
            <a:r>
              <a:rPr lang="en-GB" altLang="zh-CN" sz="1200" b="1" i="1" dirty="0" smtClean="0"/>
              <a:t>	                                                                                                                                  </a:t>
            </a:r>
            <a:r>
              <a:rPr lang="en-GB" altLang="zh-CN" sz="1200" b="1" dirty="0" smtClean="0"/>
              <a:t>R4-1805910</a:t>
            </a:r>
            <a:endParaRPr lang="zh-CN" altLang="zh-CN" sz="1200" b="1" dirty="0" smtClean="0"/>
          </a:p>
          <a:p>
            <a:pPr hangingPunct="0"/>
            <a:r>
              <a:rPr lang="en-GB" altLang="zh-CN" sz="1200" b="1" dirty="0" smtClean="0"/>
              <a:t>Melbourne, Australia, 16</a:t>
            </a:r>
            <a:r>
              <a:rPr lang="en-GB" altLang="zh-CN" sz="1200" b="1" baseline="30000" dirty="0" smtClean="0"/>
              <a:t>th</a:t>
            </a:r>
            <a:r>
              <a:rPr lang="en-GB" altLang="zh-CN" sz="1200" b="1" dirty="0" smtClean="0"/>
              <a:t> – 20</a:t>
            </a:r>
            <a:r>
              <a:rPr lang="en-GB" altLang="zh-CN" sz="1200" b="1" baseline="30000" dirty="0" smtClean="0"/>
              <a:t>th </a:t>
            </a:r>
            <a:r>
              <a:rPr lang="en-GB" altLang="zh-CN" sz="1200" b="1" dirty="0" smtClean="0"/>
              <a:t>April 2018</a:t>
            </a:r>
            <a:endParaRPr lang="zh-CN" altLang="zh-CN" sz="12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67744" y="0"/>
            <a:ext cx="54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/>
              <a:t>Background</a:t>
            </a:r>
            <a:endParaRPr lang="zh-CN" altLang="en-US" sz="6000" dirty="0"/>
          </a:p>
        </p:txBody>
      </p:sp>
      <p:sp>
        <p:nvSpPr>
          <p:cNvPr id="5" name="矩形 4"/>
          <p:cNvSpPr/>
          <p:nvPr/>
        </p:nvSpPr>
        <p:spPr>
          <a:xfrm>
            <a:off x="0" y="5085184"/>
            <a:ext cx="87484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u="heavy" dirty="0">
                <a:hlinkClick r:id="rId2"/>
              </a:rPr>
              <a:t>R4-1802971</a:t>
            </a:r>
            <a:r>
              <a:rPr lang="en-GB" altLang="zh-CN" b="1" dirty="0"/>
              <a:t>	Output power accuracy extreme </a:t>
            </a:r>
            <a:r>
              <a:rPr lang="en-GB" altLang="zh-CN" b="1" dirty="0" smtClean="0"/>
              <a:t>conditions </a:t>
            </a:r>
            <a:r>
              <a:rPr lang="en-GB" altLang="zh-CN" b="1" dirty="0" err="1" smtClean="0"/>
              <a:t>Huawei</a:t>
            </a:r>
            <a:endParaRPr lang="en-GB" altLang="zh-CN" b="1" u="heavy" dirty="0" smtClean="0">
              <a:hlinkClick r:id="rId3"/>
            </a:endParaRPr>
          </a:p>
          <a:p>
            <a:r>
              <a:rPr lang="en-GB" altLang="zh-CN" b="1" u="heavy" dirty="0" smtClean="0">
                <a:hlinkClick r:id="rId3"/>
              </a:rPr>
              <a:t>R4-1803023</a:t>
            </a:r>
            <a:r>
              <a:rPr lang="en-GB" altLang="zh-CN" b="1" dirty="0"/>
              <a:t>	BS type 2-O extreme conditions requirement for transmit </a:t>
            </a:r>
            <a:r>
              <a:rPr lang="en-GB" altLang="zh-CN" b="1" dirty="0" smtClean="0"/>
              <a:t>power Nokia </a:t>
            </a:r>
          </a:p>
          <a:p>
            <a:r>
              <a:rPr lang="en-US" altLang="zh-CN" b="1" u="heavy" dirty="0">
                <a:hlinkClick r:id="rId3"/>
              </a:rPr>
              <a:t>R4-1803850 </a:t>
            </a:r>
            <a:r>
              <a:rPr lang="en-GB" altLang="zh-CN" b="1" dirty="0" smtClean="0"/>
              <a:t>	</a:t>
            </a:r>
            <a:r>
              <a:rPr lang="en-US" altLang="zh-CN" b="1" dirty="0" smtClean="0"/>
              <a:t>Discussion </a:t>
            </a:r>
            <a:r>
              <a:rPr lang="en-US" altLang="zh-CN" b="1" dirty="0"/>
              <a:t>of EIRP accuracy of extreme condition of FR2 BS </a:t>
            </a:r>
            <a:r>
              <a:rPr lang="en-US" altLang="zh-CN" b="1" dirty="0" smtClean="0"/>
              <a:t>CMCC</a:t>
            </a:r>
          </a:p>
          <a:p>
            <a:r>
              <a:rPr lang="en-US" altLang="zh-CN" b="1" u="heavy" dirty="0" smtClean="0">
                <a:hlinkClick r:id="rId3"/>
              </a:rPr>
              <a:t>R4-1804461</a:t>
            </a:r>
            <a:r>
              <a:rPr lang="en-GB" altLang="zh-CN" b="1" dirty="0" smtClean="0"/>
              <a:t>	</a:t>
            </a:r>
            <a:r>
              <a:rPr lang="en-US" altLang="zh-CN" b="1" dirty="0" smtClean="0"/>
              <a:t> Discussion on FR2 EIRP accuracy under extreme temperature  ZTE</a:t>
            </a:r>
            <a:r>
              <a:rPr lang="en-GB" altLang="zh-CN" b="1" dirty="0"/>
              <a:t/>
            </a:r>
            <a:br>
              <a:rPr lang="en-GB" altLang="zh-CN" b="1" dirty="0"/>
            </a:b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1052736"/>
            <a:ext cx="8496944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So far two levels of </a:t>
            </a:r>
            <a:r>
              <a:rPr lang="zh-CN" altLang="zh-CN" sz="2400" b="1" dirty="0" smtClean="0"/>
              <a:t>±</a:t>
            </a:r>
            <a:r>
              <a:rPr lang="en-GB" altLang="zh-CN" sz="2400" dirty="0" smtClean="0"/>
              <a:t>3.4dB (i.e. </a:t>
            </a:r>
            <a:r>
              <a:rPr lang="zh-CN" altLang="en-US" sz="2400" dirty="0" smtClean="0">
                <a:latin typeface="Cambria Math"/>
              </a:rPr>
              <a:t>∆</a:t>
            </a:r>
            <a:r>
              <a:rPr lang="en-GB" altLang="zh-CN" sz="2400" dirty="0" smtClean="0"/>
              <a:t> = 0dB) and</a:t>
            </a:r>
            <a:r>
              <a:rPr lang="zh-CN" altLang="zh-CN" sz="2400" b="1" dirty="0" smtClean="0"/>
              <a:t> ± </a:t>
            </a:r>
            <a:r>
              <a:rPr lang="en-GB" altLang="zh-CN" sz="2400" dirty="0" smtClean="0"/>
              <a:t>4.5dB (i.e. </a:t>
            </a:r>
            <a:r>
              <a:rPr lang="zh-CN" altLang="en-US" sz="2400" dirty="0" smtClean="0">
                <a:latin typeface="Cambria Math"/>
              </a:rPr>
              <a:t>∆</a:t>
            </a:r>
            <a:r>
              <a:rPr lang="en-GB" altLang="zh-CN" sz="2400" dirty="0" smtClean="0"/>
              <a:t> = 1.1dB) have been proposed for </a:t>
            </a:r>
            <a:r>
              <a:rPr lang="en-US" altLang="zh-CN" sz="2400" dirty="0" smtClean="0"/>
              <a:t>for the EIRP accuracy at extreme condition for FR2 base station.</a:t>
            </a:r>
          </a:p>
          <a:p>
            <a:r>
              <a:rPr lang="en-US" altLang="zh-CN" sz="2400" dirty="0" smtClean="0"/>
              <a:t>Where </a:t>
            </a:r>
            <a:r>
              <a:rPr lang="en-GB" altLang="zh-CN" sz="2400" dirty="0" smtClean="0"/>
              <a:t> </a:t>
            </a:r>
            <a:r>
              <a:rPr lang="zh-CN" altLang="en-US" sz="2400" dirty="0" smtClean="0">
                <a:latin typeface="Cambria Math"/>
              </a:rPr>
              <a:t>∆</a:t>
            </a:r>
            <a:r>
              <a:rPr lang="en-GB" altLang="zh-CN" sz="2400" dirty="0" smtClean="0"/>
              <a:t>  is the additional accuracy value based on the normal conditions (see slide 4).</a:t>
            </a:r>
          </a:p>
          <a:p>
            <a:r>
              <a:rPr lang="en-GB" altLang="zh-CN" sz="2400" dirty="0" smtClean="0"/>
              <a:t>For FR2 base station, the EIRP accuracy at extreme condition needs fully understand of the whole system: PA, phase shifter, antenna, </a:t>
            </a:r>
            <a:r>
              <a:rPr lang="en-GB" altLang="zh-CN" sz="2400" dirty="0" err="1" smtClean="0"/>
              <a:t>radome</a:t>
            </a:r>
            <a:r>
              <a:rPr lang="en-GB" altLang="zh-CN" sz="2400" dirty="0" smtClean="0"/>
              <a:t> ,testing complexity , measurement uncertainty, base band control algorithm and </a:t>
            </a:r>
            <a:r>
              <a:rPr lang="en-GB" altLang="zh-CN" sz="2400" dirty="0" err="1" smtClean="0"/>
              <a:t>etc.And</a:t>
            </a:r>
            <a:r>
              <a:rPr lang="en-GB" altLang="zh-CN" sz="2400" dirty="0" smtClean="0"/>
              <a:t> the deadline of </a:t>
            </a:r>
            <a:r>
              <a:rPr lang="en-GB" altLang="zh-CN" sz="2400" dirty="0" err="1" smtClean="0"/>
              <a:t>Rel</a:t>
            </a:r>
            <a:r>
              <a:rPr lang="en-GB" altLang="zh-CN" sz="2400" dirty="0" smtClean="0"/>
              <a:t> 15 core requirement  is JUNE 2018.</a:t>
            </a:r>
          </a:p>
          <a:p>
            <a:endParaRPr lang="zh-CN" alt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052736"/>
            <a:ext cx="914400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Companies are encouraged to propose the value of the EIRP accuracy at extreme condition in 3GPPRAN4#87 meeting, and get a conclusion of the value in 3GPPRAN4#87.</a:t>
            </a:r>
          </a:p>
          <a:p>
            <a:endParaRPr lang="en-US" altLang="zh-CN" sz="2800" dirty="0"/>
          </a:p>
          <a:p>
            <a:r>
              <a:rPr lang="en-US" altLang="zh-CN" sz="3200" b="1" dirty="0" smtClean="0"/>
              <a:t>IF</a:t>
            </a:r>
            <a:r>
              <a:rPr lang="en-US" altLang="zh-CN" sz="2800" dirty="0" smtClean="0"/>
              <a:t> the value for this requirement can not be agreed, one of the two options shall be chosen :</a:t>
            </a:r>
          </a:p>
          <a:p>
            <a:endParaRPr lang="en-US" altLang="zh-CN" sz="2800" dirty="0" smtClean="0"/>
          </a:p>
          <a:p>
            <a:pPr lvl="1"/>
            <a:r>
              <a:rPr lang="en-US" altLang="zh-CN" sz="2800" dirty="0" smtClean="0"/>
              <a:t>Option 1, vendor declare one </a:t>
            </a:r>
            <a:r>
              <a:rPr lang="en-GB" altLang="zh-CN" sz="2800" dirty="0" smtClean="0"/>
              <a:t>additional accuracy value </a:t>
            </a:r>
            <a:r>
              <a:rPr lang="en-US" altLang="zh-CN" sz="2800" dirty="0" smtClean="0"/>
              <a:t>based on the EIRP accuracy at normal condition.(detailed in slide 4).</a:t>
            </a:r>
          </a:p>
          <a:p>
            <a:pPr lvl="1"/>
            <a:endParaRPr lang="en-US" altLang="zh-CN" sz="2800" dirty="0" smtClean="0"/>
          </a:p>
          <a:p>
            <a:pPr lvl="1"/>
            <a:r>
              <a:rPr lang="en-US" altLang="zh-CN" sz="2800" dirty="0" smtClean="0"/>
              <a:t>Option 2, remove the requirement from REL 15 and continue discussion this requirement in REL 16.</a:t>
            </a:r>
          </a:p>
          <a:p>
            <a:endParaRPr lang="en-US" altLang="zh-CN" sz="2400" dirty="0"/>
          </a:p>
          <a:p>
            <a:r>
              <a:rPr lang="en-US" altLang="zh-CN" sz="2400" dirty="0" smtClean="0"/>
              <a:t> 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83568" y="2564904"/>
          <a:ext cx="7488834" cy="1468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2232249"/>
                <a:gridCol w="3672409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normal condition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aseline="0" dirty="0" smtClean="0"/>
                        <a:t>extreme condition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 smtClean="0"/>
                        <a:t>Accuracy</a:t>
                      </a:r>
                      <a:endParaRPr lang="zh-CN" altLang="en-US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 </a:t>
                      </a:r>
                      <a:r>
                        <a:rPr lang="zh-CN" altLang="zh-CN" sz="2000" b="1" dirty="0" smtClean="0"/>
                        <a:t>±</a:t>
                      </a:r>
                      <a:r>
                        <a:rPr lang="en-GB" altLang="zh-CN" sz="2000" dirty="0" smtClean="0"/>
                        <a:t>3.4dB 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 smtClean="0"/>
                        <a:t> </a:t>
                      </a:r>
                      <a:r>
                        <a:rPr lang="zh-CN" altLang="zh-CN" sz="2000" b="1" dirty="0" smtClean="0"/>
                        <a:t>±</a:t>
                      </a:r>
                      <a:r>
                        <a:rPr lang="en-US" altLang="zh-CN" sz="2000" b="1" dirty="0" smtClean="0"/>
                        <a:t>(</a:t>
                      </a:r>
                      <a:r>
                        <a:rPr lang="en-GB" altLang="zh-CN" sz="2000" dirty="0" smtClean="0"/>
                        <a:t>3.4dB </a:t>
                      </a:r>
                      <a:r>
                        <a:rPr lang="en-US" altLang="zh-CN" sz="2000" dirty="0" smtClean="0"/>
                        <a:t>+</a:t>
                      </a:r>
                      <a:r>
                        <a:rPr lang="zh-CN" altLang="en-US" sz="2000" dirty="0" smtClean="0">
                          <a:latin typeface="Cambria Math"/>
                        </a:rPr>
                        <a:t>∆</a:t>
                      </a:r>
                      <a:r>
                        <a:rPr lang="en-US" altLang="zh-CN" sz="2000" dirty="0" smtClean="0">
                          <a:latin typeface="Cambria Math"/>
                        </a:rPr>
                        <a:t>)</a:t>
                      </a:r>
                      <a:endParaRPr lang="zh-CN" alt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 smtClean="0"/>
                        <a:t>Range</a:t>
                      </a:r>
                      <a:endParaRPr lang="zh-CN" altLang="en-US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(EIRP-3.4,EIRP+3.4)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 smtClean="0"/>
                        <a:t>(EIRP-3.4-</a:t>
                      </a:r>
                      <a:r>
                        <a:rPr lang="zh-CN" altLang="en-US" sz="2000" dirty="0" smtClean="0">
                          <a:latin typeface="Cambria Math"/>
                        </a:rPr>
                        <a:t>∆</a:t>
                      </a:r>
                      <a:r>
                        <a:rPr lang="en-US" altLang="zh-CN" sz="2000" dirty="0" smtClean="0">
                          <a:latin typeface="+mn-lt"/>
                        </a:rPr>
                        <a:t>,</a:t>
                      </a:r>
                      <a:r>
                        <a:rPr lang="en-US" altLang="zh-CN" sz="2000" baseline="0" dirty="0" smtClean="0">
                          <a:latin typeface="+mn-lt"/>
                        </a:rPr>
                        <a:t>   </a:t>
                      </a:r>
                      <a:r>
                        <a:rPr lang="en-US" altLang="zh-CN" sz="2000" dirty="0" smtClean="0"/>
                        <a:t>EIRP+3.4+</a:t>
                      </a:r>
                      <a:r>
                        <a:rPr lang="zh-CN" altLang="en-US" sz="2000" dirty="0" smtClean="0">
                          <a:latin typeface="Cambria Math"/>
                        </a:rPr>
                        <a:t>∆</a:t>
                      </a:r>
                      <a:r>
                        <a:rPr lang="en-US" altLang="zh-CN" sz="2000" dirty="0" smtClean="0">
                          <a:latin typeface="+mn-lt"/>
                        </a:rPr>
                        <a:t>)</a:t>
                      </a:r>
                      <a:endParaRPr lang="zh-CN" altLang="en-US" sz="2000" dirty="0" smtClean="0"/>
                    </a:p>
                    <a:p>
                      <a:endParaRPr lang="zh-CN" altLang="en-US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3568" y="1268760"/>
            <a:ext cx="7488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EIRP is the declared EIRP level by vendor,</a:t>
            </a:r>
            <a:r>
              <a:rPr lang="zh-CN" altLang="en-US" sz="2400" dirty="0" smtClean="0">
                <a:latin typeface="Cambria Math"/>
              </a:rPr>
              <a:t> ∆</a:t>
            </a:r>
            <a:r>
              <a:rPr lang="en-GB" altLang="zh-CN" sz="2400" dirty="0" smtClean="0"/>
              <a:t>  is the additional accuracy value based on the normal conditions.</a:t>
            </a:r>
            <a:endParaRPr lang="zh-CN" altLang="en-US" sz="2400" dirty="0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1541</TotalTime>
  <Words>274</Words>
  <Application>Microsoft Office PowerPoint</Application>
  <PresentationFormat>全屏显示(4:3)</PresentationFormat>
  <Paragraphs>32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the EIRP accuracy at extreme conditions for FR2 BS</vt:lpstr>
      <vt:lpstr>幻灯片 2</vt:lpstr>
      <vt:lpstr>Way Forward</vt:lpstr>
      <vt:lpstr>Way Forward</vt:lpstr>
    </vt:vector>
  </TitlesOfParts>
  <Company>cmcc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cmri</cp:lastModifiedBy>
  <cp:revision>24</cp:revision>
  <dcterms:created xsi:type="dcterms:W3CDTF">2018-04-17T05:50:12Z</dcterms:created>
  <dcterms:modified xsi:type="dcterms:W3CDTF">2018-04-19T07:50:30Z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1524037472</vt:lpwstr>
  </property>
</Properties>
</file>