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82" r:id="rId6"/>
    <p:sldId id="390" r:id="rId7"/>
    <p:sldId id="392" r:id="rId8"/>
    <p:sldId id="389" r:id="rId9"/>
    <p:sldId id="391" r:id="rId10"/>
  </p:sldIdLst>
  <p:sldSz cx="12192000" cy="6858000"/>
  <p:notesSz cx="6858000" cy="9144000"/>
  <p:custDataLst>
    <p:tags r:id="rId1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  <p:cmAuthor id="2" name="Fortes Lopez, Jose M" initials="FLJM" lastIdx="1" clrIdx="1">
    <p:extLst>
      <p:ext uri="{19B8F6BF-5375-455C-9EA6-DF929625EA0E}">
        <p15:presenceInfo xmlns:p15="http://schemas.microsoft.com/office/powerpoint/2012/main" userId="S-1-5-21-2052111302-1275210071-1644491937-71324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353" autoAdjust="0"/>
    <p:restoredTop sz="87234" autoAdjust="0"/>
  </p:normalViewPr>
  <p:slideViewPr>
    <p:cSldViewPr>
      <p:cViewPr varScale="1">
        <p:scale>
          <a:sx n="113" d="100"/>
          <a:sy n="113" d="100"/>
        </p:scale>
        <p:origin x="94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2018-04-20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</a:t>
            </a:r>
            <a:r>
              <a:rPr lang="sv-SE" altLang="zh-CN" sz="4000" dirty="0" smtClean="0"/>
              <a:t>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Proposals on Concluding the SI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 smtClean="0">
                <a:solidFill>
                  <a:srgbClr val="898989"/>
                </a:solidFill>
              </a:rPr>
              <a:t>Intel, CATR</a:t>
            </a:r>
            <a:r>
              <a:rPr lang="en-US" altLang="zh-CN" sz="2800" smtClean="0">
                <a:solidFill>
                  <a:srgbClr val="898989"/>
                </a:solidFill>
              </a:rPr>
              <a:t>, […]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7.12.1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8000" y="298076"/>
            <a:ext cx="132119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R4-1805899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400" dirty="0"/>
              <a:t>The list of open issues from the latest status report </a:t>
            </a:r>
            <a:r>
              <a:rPr lang="en-GB" sz="2400" dirty="0" smtClean="0"/>
              <a:t>RP-180235</a:t>
            </a:r>
            <a:r>
              <a:rPr lang="en-US" sz="2400" dirty="0" smtClean="0"/>
              <a:t> </a:t>
            </a:r>
            <a:r>
              <a:rPr lang="en-US" sz="2400" dirty="0"/>
              <a:t>is provided below: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UE RRM testing methodology</a:t>
            </a:r>
          </a:p>
          <a:p>
            <a:pPr lvl="2"/>
            <a:r>
              <a:rPr lang="en-US" sz="1800" dirty="0" smtClean="0"/>
              <a:t>Define </a:t>
            </a:r>
            <a:r>
              <a:rPr lang="en-US" sz="1800" dirty="0"/>
              <a:t>how to model propagation conditions between the DUT and the emulated </a:t>
            </a:r>
            <a:r>
              <a:rPr lang="en-US" sz="1800" dirty="0" err="1"/>
              <a:t>gNB</a:t>
            </a:r>
            <a:r>
              <a:rPr lang="en-US" sz="1800" dirty="0"/>
              <a:t> sources.</a:t>
            </a:r>
          </a:p>
          <a:p>
            <a:pPr lvl="2"/>
            <a:r>
              <a:rPr lang="en-US" sz="1800" dirty="0" smtClean="0"/>
              <a:t>For </a:t>
            </a:r>
            <a:r>
              <a:rPr lang="en-US" sz="1800" dirty="0"/>
              <a:t>any alternate method(s) identified, verify equivalence per agreed criteria and quantify impact on the measurement uncertainty budget.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UE demodulation testing methodology</a:t>
            </a:r>
          </a:p>
          <a:p>
            <a:pPr lvl="2"/>
            <a:r>
              <a:rPr lang="en-US" sz="1800" dirty="0" smtClean="0"/>
              <a:t>Finalize </a:t>
            </a:r>
            <a:r>
              <a:rPr lang="en-US" sz="1800" dirty="0"/>
              <a:t>the baseline measurement setup.</a:t>
            </a:r>
          </a:p>
          <a:p>
            <a:pPr lvl="2"/>
            <a:r>
              <a:rPr lang="en-US" sz="1800" dirty="0" smtClean="0"/>
              <a:t>Define </a:t>
            </a:r>
            <a:r>
              <a:rPr lang="en-US" sz="1800" dirty="0"/>
              <a:t>how to model propagation conditions between the DUT and the emulated </a:t>
            </a:r>
            <a:r>
              <a:rPr lang="en-US" sz="1800" dirty="0" err="1"/>
              <a:t>gNB</a:t>
            </a:r>
            <a:r>
              <a:rPr lang="en-US" sz="1800" dirty="0"/>
              <a:t> sources.</a:t>
            </a:r>
          </a:p>
          <a:p>
            <a:pPr lvl="2"/>
            <a:r>
              <a:rPr lang="en-US" sz="1800" dirty="0" smtClean="0"/>
              <a:t>For </a:t>
            </a:r>
            <a:r>
              <a:rPr lang="en-US" sz="1800" dirty="0"/>
              <a:t>any alternate method(s) identified, verify equivalence per agreed criteria and quantify impact on the measurement uncertainty budget.</a:t>
            </a:r>
          </a:p>
          <a:p>
            <a:endParaRPr lang="en-US" sz="3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309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000" u="sng" dirty="0" smtClean="0"/>
              <a:t>Background:</a:t>
            </a:r>
            <a:r>
              <a:rPr lang="en-GB" sz="2000" dirty="0" smtClean="0"/>
              <a:t> Evening AH agreements </a:t>
            </a:r>
          </a:p>
          <a:p>
            <a:pPr lvl="1"/>
            <a:r>
              <a:rPr lang="en-GB" sz="1800" dirty="0" err="1"/>
              <a:t>N</a:t>
            </a:r>
            <a:r>
              <a:rPr lang="en-GB" sz="1800" baseline="-25000" dirty="0" err="1"/>
              <a:t>MAX_AoAs</a:t>
            </a:r>
            <a:r>
              <a:rPr lang="en-GB" sz="1800" dirty="0"/>
              <a:t>: </a:t>
            </a:r>
            <a:endParaRPr lang="en-US" sz="1800" dirty="0"/>
          </a:p>
          <a:p>
            <a:pPr lvl="2"/>
            <a:r>
              <a:rPr lang="en-GB" sz="1600" dirty="0"/>
              <a:t>Baseline: </a:t>
            </a:r>
            <a:r>
              <a:rPr lang="en-GB" sz="1600" dirty="0" err="1"/>
              <a:t>N</a:t>
            </a:r>
            <a:r>
              <a:rPr lang="en-GB" sz="1600" baseline="-25000" dirty="0" err="1"/>
              <a:t>MAX_AoAs</a:t>
            </a:r>
            <a:r>
              <a:rPr lang="en-GB" sz="1600" dirty="0"/>
              <a:t> = </a:t>
            </a:r>
            <a:r>
              <a:rPr lang="en-GB" sz="1600" dirty="0" smtClean="0"/>
              <a:t>2</a:t>
            </a:r>
            <a:endParaRPr lang="en-US" sz="1600" dirty="0"/>
          </a:p>
          <a:p>
            <a:pPr lvl="2"/>
            <a:r>
              <a:rPr lang="en-GB" sz="1600" dirty="0"/>
              <a:t>Further study if </a:t>
            </a:r>
            <a:r>
              <a:rPr lang="en-GB" sz="1600" dirty="0" err="1"/>
              <a:t>N</a:t>
            </a:r>
            <a:r>
              <a:rPr lang="en-GB" sz="1600" baseline="-25000" dirty="0" err="1"/>
              <a:t>MAX_AoAs</a:t>
            </a:r>
            <a:r>
              <a:rPr lang="en-GB" sz="1600" dirty="0"/>
              <a:t> &gt; 2 needed in the NR WI performance </a:t>
            </a:r>
            <a:r>
              <a:rPr lang="en-GB" sz="1600" dirty="0" smtClean="0"/>
              <a:t>part (TR 38.810 v2.0.0 already states: </a:t>
            </a:r>
            <a:r>
              <a:rPr lang="en-GB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the scope of Rel-15 testing, it is assumed that </a:t>
            </a:r>
            <a:r>
              <a:rPr lang="en-GB" sz="16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GB" sz="1600" i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MAX_AoAs</a:t>
            </a:r>
            <a:r>
              <a:rPr lang="en-GB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[2]. The validity of this assumption depends on the definition of the test requirements.</a:t>
            </a:r>
            <a:r>
              <a:rPr lang="en-GB" sz="1600" dirty="0" smtClean="0"/>
              <a:t>)</a:t>
            </a:r>
            <a:endParaRPr lang="en-US" sz="1600" dirty="0"/>
          </a:p>
          <a:p>
            <a:pPr lvl="1"/>
            <a:r>
              <a:rPr lang="en-GB" sz="1800" dirty="0"/>
              <a:t>Open items on RRM to be addressed in </a:t>
            </a:r>
            <a:r>
              <a:rPr lang="en-GB" sz="1800" dirty="0" smtClean="0"/>
              <a:t>RAN4 #87 </a:t>
            </a:r>
            <a:r>
              <a:rPr lang="en-GB" sz="1800" dirty="0"/>
              <a:t>to decide on the applicability criteria</a:t>
            </a:r>
            <a:endParaRPr lang="en-US" sz="1800" dirty="0"/>
          </a:p>
          <a:p>
            <a:pPr lvl="2"/>
            <a:r>
              <a:rPr lang="en-GB" sz="1600" dirty="0"/>
              <a:t>QZ</a:t>
            </a:r>
            <a:endParaRPr lang="en-US" sz="1600" dirty="0"/>
          </a:p>
          <a:p>
            <a:pPr lvl="2"/>
            <a:r>
              <a:rPr lang="en-GB" sz="1600" dirty="0"/>
              <a:t>Whether RRM measurement shall be done in the far field and far field criteria</a:t>
            </a:r>
            <a:endParaRPr lang="en-US" sz="1600" dirty="0"/>
          </a:p>
          <a:p>
            <a:pPr lvl="2"/>
            <a:r>
              <a:rPr lang="en-GB" sz="1600" dirty="0"/>
              <a:t>RRM performance metrics and impact on the test methodology. Feasibility of using test methods for measurement of target RRM performance metrics.</a:t>
            </a:r>
            <a:endParaRPr lang="en-US" sz="1600" dirty="0"/>
          </a:p>
          <a:p>
            <a:pPr lvl="1"/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1551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b="1" dirty="0"/>
              <a:t>Proposals on open issues:</a:t>
            </a:r>
            <a:endParaRPr lang="en-US" b="1" dirty="0"/>
          </a:p>
          <a:p>
            <a:pPr lvl="1"/>
            <a:r>
              <a:rPr lang="en-GB" sz="1600" dirty="0" err="1"/>
              <a:t>N</a:t>
            </a:r>
            <a:r>
              <a:rPr lang="en-GB" sz="1600" baseline="-25000" dirty="0" err="1"/>
              <a:t>MAX_AoAs</a:t>
            </a:r>
            <a:endParaRPr lang="en-GB" sz="1600" baseline="-25000" dirty="0"/>
          </a:p>
          <a:p>
            <a:pPr lvl="2"/>
            <a:r>
              <a:rPr lang="de-DE" sz="1600" dirty="0" smtClean="0"/>
              <a:t>References related </a:t>
            </a:r>
            <a:r>
              <a:rPr lang="de-DE" sz="1600" dirty="0"/>
              <a:t>to more than 2 simultaneously active probes to be removed from the TR. </a:t>
            </a:r>
          </a:p>
          <a:p>
            <a:pPr lvl="1"/>
            <a:r>
              <a:rPr lang="en-GB" sz="1600" dirty="0" smtClean="0"/>
              <a:t>Quiet </a:t>
            </a:r>
            <a:r>
              <a:rPr lang="en-GB" sz="1600" dirty="0"/>
              <a:t>Zone and Far field criteria</a:t>
            </a:r>
          </a:p>
          <a:p>
            <a:pPr lvl="2"/>
            <a:r>
              <a:rPr lang="en-GB" sz="1600" b="1" dirty="0" smtClean="0"/>
              <a:t>Option 1</a:t>
            </a:r>
            <a:r>
              <a:rPr lang="en-GB" sz="1600" b="1" dirty="0"/>
              <a:t>:</a:t>
            </a:r>
            <a:r>
              <a:rPr lang="en-GB" sz="1600" dirty="0"/>
              <a:t> </a:t>
            </a:r>
            <a:r>
              <a:rPr lang="en-GB" sz="1600" dirty="0" smtClean="0"/>
              <a:t>Leverage as much as possible the </a:t>
            </a:r>
            <a:r>
              <a:rPr lang="en-GB" sz="1600" dirty="0"/>
              <a:t>corresponding Quiet Zone characterization and Far field </a:t>
            </a:r>
            <a:r>
              <a:rPr lang="en-GB" sz="1600" dirty="0" smtClean="0"/>
              <a:t>criteria </a:t>
            </a:r>
            <a:r>
              <a:rPr lang="en-GB" sz="1600" dirty="0" smtClean="0"/>
              <a:t>from </a:t>
            </a:r>
            <a:r>
              <a:rPr lang="en-GB" sz="1600" dirty="0" smtClean="0"/>
              <a:t>RF </a:t>
            </a:r>
            <a:r>
              <a:rPr lang="en-GB" sz="1600" dirty="0"/>
              <a:t>DFF method </a:t>
            </a:r>
            <a:r>
              <a:rPr lang="en-GB" sz="1600" dirty="0" smtClean="0"/>
              <a:t>[as baseline]. </a:t>
            </a:r>
            <a:r>
              <a:rPr lang="de-DE" sz="1600" dirty="0" smtClean="0"/>
              <a:t>Extend this analysis </a:t>
            </a:r>
            <a:r>
              <a:rPr lang="de-DE" sz="1600" dirty="0"/>
              <a:t>for 2 probe scenario with different angular </a:t>
            </a:r>
            <a:r>
              <a:rPr lang="de-DE" sz="1600" dirty="0" smtClean="0"/>
              <a:t>offsets</a:t>
            </a:r>
            <a:r>
              <a:rPr lang="en-GB" sz="1600" dirty="0"/>
              <a:t>.</a:t>
            </a:r>
            <a:endParaRPr lang="en-GB" sz="1600" dirty="0" smtClean="0"/>
          </a:p>
          <a:p>
            <a:pPr lvl="2"/>
            <a:r>
              <a:rPr lang="en-GB" sz="1600" b="1" dirty="0" smtClean="0"/>
              <a:t>Option 2:</a:t>
            </a:r>
            <a:r>
              <a:rPr lang="en-GB" sz="1600" dirty="0" smtClean="0"/>
              <a:t> Evaluate the impact of measuring in any of the 3 measurement areas (Reactive NF, Radiative NF, FF).</a:t>
            </a:r>
            <a:endParaRPr lang="en-GB" sz="1600" dirty="0"/>
          </a:p>
          <a:p>
            <a:pPr lvl="2"/>
            <a:r>
              <a:rPr lang="de-DE" sz="1600" dirty="0" smtClean="0"/>
              <a:t>Other </a:t>
            </a:r>
            <a:r>
              <a:rPr lang="de-DE" sz="1600" dirty="0"/>
              <a:t>methods not precluded.</a:t>
            </a:r>
            <a:endParaRPr lang="en-US" sz="1600" dirty="0"/>
          </a:p>
          <a:p>
            <a:pPr lvl="1"/>
            <a:r>
              <a:rPr lang="en-GB" sz="1600" dirty="0"/>
              <a:t>Fading Propagation </a:t>
            </a:r>
            <a:r>
              <a:rPr lang="en-GB" sz="1600" dirty="0" smtClean="0"/>
              <a:t>Condition: </a:t>
            </a:r>
            <a:endParaRPr lang="en-GB" sz="1600" dirty="0"/>
          </a:p>
          <a:p>
            <a:pPr lvl="2"/>
            <a:r>
              <a:rPr lang="en-GB" sz="1600" dirty="0"/>
              <a:t>Channel modelling framework (i.e. methodology) adopted for Demodulation testing can be reused. Different parametrization not excluded.</a:t>
            </a:r>
          </a:p>
          <a:p>
            <a:pPr lvl="1"/>
            <a:r>
              <a:rPr lang="en-GB" sz="1600" dirty="0"/>
              <a:t>Metrics and Initial assessment of MU elements</a:t>
            </a:r>
          </a:p>
          <a:p>
            <a:pPr lvl="2"/>
            <a:r>
              <a:rPr lang="en-GB" sz="1600" dirty="0"/>
              <a:t>Identification of test metrics based on the current status of the Core Requirement (E.g. Timing accuracy, RSRP accuracy…) </a:t>
            </a:r>
          </a:p>
          <a:p>
            <a:pPr lvl="2"/>
            <a:r>
              <a:rPr lang="en-GB" sz="1600" dirty="0"/>
              <a:t>Feasibility of metric implementation.</a:t>
            </a:r>
          </a:p>
          <a:p>
            <a:pPr lvl="2"/>
            <a:r>
              <a:rPr lang="en-GB" sz="1600" dirty="0"/>
              <a:t>Initial assessment of the MU elements related to the identified metrics</a:t>
            </a:r>
            <a:r>
              <a:rPr lang="en-GB" sz="1600" dirty="0" smtClean="0"/>
              <a:t>.</a:t>
            </a:r>
            <a:endParaRPr lang="en-GB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83115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Demodulation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2400" b="1" dirty="0" smtClean="0"/>
              <a:t>Proposals for open </a:t>
            </a:r>
            <a:r>
              <a:rPr lang="en-GB" sz="2400" b="1" dirty="0"/>
              <a:t>items on </a:t>
            </a:r>
            <a:r>
              <a:rPr lang="en-GB" sz="2400" b="1" dirty="0" smtClean="0"/>
              <a:t>Demodulation to </a:t>
            </a:r>
            <a:r>
              <a:rPr lang="en-GB" sz="2400" b="1" dirty="0"/>
              <a:t>be addressed in </a:t>
            </a:r>
            <a:r>
              <a:rPr lang="en-GB" sz="2400" b="1" dirty="0" smtClean="0"/>
              <a:t>RAN4#87:</a:t>
            </a:r>
            <a:endParaRPr lang="en-US" sz="2400" b="1" dirty="0"/>
          </a:p>
          <a:p>
            <a:r>
              <a:rPr lang="en-GB" sz="2400" dirty="0"/>
              <a:t>Whether the system needs to be operated in the far field is </a:t>
            </a:r>
            <a:r>
              <a:rPr lang="en-GB" sz="2400" dirty="0" smtClean="0"/>
              <a:t>FFS</a:t>
            </a:r>
          </a:p>
          <a:p>
            <a:pPr lvl="1"/>
            <a:r>
              <a:rPr lang="en-GB" sz="2000" dirty="0" smtClean="0"/>
              <a:t>Option 1: system operates in far field</a:t>
            </a:r>
          </a:p>
          <a:p>
            <a:pPr lvl="1"/>
            <a:r>
              <a:rPr lang="en-GB" sz="2000" dirty="0" smtClean="0"/>
              <a:t>Option 2: system operates in near field</a:t>
            </a:r>
            <a:endParaRPr lang="en-US" sz="2000" dirty="0" smtClean="0"/>
          </a:p>
          <a:p>
            <a:r>
              <a:rPr lang="en-US" sz="2400" dirty="0" smtClean="0"/>
              <a:t>Whether and how to assess the Quality of the Quiet Zone is TBD</a:t>
            </a:r>
            <a:r>
              <a:rPr lang="en-US" sz="2400" dirty="0"/>
              <a:t>.</a:t>
            </a:r>
            <a:endParaRPr lang="en-US" sz="2400" dirty="0" smtClean="0"/>
          </a:p>
          <a:p>
            <a:r>
              <a:rPr lang="en-GB" sz="2400" dirty="0" smtClean="0"/>
              <a:t>Perform </a:t>
            </a:r>
            <a:r>
              <a:rPr lang="en-GB" sz="2400" dirty="0"/>
              <a:t>an initial assessment of MU factors of target UE Demodulation performance metrics to evaluate the feasibility of test methodology.</a:t>
            </a:r>
          </a:p>
          <a:p>
            <a:pPr lvl="1"/>
            <a:r>
              <a:rPr lang="en-GB" sz="2000" dirty="0" smtClean="0"/>
              <a:t>Achievable </a:t>
            </a:r>
            <a:r>
              <a:rPr lang="en-GB" sz="2000" dirty="0"/>
              <a:t>SNR accuracy and SNR </a:t>
            </a:r>
            <a:r>
              <a:rPr lang="en-GB" sz="2000" dirty="0" smtClean="0"/>
              <a:t>range</a:t>
            </a:r>
          </a:p>
          <a:p>
            <a:pPr lvl="1"/>
            <a:endParaRPr lang="en-GB" sz="2000" dirty="0"/>
          </a:p>
          <a:p>
            <a:pPr marL="57150" indent="0">
              <a:buNone/>
            </a:pPr>
            <a:endParaRPr lang="en-GB" dirty="0"/>
          </a:p>
          <a:p>
            <a:pPr lvl="1"/>
            <a:endParaRPr lang="en-GB" sz="2000" dirty="0">
              <a:solidFill>
                <a:srgbClr val="FF0000"/>
              </a:solidFill>
            </a:endParaRPr>
          </a:p>
          <a:p>
            <a:endParaRPr lang="en-GB" sz="2400" dirty="0" smtClean="0"/>
          </a:p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12038047" y="6289521"/>
            <a:ext cx="153953" cy="212879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US" sz="9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9011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topics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/>
              <a:t>Measurement grid </a:t>
            </a:r>
            <a:r>
              <a:rPr lang="en-US" dirty="0" smtClean="0"/>
              <a:t>definition for RF scope and </a:t>
            </a:r>
            <a:r>
              <a:rPr lang="en-US" b="1" dirty="0" smtClean="0"/>
              <a:t>Channel Model </a:t>
            </a:r>
            <a:r>
              <a:rPr lang="en-US" dirty="0" smtClean="0"/>
              <a:t>definition for Demodulation have been handled in </a:t>
            </a:r>
            <a:r>
              <a:rPr lang="en-US" b="1" dirty="0" smtClean="0"/>
              <a:t>separate WFs</a:t>
            </a:r>
            <a:r>
              <a:rPr lang="en-US" dirty="0" smtClean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8548633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elements/1.1/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17c5c574-4f42-45b3-8a7f-77d8e859d074"/>
    <ds:schemaRef ds:uri="66EEDB98-F073-460B-B9B0-9643F9FE785E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518</Words>
  <Application>Microsoft Office PowerPoint</Application>
  <PresentationFormat>Widescreen</PresentationFormat>
  <Paragraphs>55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Way Forward on Proposals on Concluding the SI</vt:lpstr>
      <vt:lpstr>Background</vt:lpstr>
      <vt:lpstr>RRM</vt:lpstr>
      <vt:lpstr>RRM</vt:lpstr>
      <vt:lpstr>Demodulation</vt:lpstr>
      <vt:lpstr>Other topics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R&amp;S</dc:creator>
  <cp:keywords>CTPClassification=:VisualMarkings=, CTPClassification=CTP_PUBLIC:VisualMarkings=, CTPClassification=CTP_NT</cp:keywords>
  <cp:lastModifiedBy>Fortes Lopez, Jose M</cp:lastModifiedBy>
  <cp:revision>1210</cp:revision>
  <dcterms:created xsi:type="dcterms:W3CDTF">2013-05-13T16:02:00Z</dcterms:created>
  <dcterms:modified xsi:type="dcterms:W3CDTF">2018-04-20T01:06:30Z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2018-04-20 01:06:30Z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(3)Z3aFbI1f9LnXcioPOvJwQW32ixzaE7C7fR02wcjSUQa+PCskSbWOi9oawW/zwj3W18sbKwm/
wkAPcv/1ukNYl7hLkWg9RWU/WcL4Zyw8L16mAvmhrfUjtJHJChhXix5SVQqnr7gnWSx8iwnz
ou9m+6+neru6tun9XLQfaovclMPL6qKIEMrS6vbDTB3X6t4SdWsmpr54kbszHGwN5nAN9zsV
2wc3328Bxp+Rezk5fs</vt:lpwstr>
  </property>
  <property fmtid="{D5CDD505-2E9C-101B-9397-08002B2CF9AE}" pid="13" name="_2015_ms_pID_7253431">
    <vt:lpwstr>LJ5Yd5wFjIHlpiyHfDsdtmYTkKHZQUO6J6a997V/aizO//catklktC
uMLkhS1J8V9iuBDwyJuI3f73YUsZ6wPkH58Ew6i17pE81/7d91IKcnKdycc+BM3T7VRL6zFN
f1FGloE0jD1M+TP/S7lBxaMLBvXGJJxcwzsG16HPDo6hPTYSdUPQqipvQw/yUjjLnTcvV7XG
XsweLyEyjSwbglKtlm8t/PHdZFxV6I/lGetp</vt:lpwstr>
  </property>
  <property fmtid="{D5CDD505-2E9C-101B-9397-08002B2CF9AE}" pid="14" name="_2015_ms_pID_7253432">
    <vt:lpwstr>HqiAfbs6trdbqfTyA13ZQSY=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1522987097</vt:lpwstr>
  </property>
  <property fmtid="{D5CDD505-2E9C-101B-9397-08002B2CF9AE}" pid="19" name="RS_Classification">
    <vt:lpwstr>UNRESTRICTED</vt:lpwstr>
  </property>
  <property fmtid="{D5CDD505-2E9C-101B-9397-08002B2CF9AE}" pid="20" name="RS_ClassificationID">
    <vt:i4>0</vt:i4>
  </property>
  <property fmtid="{D5CDD505-2E9C-101B-9397-08002B2CF9AE}" pid="21" name="CTPClassification">
    <vt:lpwstr>CTP_NT</vt:lpwstr>
  </property>
</Properties>
</file>