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82" r:id="rId6"/>
    <p:sldId id="394" r:id="rId7"/>
    <p:sldId id="391" r:id="rId8"/>
    <p:sldId id="395" r:id="rId9"/>
  </p:sldIdLst>
  <p:sldSz cx="12192000" cy="6858000"/>
  <p:notesSz cx="6858000" cy="9144000"/>
  <p:custDataLst>
    <p:tags r:id="rId1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  <p:cmAuthor id="2" name="Fortes Lopez, Jose M" initials="FLJM" lastIdx="1" clrIdx="1">
    <p:extLst>
      <p:ext uri="{19B8F6BF-5375-455C-9EA6-DF929625EA0E}">
        <p15:presenceInfo xmlns:p15="http://schemas.microsoft.com/office/powerpoint/2012/main" userId="S-1-5-21-2052111302-1275210071-1644491937-7132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53" autoAdjust="0"/>
    <p:restoredTop sz="87234" autoAdjust="0"/>
  </p:normalViewPr>
  <p:slideViewPr>
    <p:cSldViewPr>
      <p:cViewPr varScale="1">
        <p:scale>
          <a:sx n="100" d="100"/>
          <a:sy n="100" d="100"/>
        </p:scale>
        <p:origin x="11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20.04.2018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WF on Channel model for Demodulation for FR2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Qualcomm, Keysight Technologies, Spirent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6bis</a:t>
            </a:r>
            <a:br>
              <a:rPr lang="en-US" altLang="zh-CN" sz="1800" b="1" dirty="0"/>
            </a:br>
            <a:r>
              <a:rPr lang="en-US" sz="1800" b="1" dirty="0"/>
              <a:t>Melbourne, Australia, 16</a:t>
            </a:r>
            <a:r>
              <a:rPr lang="en-US" sz="1800" b="1" baseline="30000" dirty="0"/>
              <a:t>th</a:t>
            </a:r>
            <a:r>
              <a:rPr lang="en-US" sz="1800" b="1" dirty="0"/>
              <a:t> – 20</a:t>
            </a:r>
            <a:r>
              <a:rPr lang="en-US" sz="1800" b="1" baseline="30000" dirty="0"/>
              <a:t>th</a:t>
            </a:r>
            <a:r>
              <a:rPr lang="en-US" sz="1800" b="1" dirty="0"/>
              <a:t> April, 2018</a:t>
            </a:r>
          </a:p>
          <a:p>
            <a:pPr>
              <a:buNone/>
            </a:pPr>
            <a:r>
              <a:rPr lang="en-US" sz="1800" b="1" dirty="0"/>
              <a:t>Agenda item: 7.12.4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R4-1805895</a:t>
            </a:r>
            <a:endParaRPr lang="zh-CN" altLang="en-US" sz="1800" b="1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3200" dirty="0"/>
              <a:t>The WF in R4-1803560 stated</a:t>
            </a:r>
          </a:p>
          <a:p>
            <a:r>
              <a:rPr lang="en-GB" b="1" i="1" dirty="0"/>
              <a:t>Proposal#1:</a:t>
            </a:r>
            <a:r>
              <a:rPr lang="en-GB" i="1" dirty="0"/>
              <a:t> Define demodulation requirements with TDL channel models</a:t>
            </a:r>
            <a:endParaRPr lang="en-GB" i="1" u="sng" dirty="0"/>
          </a:p>
          <a:p>
            <a:pPr lvl="2"/>
            <a:r>
              <a:rPr lang="en-US" u="sng" dirty="0"/>
              <a:t>The detailed TDL definition is FFS</a:t>
            </a:r>
          </a:p>
          <a:p>
            <a:pPr lvl="2"/>
            <a:r>
              <a:rPr lang="en-US" u="sng" dirty="0"/>
              <a:t>Channel models defined for FR2 in 38.901 could be a starting point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How the models can be emulated in the tests is FFS</a:t>
            </a:r>
          </a:p>
          <a:p>
            <a:pPr lvl="2"/>
            <a:r>
              <a:rPr lang="en-US" u="sng" dirty="0"/>
              <a:t>Generation of TDLs from CDLs is not precluded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GB" b="1" i="1" dirty="0"/>
              <a:t>Proposal#2:</a:t>
            </a:r>
            <a:r>
              <a:rPr lang="en-GB" i="1" dirty="0"/>
              <a:t> Further study the modifications necessary to channel models to capture effect of beamforming and antenna pattern </a:t>
            </a:r>
            <a:endParaRPr lang="en-US" dirty="0"/>
          </a:p>
          <a:p>
            <a:r>
              <a:rPr lang="en-GB" b="1" i="1" dirty="0"/>
              <a:t>Proposal#3:</a:t>
            </a:r>
            <a:r>
              <a:rPr lang="en-GB" i="1" dirty="0"/>
              <a:t> Further study the modifications necessary to simplify TDL channel models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09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5742B-BFF4-46FB-BC28-B06D862C4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Options for channel modeling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7737E-BC35-4ECD-98F4-209EC0E6F6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2 options for channel models have been proposed</a:t>
            </a:r>
          </a:p>
          <a:p>
            <a:pPr lvl="1"/>
            <a:r>
              <a:rPr kumimoji="1" lang="en-US" altLang="ja-JP" dirty="0"/>
              <a:t>Option 1. Use TDL channel models as described in 38.901 </a:t>
            </a:r>
          </a:p>
          <a:p>
            <a:pPr lvl="2"/>
            <a:r>
              <a:rPr kumimoji="1" lang="en-US" altLang="ja-JP" dirty="0"/>
              <a:t>Each tap is modeled based on the Jakes fading model</a:t>
            </a:r>
          </a:p>
          <a:p>
            <a:pPr lvl="2"/>
            <a:r>
              <a:rPr kumimoji="1" lang="en-GB" altLang="ja-JP" dirty="0"/>
              <a:t>Generation of TDLs from CDLs is not precluded based on the procedure described in TS 38.901</a:t>
            </a:r>
          </a:p>
          <a:p>
            <a:pPr lvl="1"/>
            <a:r>
              <a:rPr kumimoji="1" lang="en-US" altLang="ja-JP" dirty="0"/>
              <a:t>Option 2. Generate TDL channel model based on the methodology in next slide</a:t>
            </a:r>
          </a:p>
          <a:p>
            <a:pPr lvl="2"/>
            <a:r>
              <a:rPr lang="en-GB" altLang="ja-JP" dirty="0"/>
              <a:t>A methodology for deriving TDLs from CDLs is provided in 38.901, however, this process does not say how to derive the Doppler spread of each tap form the CDL</a:t>
            </a:r>
          </a:p>
          <a:p>
            <a:pPr lvl="2"/>
            <a:r>
              <a:rPr kumimoji="1" lang="en-US" altLang="ja-JP" dirty="0"/>
              <a:t>This methodology also clarifies how the Doppler spread of each tap is derived on based on which parameters</a:t>
            </a:r>
          </a:p>
          <a:p>
            <a:pPr lvl="2"/>
            <a:r>
              <a:rPr lang="en-GB" altLang="ja-JP" dirty="0"/>
              <a:t>The doppler shift of each tap will depend on the UE speed and movement direction, PAS, </a:t>
            </a:r>
            <a:r>
              <a:rPr lang="en-GB" altLang="ja-JP" dirty="0" err="1"/>
              <a:t>AoA</a:t>
            </a:r>
            <a:r>
              <a:rPr lang="en-GB" altLang="ja-JP" dirty="0"/>
              <a:t>, </a:t>
            </a:r>
            <a:r>
              <a:rPr lang="en-GB" altLang="ja-JP" dirty="0" err="1"/>
              <a:t>ZoA</a:t>
            </a:r>
            <a:r>
              <a:rPr lang="en-GB" altLang="ja-JP" dirty="0"/>
              <a:t>, ASA, ZSA</a:t>
            </a:r>
          </a:p>
          <a:p>
            <a:pPr lvl="2"/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65323-C097-4FF6-8D87-CA6AA4FB1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8994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A50FE-B3D7-484E-A0B3-AFE9217C2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TDL Generation Methodology for Option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5FF0E-C80A-4AC4-9CD0-88A047EFF5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19201"/>
            <a:ext cx="10972800" cy="5410199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GB" sz="2000" dirty="0"/>
              <a:t>The CDL framework in 38.901 is used to derive the non-spatial TDLs used for FR2 demodulation requirements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The TDL generation procedure will include spatial filtering using assumed gNB and UE antenna patterns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800" dirty="0" err="1"/>
              <a:t>gNB</a:t>
            </a:r>
            <a:r>
              <a:rPr lang="en-GB" sz="1800" dirty="0"/>
              <a:t> antenna model is FFS (one example is an 8x8 URA 0.5 </a:t>
            </a:r>
            <a:r>
              <a:rPr lang="el-GR" sz="1800" dirty="0"/>
              <a:t>λ</a:t>
            </a:r>
            <a:r>
              <a:rPr lang="en-GB" sz="1800" dirty="0"/>
              <a:t>array with 22.75 dB directivity as described in R4-1711826)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800" dirty="0"/>
              <a:t>For UE this is FFS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The Doppler spectrum for the TDL will be derived from the CDL and not assume a Jakes spectrum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GB" sz="1600" dirty="0"/>
              <a:t>The doppler shift of each tap will depend on the UE speed and movement direction, PAS, </a:t>
            </a:r>
            <a:r>
              <a:rPr lang="en-GB" sz="1600" dirty="0" err="1"/>
              <a:t>AoA</a:t>
            </a:r>
            <a:r>
              <a:rPr lang="en-GB" sz="1600" dirty="0"/>
              <a:t>, </a:t>
            </a:r>
            <a:r>
              <a:rPr lang="en-GB" sz="1600" dirty="0" err="1"/>
              <a:t>ZoA</a:t>
            </a:r>
            <a:r>
              <a:rPr lang="en-GB" sz="1600" dirty="0"/>
              <a:t>, ASA, ZSA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For each channel model for demodulation performance testing in FR2, following parameters need to be defined:</a:t>
            </a:r>
            <a:endParaRPr lang="en-GB" sz="2000" dirty="0"/>
          </a:p>
          <a:p>
            <a:pPr lvl="1"/>
            <a:r>
              <a:rPr lang="en-US" sz="1600" dirty="0"/>
              <a:t>Base CDL channel model defined in TR 38.901</a:t>
            </a:r>
            <a:endParaRPr lang="en-GB" sz="1600" dirty="0"/>
          </a:p>
          <a:p>
            <a:pPr lvl="1"/>
            <a:r>
              <a:rPr lang="en-US" sz="1600" dirty="0"/>
              <a:t>Delay Spread</a:t>
            </a:r>
            <a:endParaRPr lang="en-GB" sz="1600" dirty="0"/>
          </a:p>
          <a:p>
            <a:pPr lvl="1"/>
            <a:r>
              <a:rPr lang="en-US" sz="1600" dirty="0"/>
              <a:t>Angular Spread for AOA, AOD, ZOA and ZOD</a:t>
            </a:r>
            <a:endParaRPr lang="en-GB" sz="1600" dirty="0"/>
          </a:p>
          <a:p>
            <a:pPr lvl="1"/>
            <a:r>
              <a:rPr lang="en-US" sz="1600" dirty="0"/>
              <a:t>Mean Angle for AOA, AOD, ZOA and ZOD.</a:t>
            </a:r>
            <a:endParaRPr lang="en-GB" sz="1600" dirty="0"/>
          </a:p>
          <a:p>
            <a:pPr lvl="1"/>
            <a:r>
              <a:rPr lang="en-US" sz="1600" dirty="0"/>
              <a:t>Alternatively, Correlation between Tx antennas in case of more than one Tx antennas</a:t>
            </a:r>
            <a:endParaRPr lang="en-GB" sz="1600" dirty="0"/>
          </a:p>
          <a:p>
            <a:endParaRPr lang="en-GB" sz="2000" dirty="0"/>
          </a:p>
          <a:p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3C2A96-109D-4E39-8569-E2AABAD19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0453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17963-7653-453B-B710-5662771A9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56FB1-746F-4B39-AC99-7678A70CB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1800" b="1" dirty="0"/>
              <a:t>Proposal 1:</a:t>
            </a:r>
            <a:r>
              <a:rPr kumimoji="1" lang="en-US" altLang="ja-JP" sz="1800" dirty="0"/>
              <a:t> Decide on the feasible TDL channel modeling methodologies as a part of NR Testability SI. Companies are asked to provide input on whether channel emulation is feasible for the two identified candidate TDL channel modeling methodologies </a:t>
            </a:r>
          </a:p>
          <a:p>
            <a:pPr>
              <a:spcBef>
                <a:spcPts val="600"/>
              </a:spcBef>
            </a:pPr>
            <a:endParaRPr kumimoji="1" lang="en-US" altLang="ja-JP" sz="1800" b="1" dirty="0"/>
          </a:p>
          <a:p>
            <a:pPr>
              <a:spcBef>
                <a:spcPts val="600"/>
              </a:spcBef>
            </a:pPr>
            <a:r>
              <a:rPr kumimoji="1" lang="en-US" altLang="ja-JP" sz="1800" b="1" dirty="0"/>
              <a:t>Proposal 2: </a:t>
            </a:r>
            <a:r>
              <a:rPr kumimoji="1" lang="en-US" altLang="ja-JP" sz="1800" dirty="0"/>
              <a:t>If both candidate methodologies are agreed to be feasible, further down-select between the two in the scope of NR UE Performance requirements work</a:t>
            </a:r>
          </a:p>
          <a:p>
            <a:pPr>
              <a:spcBef>
                <a:spcPts val="600"/>
              </a:spcBef>
            </a:pPr>
            <a:endParaRPr kumimoji="1" lang="en-US" altLang="ja-JP" sz="1800" b="1" dirty="0"/>
          </a:p>
          <a:p>
            <a:pPr>
              <a:spcBef>
                <a:spcPts val="600"/>
              </a:spcBef>
            </a:pPr>
            <a:r>
              <a:rPr kumimoji="1" lang="en-US" altLang="ja-JP" sz="1800" b="1" dirty="0"/>
              <a:t>Proposal 3: </a:t>
            </a:r>
            <a:r>
              <a:rPr kumimoji="1" lang="en-US" altLang="ja-JP" sz="1800" dirty="0"/>
              <a:t>Further discuss the parameters (e.g. PDP) for the TDL channel models as a part of NR WI Performance part. </a:t>
            </a:r>
          </a:p>
          <a:p>
            <a:pPr lvl="1"/>
            <a:endParaRPr kumimoji="1" lang="en-US" altLang="ja-JP" sz="1600" dirty="0">
              <a:solidFill>
                <a:srgbClr val="FF0000"/>
              </a:solidFill>
            </a:endParaRPr>
          </a:p>
          <a:p>
            <a:pPr lvl="1"/>
            <a:endParaRPr kumimoji="1"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1EF78-3CDD-44E5-8420-BCC4F7EF0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0950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</TotalTime>
  <Words>522</Words>
  <Application>Microsoft Office PowerPoint</Application>
  <PresentationFormat>Widescreen</PresentationFormat>
  <Paragraphs>46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Office Theme</vt:lpstr>
      <vt:lpstr>WF on Channel model for Demodulation for FR2</vt:lpstr>
      <vt:lpstr>Background</vt:lpstr>
      <vt:lpstr>Options for channel modeling</vt:lpstr>
      <vt:lpstr>Proposed TDL Generation Methodology for Option 2</vt:lpstr>
      <vt:lpstr>Way Forward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R&amp;S</dc:creator>
  <cp:keywords>CTPClassification=:VisualMarkings=, CTPClassification=CTP_PUBLIC:VisualMarkings=, CTPClassification=CTP_NT</cp:keywords>
  <cp:lastModifiedBy>Valentin Gheorghiu</cp:lastModifiedBy>
  <cp:revision>1212</cp:revision>
  <dcterms:created xsi:type="dcterms:W3CDTF">2013-05-13T16:02:00Z</dcterms:created>
  <dcterms:modified xsi:type="dcterms:W3CDTF">2018-04-20T05:12:44Z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c0990c15-53af-4418-9f80-ff225575af3c</vt:lpwstr>
  </property>
  <property fmtid="{D5CDD505-2E9C-101B-9397-08002B2CF9AE}" pid="7" name="CTP_TimeStamp">
    <vt:lpwstr>2018-04-20 04:11:45Z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(3)Z3aFbI1f9LnXcioPOvJwQW32ixzaE7C7fR02wcjSUQa+PCskSbWOi9oawW/zwj3W18sbKwm/
wkAPcv/1ukNYl7hLkWg9RWU/WcL4Zyw8L16mAvmhrfUjtJHJChhXix5SVQqnr7gnWSx8iwnz
ou9m+6+neru6tun9XLQfaovclMPL6qKIEMrS6vbDTB3X6t4SdWsmpr54kbszHGwN5nAN9zsV
2wc3328Bxp+Rezk5fs</vt:lpwstr>
  </property>
  <property fmtid="{D5CDD505-2E9C-101B-9397-08002B2CF9AE}" pid="13" name="_2015_ms_pID_7253431">
    <vt:lpwstr>LJ5Yd5wFjIHlpiyHfDsdtmYTkKHZQUO6J6a997V/aizO//catklktC
uMLkhS1J8V9iuBDwyJuI3f73YUsZ6wPkH58Ew6i17pE81/7d91IKcnKdycc+BM3T7VRL6zFN
f1FGloE0jD1M+TP/S7lBxaMLBvXGJJxcwzsG16HPDo6hPTYSdUPQqipvQw/yUjjLnTcvV7XG
XsweLyEyjSwbglKtlm8t/PHdZFxV6I/lGetp</vt:lpwstr>
  </property>
  <property fmtid="{D5CDD505-2E9C-101B-9397-08002B2CF9AE}" pid="14" name="_2015_ms_pID_7253432">
    <vt:lpwstr>HqiAfbs6trdbqfTyA13ZQSY=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1522987097</vt:lpwstr>
  </property>
  <property fmtid="{D5CDD505-2E9C-101B-9397-08002B2CF9AE}" pid="19" name="RS_Classification">
    <vt:lpwstr>UNRESTRICTED</vt:lpwstr>
  </property>
  <property fmtid="{D5CDD505-2E9C-101B-9397-08002B2CF9AE}" pid="20" name="RS_ClassificationID">
    <vt:i4>0</vt:i4>
  </property>
  <property fmtid="{D5CDD505-2E9C-101B-9397-08002B2CF9AE}" pid="21" name="CTPClassification">
    <vt:lpwstr>CTP_NT</vt:lpwstr>
  </property>
</Properties>
</file>