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64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16" autoAdjust="0"/>
    <p:restoredTop sz="94660"/>
  </p:normalViewPr>
  <p:slideViewPr>
    <p:cSldViewPr>
      <p:cViewPr varScale="1">
        <p:scale>
          <a:sx n="86" d="100"/>
          <a:sy n="86" d="100"/>
        </p:scale>
        <p:origin x="183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2018/4/19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ja-JP" sz="4000" dirty="0"/>
              <a:t>WF on </a:t>
            </a:r>
            <a:r>
              <a:rPr lang="pl-PL" altLang="ja-JP" sz="4000" dirty="0"/>
              <a:t>minimum set of test </a:t>
            </a:r>
            <a:r>
              <a:rPr lang="pl-PL" altLang="ja-JP" sz="4000" dirty="0" err="1"/>
              <a:t>cases</a:t>
            </a:r>
            <a:r>
              <a:rPr lang="pl-PL" altLang="ja-JP" sz="4000" dirty="0"/>
              <a:t> for NR </a:t>
            </a:r>
            <a:r>
              <a:rPr lang="pl-PL" altLang="ja-JP" sz="4000" dirty="0" err="1"/>
              <a:t>conformance</a:t>
            </a:r>
            <a:r>
              <a:rPr lang="pl-PL" altLang="ja-JP" sz="4000" dirty="0"/>
              <a:t> </a:t>
            </a:r>
            <a:r>
              <a:rPr lang="pl-PL" altLang="ja-JP" sz="4000" dirty="0" err="1"/>
              <a:t>testing</a:t>
            </a:r>
            <a:endParaRPr kumimoji="1" lang="en-US" altLang="ja-JP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l-PL" altLang="ja-JP" dirty="0"/>
              <a:t>Nokia, Nokia Shanghai Bell, Huawei, Ericsson</a:t>
            </a:r>
            <a:endParaRPr kumimoji="1" lang="ja-JP" altLang="en-US" dirty="0"/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6769404" y="188913"/>
            <a:ext cx="219508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r>
              <a:rPr lang="en-US" altLang="ja-JP" b="1" dirty="0">
                <a:solidFill>
                  <a:srgbClr val="000000"/>
                </a:solidFill>
                <a:ea typeface="MS PGothic" pitchFamily="34" charset="-128"/>
              </a:rPr>
              <a:t>R4-180</a:t>
            </a:r>
            <a:r>
              <a:rPr lang="pl-PL" altLang="ja-JP" b="1" dirty="0">
                <a:solidFill>
                  <a:srgbClr val="000000"/>
                </a:solidFill>
                <a:ea typeface="MS PGothic" pitchFamily="34" charset="-128"/>
              </a:rPr>
              <a:t>5873</a:t>
            </a:r>
            <a:endParaRPr lang="en-US" altLang="ja-JP" b="1" dirty="0">
              <a:solidFill>
                <a:srgbClr val="FF0000"/>
              </a:solidFill>
              <a:ea typeface="MS PGothic" pitchFamily="34" charset="-128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17350" y="-21867"/>
            <a:ext cx="5562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ja-JP" b="1" dirty="0"/>
              <a:t>3GPP TSG-RAN WG4 Meeting #86bis</a:t>
            </a:r>
          </a:p>
          <a:p>
            <a:r>
              <a:rPr lang="en-GB" altLang="ja-JP" b="1" dirty="0"/>
              <a:t>Melbourne, Australia, 16-20 April 2018</a:t>
            </a:r>
            <a:endParaRPr lang="en-US" altLang="ja-JP" b="1" dirty="0"/>
          </a:p>
          <a:p>
            <a:pPr hangingPunct="0"/>
            <a:r>
              <a:rPr lang="en-US" altLang="ja-JP" b="1" dirty="0"/>
              <a:t>Agenda Item:</a:t>
            </a:r>
            <a:r>
              <a:rPr lang="pl-PL" altLang="ja-JP" b="1" dirty="0"/>
              <a:t> 7.7.2</a:t>
            </a:r>
            <a:endParaRPr lang="ja-JP" altLang="ja-JP" b="1" dirty="0"/>
          </a:p>
        </p:txBody>
      </p:sp>
    </p:spTree>
    <p:extLst>
      <p:ext uri="{BB962C8B-B14F-4D97-AF65-F5344CB8AC3E}">
        <p14:creationId xmlns:p14="http://schemas.microsoft.com/office/powerpoint/2010/main" val="152288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r>
              <a:rPr kumimoji="1" lang="pl-PL" altLang="ja-JP" dirty="0"/>
              <a:t> (1/</a:t>
            </a:r>
            <a:r>
              <a:rPr kumimoji="1" lang="en-US" altLang="ja-JP" dirty="0"/>
              <a:t>3</a:t>
            </a:r>
            <a:r>
              <a:rPr kumimoji="1" lang="pl-PL" altLang="ja-JP" dirty="0"/>
              <a:t>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3300" dirty="0"/>
              <a:t>During RAN4#86bis meeting </a:t>
            </a:r>
            <a:r>
              <a:rPr kumimoji="1" lang="pl-PL" altLang="ja-JP" sz="3300" dirty="0"/>
              <a:t>test </a:t>
            </a:r>
            <a:r>
              <a:rPr kumimoji="1" lang="pl-PL" altLang="ja-JP" sz="3300" dirty="0" err="1"/>
              <a:t>cases</a:t>
            </a:r>
            <a:r>
              <a:rPr kumimoji="1" lang="pl-PL" altLang="ja-JP" sz="3300" dirty="0"/>
              <a:t> </a:t>
            </a:r>
            <a:r>
              <a:rPr kumimoji="1" lang="pl-PL" altLang="ja-JP" sz="3300" dirty="0" err="1"/>
              <a:t>issues</a:t>
            </a:r>
            <a:r>
              <a:rPr kumimoji="1" lang="pl-PL" altLang="ja-JP" sz="3300" dirty="0"/>
              <a:t> </a:t>
            </a:r>
            <a:r>
              <a:rPr kumimoji="1" lang="pl-PL" altLang="ja-JP" sz="3300" dirty="0" err="1"/>
              <a:t>were</a:t>
            </a:r>
            <a:r>
              <a:rPr lang="en-US" altLang="ja-JP" sz="3300" dirty="0"/>
              <a:t> discussed in the following contributions</a:t>
            </a:r>
            <a:r>
              <a:rPr lang="pl-PL" altLang="ja-JP" sz="3300" dirty="0"/>
              <a:t>:</a:t>
            </a:r>
          </a:p>
          <a:p>
            <a:r>
              <a:rPr lang="en-US" sz="1900" dirty="0"/>
              <a:t>R4-1803941	Test configuration for NR</a:t>
            </a:r>
            <a:r>
              <a:rPr lang="pl-PL" sz="1900" dirty="0"/>
              <a:t>, </a:t>
            </a:r>
            <a:r>
              <a:rPr lang="en-US" sz="1900" dirty="0"/>
              <a:t>Huawei, </a:t>
            </a:r>
            <a:r>
              <a:rPr lang="en-US" sz="1900" dirty="0" err="1"/>
              <a:t>HiSilicon</a:t>
            </a:r>
            <a:endParaRPr lang="pl-PL" sz="1900" dirty="0"/>
          </a:p>
          <a:p>
            <a:r>
              <a:rPr lang="en-US" sz="1900" dirty="0"/>
              <a:t>R4-1804577	NR Test Configurations</a:t>
            </a:r>
            <a:r>
              <a:rPr lang="pl-PL" sz="1900" dirty="0"/>
              <a:t>, </a:t>
            </a:r>
            <a:r>
              <a:rPr lang="en-US" sz="1900" dirty="0"/>
              <a:t>Ericsson</a:t>
            </a:r>
            <a:endParaRPr lang="pl-PL" sz="1900" dirty="0"/>
          </a:p>
          <a:p>
            <a:r>
              <a:rPr lang="en-US" sz="1900" dirty="0"/>
              <a:t>R4-1804579	Further elaboration on NR excessive test permutations</a:t>
            </a:r>
            <a:r>
              <a:rPr lang="pl-PL" sz="1900" dirty="0"/>
              <a:t>, </a:t>
            </a:r>
            <a:r>
              <a:rPr lang="en-US" sz="1900" dirty="0"/>
              <a:t>Ericsson</a:t>
            </a:r>
            <a:endParaRPr lang="pl-PL" sz="1900" dirty="0"/>
          </a:p>
          <a:p>
            <a:r>
              <a:rPr lang="en-US" sz="1900" dirty="0"/>
              <a:t>R4-1804651	Discussion on NR Test model</a:t>
            </a:r>
            <a:r>
              <a:rPr lang="pl-PL" sz="1900" dirty="0"/>
              <a:t>, </a:t>
            </a:r>
            <a:r>
              <a:rPr lang="en-US" sz="1900" dirty="0"/>
              <a:t>ZTE </a:t>
            </a:r>
            <a:endParaRPr lang="pl-PL" sz="1900" dirty="0"/>
          </a:p>
          <a:p>
            <a:r>
              <a:rPr lang="en-US" sz="1900" dirty="0"/>
              <a:t>R4-1804962	Discussion on test models and configurations for conformance </a:t>
            </a:r>
            <a:r>
              <a:rPr lang="pl-PL" sz="1900" dirty="0"/>
              <a:t>		</a:t>
            </a:r>
            <a:r>
              <a:rPr lang="en-US" sz="1900" dirty="0"/>
              <a:t>tests</a:t>
            </a:r>
            <a:r>
              <a:rPr lang="pl-PL" sz="1900" dirty="0"/>
              <a:t>, </a:t>
            </a:r>
            <a:r>
              <a:rPr lang="en-US" sz="1900" dirty="0"/>
              <a:t>Nokia, Nokia Shanghai Bell, CATR</a:t>
            </a:r>
          </a:p>
          <a:p>
            <a:endParaRPr lang="pl-PL" sz="1900" dirty="0"/>
          </a:p>
        </p:txBody>
      </p:sp>
    </p:spTree>
    <p:extLst>
      <p:ext uri="{BB962C8B-B14F-4D97-AF65-F5344CB8AC3E}">
        <p14:creationId xmlns:p14="http://schemas.microsoft.com/office/powerpoint/2010/main" val="2264901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40C79C-E25E-4422-AFAA-818CDA15E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err="1"/>
              <a:t>Way</a:t>
            </a:r>
            <a:r>
              <a:rPr lang="pl-PL" dirty="0"/>
              <a:t> </a:t>
            </a:r>
            <a:r>
              <a:rPr lang="pl-PL" dirty="0" err="1"/>
              <a:t>forward</a:t>
            </a:r>
            <a:r>
              <a:rPr lang="pl-PL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E7B7E-71C9-490B-878C-56061B77BC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pl-PL" sz="2400" dirty="0"/>
              <a:t>RAN4 </a:t>
            </a:r>
            <a:r>
              <a:rPr lang="pl-PL" sz="2400" dirty="0" err="1"/>
              <a:t>should</a:t>
            </a:r>
            <a:r>
              <a:rPr lang="pl-PL" sz="2400" dirty="0"/>
              <a:t> c</a:t>
            </a:r>
            <a:r>
              <a:rPr lang="en-US" sz="2400" dirty="0" err="1"/>
              <a:t>onsider</a:t>
            </a:r>
            <a:r>
              <a:rPr lang="en-US" sz="2400" dirty="0"/>
              <a:t> possible reduction of </a:t>
            </a:r>
            <a:r>
              <a:rPr lang="pl-PL" sz="2400" dirty="0"/>
              <a:t>BS NR </a:t>
            </a:r>
            <a:r>
              <a:rPr lang="en-US" sz="2400" dirty="0"/>
              <a:t>conformance test cases</a:t>
            </a:r>
            <a:r>
              <a:rPr lang="pl-PL" sz="2400" dirty="0"/>
              <a:t>, to avoid excessive test permutations, due to large num</a:t>
            </a:r>
            <a:r>
              <a:rPr lang="sv-SE" sz="2400" dirty="0"/>
              <a:t>b</a:t>
            </a:r>
            <a:r>
              <a:rPr lang="pl-PL" sz="2400" dirty="0"/>
              <a:t>er of </a:t>
            </a:r>
            <a:r>
              <a:rPr lang="pl-PL" sz="2400" dirty="0" err="1"/>
              <a:t>supported</a:t>
            </a:r>
            <a:r>
              <a:rPr lang="pl-PL" sz="2400" dirty="0"/>
              <a:t> channel bandwidths and SCSs</a:t>
            </a:r>
            <a:r>
              <a:rPr lang="sv-SE" sz="2400" dirty="0"/>
              <a:t> in NR</a:t>
            </a:r>
            <a:r>
              <a:rPr lang="pl-PL" sz="2400" dirty="0"/>
              <a:t>.</a:t>
            </a:r>
          </a:p>
          <a:p>
            <a:r>
              <a:rPr lang="pl-PL" sz="2400" dirty="0"/>
              <a:t>F</a:t>
            </a:r>
            <a:r>
              <a:rPr lang="en-US" sz="2400" dirty="0"/>
              <a:t>or each frequency range (FR1 and FR2) </a:t>
            </a:r>
            <a:r>
              <a:rPr lang="pl-PL" sz="2400" dirty="0" err="1"/>
              <a:t>adequate</a:t>
            </a:r>
            <a:r>
              <a:rPr lang="pl-PL" sz="2400" dirty="0"/>
              <a:t> </a:t>
            </a:r>
            <a:r>
              <a:rPr lang="en-US" sz="2400" dirty="0"/>
              <a:t>number of</a:t>
            </a:r>
            <a:r>
              <a:rPr lang="pl-PL" sz="2400" dirty="0"/>
              <a:t> test </a:t>
            </a:r>
            <a:r>
              <a:rPr lang="pl-PL" sz="2400" dirty="0" err="1"/>
              <a:t>cases</a:t>
            </a:r>
            <a:r>
              <a:rPr lang="en-US" sz="2400" dirty="0"/>
              <a:t> should be chosen</a:t>
            </a:r>
            <a:r>
              <a:rPr lang="pl-PL" sz="2400" dirty="0"/>
              <a:t> taking into account</a:t>
            </a:r>
            <a:r>
              <a:rPr lang="en-US" sz="2400" dirty="0"/>
              <a:t> requirement by requirement</a:t>
            </a:r>
            <a:r>
              <a:rPr lang="pl-PL" sz="2400" dirty="0"/>
              <a:t>:</a:t>
            </a:r>
          </a:p>
          <a:p>
            <a:pPr lvl="1"/>
            <a:r>
              <a:rPr lang="pl-PL" sz="2000" dirty="0"/>
              <a:t>Channel bandwidth</a:t>
            </a:r>
            <a:r>
              <a:rPr lang="sv-SE" sz="2000" dirty="0"/>
              <a:t>:</a:t>
            </a:r>
          </a:p>
          <a:p>
            <a:pPr lvl="2"/>
            <a:r>
              <a:rPr lang="sv-SE" sz="1600" dirty="0" err="1"/>
              <a:t>Limited</a:t>
            </a:r>
            <a:r>
              <a:rPr lang="sv-SE" sz="1600" dirty="0"/>
              <a:t> number of channel bandwidths should be considered. FFS to test maximum supported CBW by BS, and one of the small</a:t>
            </a:r>
            <a:r>
              <a:rPr lang="en-US" altLang="ja-JP" sz="1600" dirty="0" err="1"/>
              <a:t>er</a:t>
            </a:r>
            <a:r>
              <a:rPr lang="sv-SE" sz="1600" dirty="0"/>
              <a:t> </a:t>
            </a:r>
            <a:r>
              <a:rPr lang="sv-SE" sz="1600" dirty="0" err="1"/>
              <a:t>supported</a:t>
            </a:r>
            <a:r>
              <a:rPr lang="sv-SE" sz="1600" dirty="0"/>
              <a:t> CBW</a:t>
            </a:r>
            <a:endParaRPr lang="pl-PL" sz="1600" dirty="0"/>
          </a:p>
          <a:p>
            <a:pPr lvl="1"/>
            <a:r>
              <a:rPr lang="pl-PL" sz="2000" dirty="0" err="1"/>
              <a:t>Sub-carrier</a:t>
            </a:r>
            <a:r>
              <a:rPr lang="pl-PL" sz="2000" dirty="0"/>
              <a:t> spacing</a:t>
            </a:r>
            <a:r>
              <a:rPr lang="sv-SE" sz="2000" dirty="0"/>
              <a:t>:</a:t>
            </a:r>
          </a:p>
          <a:p>
            <a:pPr lvl="2"/>
            <a:r>
              <a:rPr lang="pl-PL" sz="1600" dirty="0"/>
              <a:t> </a:t>
            </a:r>
            <a:r>
              <a:rPr lang="pl-PL" sz="1600" dirty="0" err="1"/>
              <a:t>If</a:t>
            </a:r>
            <a:r>
              <a:rPr lang="pl-PL" sz="1600" dirty="0"/>
              <a:t> the BS support more then one SCS </a:t>
            </a:r>
            <a:r>
              <a:rPr lang="en-US" sz="1600" dirty="0"/>
              <a:t>not </a:t>
            </a:r>
            <a:r>
              <a:rPr lang="sv-SE" sz="1600" dirty="0"/>
              <a:t>all SCS need to be considered in </a:t>
            </a:r>
            <a:r>
              <a:rPr lang="pl-PL" sz="1600" dirty="0"/>
              <a:t>test </a:t>
            </a:r>
            <a:r>
              <a:rPr lang="pl-PL" sz="1600" dirty="0" err="1"/>
              <a:t>cases</a:t>
            </a:r>
            <a:r>
              <a:rPr lang="pl-PL" sz="1600" strike="sngStrike" dirty="0"/>
              <a:t> </a:t>
            </a:r>
            <a:endParaRPr lang="pl-PL" sz="2000" strike="sngStrike" dirty="0"/>
          </a:p>
          <a:p>
            <a:pPr lvl="1"/>
            <a:r>
              <a:rPr lang="pl-PL" sz="2000" dirty="0"/>
              <a:t>Modulation scheme</a:t>
            </a:r>
            <a:r>
              <a:rPr lang="sv-SE" sz="2000" dirty="0"/>
              <a:t>:</a:t>
            </a:r>
          </a:p>
          <a:p>
            <a:pPr lvl="2"/>
            <a:r>
              <a:rPr lang="en-US" sz="1600" dirty="0"/>
              <a:t>Limited number of modulation scheme should be considered (it’s not precluded to have to test all modulation scheme for EVM requirement and Dynamic range).</a:t>
            </a:r>
            <a:endParaRPr lang="pl-PL" sz="1600" strike="sngStrike" dirty="0"/>
          </a:p>
          <a:p>
            <a:pPr lvl="1"/>
            <a:r>
              <a:rPr lang="pl-PL" sz="2000" dirty="0" err="1"/>
              <a:t>Other</a:t>
            </a:r>
            <a:r>
              <a:rPr lang="pl-PL" sz="2000" dirty="0"/>
              <a:t> </a:t>
            </a:r>
            <a:r>
              <a:rPr lang="pl-PL" sz="2000" dirty="0" err="1"/>
              <a:t>factors</a:t>
            </a:r>
            <a:r>
              <a:rPr lang="sv-SE" sz="2000" dirty="0"/>
              <a:t> </a:t>
            </a:r>
            <a:r>
              <a:rPr lang="sv-SE" sz="2000" dirty="0" err="1"/>
              <a:t>are</a:t>
            </a:r>
            <a:r>
              <a:rPr lang="sv-SE" sz="2000" dirty="0"/>
              <a:t> not </a:t>
            </a:r>
            <a:r>
              <a:rPr lang="sv-SE" sz="2000" dirty="0" err="1"/>
              <a:t>precluded</a:t>
            </a:r>
            <a:r>
              <a:rPr lang="pl-PL" sz="2000" dirty="0"/>
              <a:t>.</a:t>
            </a:r>
            <a:endParaRPr lang="sv-SE" sz="2000" dirty="0"/>
          </a:p>
          <a:p>
            <a:pPr lvl="1"/>
            <a:endParaRPr lang="pl-PL" sz="1800" dirty="0"/>
          </a:p>
        </p:txBody>
      </p:sp>
    </p:spTree>
    <p:extLst>
      <p:ext uri="{BB962C8B-B14F-4D97-AF65-F5344CB8AC3E}">
        <p14:creationId xmlns:p14="http://schemas.microsoft.com/office/powerpoint/2010/main" val="17906335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3601</TotalTime>
  <Words>205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MS PGothic</vt:lpstr>
      <vt:lpstr>MS PGothic</vt:lpstr>
      <vt:lpstr>Arial</vt:lpstr>
      <vt:lpstr>Calibri</vt:lpstr>
      <vt:lpstr>Office テーマ</vt:lpstr>
      <vt:lpstr>WF on minimum set of test cases for NR conformance testing</vt:lpstr>
      <vt:lpstr>Background (1/3)</vt:lpstr>
      <vt:lpstr>Way forward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BS specific new requirements</dc:title>
  <dc:creator>5852648</dc:creator>
  <cp:lastModifiedBy>Golebiowski, Bartlomiej (Nokia - PL/Wroclaw)</cp:lastModifiedBy>
  <cp:revision>163</cp:revision>
  <dcterms:created xsi:type="dcterms:W3CDTF">2016-11-16T01:21:36Z</dcterms:created>
  <dcterms:modified xsi:type="dcterms:W3CDTF">2018-04-19T07:05:26Z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1505869624</vt:lpwstr>
  </property>
</Properties>
</file>