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5" r:id="rId4"/>
    <p:sldId id="264" r:id="rId5"/>
    <p:sldId id="267" r:id="rId6"/>
    <p:sldId id="26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86" d="100"/>
          <a:sy n="86" d="100"/>
        </p:scale>
        <p:origin x="18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NR BS EVM </a:t>
            </a:r>
            <a:r>
              <a:rPr lang="en-US" altLang="ja-JP" sz="4000" dirty="0"/>
              <a:t>window length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Huawei,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 dirty="0">
                <a:solidFill>
                  <a:srgbClr val="000000"/>
                </a:solidFill>
                <a:ea typeface="MS PGothic" pitchFamily="34" charset="-128"/>
              </a:rPr>
              <a:t>5801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#86bis</a:t>
            </a:r>
          </a:p>
          <a:p>
            <a:r>
              <a:rPr lang="en-GB" altLang="ja-JP" b="1" dirty="0"/>
              <a:t>Melbourne, Australia, 16-20 April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 </a:t>
            </a:r>
            <a:r>
              <a:rPr lang="en-US" dirty="0"/>
              <a:t>7.6.2.4.1.1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r>
              <a:rPr kumimoji="1" lang="pl-PL" altLang="ja-JP" dirty="0"/>
              <a:t> (1/)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sz="3300" dirty="0"/>
              <a:t>During RAN4#86bis meeting </a:t>
            </a:r>
            <a:r>
              <a:rPr kumimoji="1" lang="pl-PL" altLang="ja-JP" sz="3300" dirty="0"/>
              <a:t>BS </a:t>
            </a:r>
            <a:r>
              <a:rPr kumimoji="1" lang="en-US" altLang="ja-JP" sz="3300" dirty="0"/>
              <a:t>EVM window length</a:t>
            </a:r>
            <a:r>
              <a:rPr kumimoji="1" lang="pl-PL" altLang="ja-JP" sz="3300" dirty="0"/>
              <a:t> </a:t>
            </a:r>
            <a:r>
              <a:rPr lang="en-US" altLang="ja-JP" sz="3300" dirty="0"/>
              <a:t>was discussed in the following contributions</a:t>
            </a:r>
            <a:r>
              <a:rPr lang="pl-PL" altLang="ja-JP" sz="3300" dirty="0"/>
              <a:t>:</a:t>
            </a:r>
          </a:p>
          <a:p>
            <a:pPr lvl="1"/>
            <a:r>
              <a:rPr lang="pl-PL" sz="2400" b="1" dirty="0"/>
              <a:t>[1] </a:t>
            </a:r>
            <a:r>
              <a:rPr lang="en-GB" sz="2400" b="1" dirty="0"/>
              <a:t>R4-1804986</a:t>
            </a:r>
            <a:r>
              <a:rPr lang="pl-PL" sz="2400" b="1" dirty="0"/>
              <a:t> </a:t>
            </a:r>
            <a:r>
              <a:rPr lang="en-GB" sz="2400" b="1" dirty="0"/>
              <a:t>EVM Window for NR</a:t>
            </a:r>
            <a:r>
              <a:rPr lang="pl-PL" sz="2400" b="1" dirty="0"/>
              <a:t>, </a:t>
            </a:r>
            <a:r>
              <a:rPr lang="en-GB" sz="2400" i="1" dirty="0"/>
              <a:t>Ericsson</a:t>
            </a:r>
            <a:endParaRPr lang="pl-PL" sz="2400" i="1" dirty="0"/>
          </a:p>
          <a:p>
            <a:pPr lvl="1"/>
            <a:r>
              <a:rPr lang="pl-PL" sz="2400" b="1" dirty="0"/>
              <a:t>[2] </a:t>
            </a:r>
            <a:r>
              <a:rPr lang="en-GB" sz="2400" b="1" dirty="0"/>
              <a:t>R4-1803937</a:t>
            </a:r>
            <a:r>
              <a:rPr lang="pl-PL" sz="2400" b="1" dirty="0"/>
              <a:t> </a:t>
            </a:r>
            <a:r>
              <a:rPr lang="en-GB" sz="2400" b="1" dirty="0"/>
              <a:t>BS EVM window length</a:t>
            </a:r>
            <a:r>
              <a:rPr lang="pl-PL" sz="2400" b="1" dirty="0"/>
              <a:t>,</a:t>
            </a:r>
            <a:r>
              <a:rPr lang="en-GB" sz="2400" i="1" dirty="0"/>
              <a:t> Huawei,</a:t>
            </a:r>
            <a:r>
              <a:rPr lang="pl-PL" sz="2400" i="1" dirty="0"/>
              <a:t> </a:t>
            </a:r>
            <a:r>
              <a:rPr lang="en-GB" sz="2400" i="1" dirty="0" err="1"/>
              <a:t>HiSilicon</a:t>
            </a:r>
            <a:endParaRPr lang="pl-PL" sz="2400" i="1" dirty="0"/>
          </a:p>
          <a:p>
            <a:pPr lvl="1"/>
            <a:r>
              <a:rPr lang="pl-PL" sz="2400" b="1" dirty="0"/>
              <a:t>[3] </a:t>
            </a:r>
            <a:r>
              <a:rPr lang="en-GB" sz="2400" b="1" dirty="0"/>
              <a:t>R4-1804460</a:t>
            </a:r>
            <a:r>
              <a:rPr lang="pl-PL" sz="2400" b="1" dirty="0"/>
              <a:t> </a:t>
            </a:r>
            <a:r>
              <a:rPr lang="en-GB" sz="2400" b="1" dirty="0"/>
              <a:t>Further discussion on EVM window length</a:t>
            </a:r>
            <a:r>
              <a:rPr lang="pl-PL" sz="2400" b="1" dirty="0"/>
              <a:t>, </a:t>
            </a:r>
            <a:r>
              <a:rPr lang="en-GB" sz="2400" i="1" dirty="0"/>
              <a:t>ZTE Corporation</a:t>
            </a:r>
            <a:endParaRPr lang="pl-PL" sz="2400" i="1" dirty="0"/>
          </a:p>
          <a:p>
            <a:pPr lvl="1"/>
            <a:r>
              <a:rPr lang="pl-PL" sz="2400" b="1" dirty="0"/>
              <a:t>[4] </a:t>
            </a:r>
            <a:r>
              <a:rPr lang="en-GB" sz="2400" b="1" dirty="0"/>
              <a:t>R4-1804955</a:t>
            </a:r>
            <a:r>
              <a:rPr lang="pl-PL" sz="2400" b="1" dirty="0"/>
              <a:t> </a:t>
            </a:r>
            <a:r>
              <a:rPr lang="en-GB" sz="2400" b="1" dirty="0"/>
              <a:t>Further discussion on NR BS EVM window length</a:t>
            </a:r>
            <a:r>
              <a:rPr lang="pl-PL" sz="2400" b="1" dirty="0"/>
              <a:t>, </a:t>
            </a:r>
            <a:r>
              <a:rPr lang="en-GB" sz="2400" i="1" dirty="0"/>
              <a:t>Nokia, Nokia Shanghai Bell</a:t>
            </a:r>
            <a:endParaRPr lang="pl-PL" sz="2400" dirty="0"/>
          </a:p>
          <a:p>
            <a:endParaRPr lang="pl-PL" sz="1900" dirty="0"/>
          </a:p>
          <a:p>
            <a:r>
              <a:rPr kumimoji="1" lang="en-US" altLang="ja-JP" dirty="0"/>
              <a:t>This document summarizes the </a:t>
            </a:r>
            <a:r>
              <a:rPr lang="en-US" altLang="ja-JP" dirty="0"/>
              <a:t>way</a:t>
            </a:r>
            <a:r>
              <a:rPr lang="pl-PL" altLang="ja-JP" dirty="0"/>
              <a:t> </a:t>
            </a:r>
            <a:r>
              <a:rPr lang="en-US" altLang="ja-JP" dirty="0"/>
              <a:t>forward</a:t>
            </a:r>
            <a:r>
              <a:rPr kumimoji="1" lang="en-US" altLang="ja-JP" dirty="0"/>
              <a:t> on</a:t>
            </a:r>
            <a:r>
              <a:rPr kumimoji="1" lang="pl-PL" altLang="ja-JP" dirty="0"/>
              <a:t> BS EVM </a:t>
            </a:r>
            <a:r>
              <a:rPr kumimoji="1" lang="en-US" altLang="ja-JP" dirty="0"/>
              <a:t>window length</a:t>
            </a:r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pl-PL" altLang="ja-JP" dirty="0" err="1"/>
              <a:t>Background</a:t>
            </a:r>
            <a:r>
              <a:rPr kumimoji="1" lang="pl-PL" altLang="ja-JP" dirty="0"/>
              <a:t> (2/3)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altLang="ja-JP" sz="2800" dirty="0"/>
              <a:t>In E-UTRA </a:t>
            </a:r>
            <a:r>
              <a:rPr lang="pl-PL" altLang="ja-JP" sz="2800" dirty="0" err="1"/>
              <a:t>specifications</a:t>
            </a:r>
            <a:r>
              <a:rPr lang="pl-PL" altLang="ja-JP" sz="2800" dirty="0"/>
              <a:t> EVM </a:t>
            </a:r>
            <a:r>
              <a:rPr lang="pl-PL" altLang="ja-JP" sz="2800" dirty="0" err="1"/>
              <a:t>window</a:t>
            </a:r>
            <a:r>
              <a:rPr lang="pl-PL" altLang="ja-JP" sz="2800" dirty="0"/>
              <a:t> </a:t>
            </a:r>
            <a:r>
              <a:rPr lang="en-US" altLang="ja-JP" sz="2800" dirty="0"/>
              <a:t>length</a:t>
            </a:r>
            <a:r>
              <a:rPr lang="pl-PL" altLang="ja-JP" sz="2800" dirty="0"/>
              <a:t> </a:t>
            </a:r>
            <a:r>
              <a:rPr lang="pl-PL" altLang="ja-JP" sz="2800" dirty="0" err="1"/>
              <a:t>is</a:t>
            </a:r>
            <a:r>
              <a:rPr lang="pl-PL" altLang="ja-JP" sz="2800" dirty="0"/>
              <a:t> the same for BS and UE.</a:t>
            </a:r>
          </a:p>
          <a:p>
            <a:r>
              <a:rPr lang="pl-PL" altLang="ja-JP" sz="2800" dirty="0" err="1"/>
              <a:t>During</a:t>
            </a:r>
            <a:r>
              <a:rPr lang="pl-PL" altLang="ja-JP" sz="2800" dirty="0"/>
              <a:t> </a:t>
            </a:r>
            <a:r>
              <a:rPr lang="de-DE" sz="2800" dirty="0"/>
              <a:t>RAN4  AH-1801</a:t>
            </a:r>
            <a:r>
              <a:rPr lang="pl-PL" sz="2800" dirty="0"/>
              <a:t> </a:t>
            </a:r>
            <a:r>
              <a:rPr lang="pl-PL" sz="2800" dirty="0" err="1"/>
              <a:t>meeting</a:t>
            </a:r>
            <a:r>
              <a:rPr lang="pl-PL" sz="2800" dirty="0"/>
              <a:t> </a:t>
            </a:r>
            <a:r>
              <a:rPr lang="pl-PL" sz="2800" dirty="0" err="1"/>
              <a:t>following</a:t>
            </a:r>
            <a:r>
              <a:rPr lang="pl-PL" sz="2800" dirty="0"/>
              <a:t> </a:t>
            </a:r>
            <a:r>
              <a:rPr lang="pl-PL" sz="2800" dirty="0" err="1"/>
              <a:t>agreement</a:t>
            </a:r>
            <a:r>
              <a:rPr lang="pl-PL" sz="2800" dirty="0"/>
              <a:t> for UE EVM </a:t>
            </a:r>
            <a:r>
              <a:rPr lang="pl-PL" sz="2800" dirty="0" err="1"/>
              <a:t>window</a:t>
            </a:r>
            <a:r>
              <a:rPr lang="pl-PL" sz="2800" dirty="0"/>
              <a:t> </a:t>
            </a:r>
            <a:r>
              <a:rPr lang="pl-PL" sz="2800" dirty="0" err="1"/>
              <a:t>length</a:t>
            </a:r>
            <a:r>
              <a:rPr lang="pl-PL" sz="2800" dirty="0"/>
              <a:t> was </a:t>
            </a:r>
            <a:r>
              <a:rPr lang="pl-PL" sz="2800" dirty="0" err="1"/>
              <a:t>agreed</a:t>
            </a:r>
            <a:r>
              <a:rPr lang="pl-PL" sz="2800" dirty="0"/>
              <a:t>:</a:t>
            </a:r>
          </a:p>
          <a:p>
            <a:pPr marL="857250" lvl="2" indent="0">
              <a:buNone/>
            </a:pPr>
            <a:r>
              <a:rPr kumimoji="0" lang="en-US" altLang="pl-PL" dirty="0">
                <a:ea typeface="Calibri" panose="020F0502020204030204" pitchFamily="34" charset="0"/>
                <a:cs typeface="Calibri" panose="020F0502020204030204" pitchFamily="34" charset="0"/>
              </a:rPr>
              <a:t>Window length ‘W’ used in EVM calculation shall be [3.5]% of FFT length for various numerologies</a:t>
            </a:r>
            <a:r>
              <a:rPr kumimoji="0" lang="en-US" altLang="pl-PL" sz="28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pl-PL" altLang="pl-PL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6483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pl-PL" altLang="ja-JP" dirty="0" err="1"/>
              <a:t>Background</a:t>
            </a:r>
            <a:r>
              <a:rPr kumimoji="1" lang="pl-PL" altLang="ja-JP" dirty="0"/>
              <a:t> (3/4)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altLang="ja-JP" sz="2000" dirty="0"/>
              <a:t>For FR1:</a:t>
            </a:r>
          </a:p>
          <a:p>
            <a:pPr lvl="1"/>
            <a:r>
              <a:rPr lang="en-US" altLang="ja-JP" sz="2000" dirty="0"/>
              <a:t>Based on [1-4] following </a:t>
            </a:r>
            <a:r>
              <a:rPr lang="pl-PL" altLang="ja-JP" sz="2000" dirty="0"/>
              <a:t>2 </a:t>
            </a:r>
            <a:r>
              <a:rPr lang="en-US" altLang="ja-JP" sz="2000" dirty="0"/>
              <a:t>options for BS EVM were proposed:</a:t>
            </a:r>
          </a:p>
          <a:p>
            <a:pPr marL="400050" lvl="1" indent="0">
              <a:buNone/>
            </a:pPr>
            <a:endParaRPr lang="en-US" altLang="ja-JP" sz="2000" dirty="0"/>
          </a:p>
          <a:p>
            <a:pPr marL="800100" lvl="2" indent="0">
              <a:buNone/>
            </a:pPr>
            <a:r>
              <a:rPr lang="en-US" altLang="ja-JP" sz="1800" b="1" dirty="0"/>
              <a:t>Option 1: </a:t>
            </a:r>
            <a:r>
              <a:rPr lang="en-US" altLang="ja-JP" sz="1800" dirty="0"/>
              <a:t>The window length W for EVM measurements is defined as </a:t>
            </a:r>
            <a:r>
              <a:rPr lang="en-US" altLang="ja-JP" sz="1800" b="1" dirty="0"/>
              <a:t>3.5% </a:t>
            </a:r>
            <a:r>
              <a:rPr lang="en-US" altLang="ja-JP" sz="1800" dirty="0"/>
              <a:t>of FFT size which correspond to 50% of CP length</a:t>
            </a:r>
            <a:r>
              <a:rPr lang="pl-PL" altLang="ja-JP" sz="1800" dirty="0"/>
              <a:t> for </a:t>
            </a:r>
            <a:r>
              <a:rPr lang="pl-PL" altLang="ja-JP" sz="1800" dirty="0" err="1"/>
              <a:t>all</a:t>
            </a:r>
            <a:r>
              <a:rPr lang="pl-PL" altLang="ja-JP" sz="1800" dirty="0"/>
              <a:t> CBW</a:t>
            </a:r>
          </a:p>
          <a:p>
            <a:pPr marL="800100" lvl="2" indent="0">
              <a:buNone/>
            </a:pPr>
            <a:r>
              <a:rPr lang="en-US" altLang="ja-JP" sz="1800" b="1" dirty="0"/>
              <a:t>Option </a:t>
            </a:r>
            <a:r>
              <a:rPr lang="pl-PL" altLang="ja-JP" sz="1800" b="1" dirty="0"/>
              <a:t>2</a:t>
            </a:r>
            <a:r>
              <a:rPr lang="en-US" altLang="ja-JP" sz="1800" b="1" dirty="0"/>
              <a:t>: </a:t>
            </a:r>
            <a:r>
              <a:rPr lang="en-US" altLang="ja-JP" sz="1800" dirty="0"/>
              <a:t>The window length W for EVM measurements is defined as</a:t>
            </a:r>
            <a:r>
              <a:rPr lang="pl-PL" altLang="ja-JP" sz="1800" dirty="0"/>
              <a:t>:</a:t>
            </a:r>
            <a:r>
              <a:rPr lang="en-US" altLang="ja-JP" sz="1800" dirty="0"/>
              <a:t> </a:t>
            </a:r>
            <a:endParaRPr lang="pl-PL" altLang="ja-JP" sz="1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pl-PL" altLang="ja-JP" sz="1800" b="1" dirty="0"/>
              <a:t>2.8</a:t>
            </a:r>
            <a:r>
              <a:rPr lang="en-US" altLang="ja-JP" sz="1800" b="1" dirty="0"/>
              <a:t>% </a:t>
            </a:r>
            <a:r>
              <a:rPr lang="en-US" altLang="ja-JP" sz="1800" dirty="0"/>
              <a:t>of FFT size which correspond to </a:t>
            </a:r>
            <a:r>
              <a:rPr lang="pl-PL" altLang="ja-JP" sz="1800" dirty="0"/>
              <a:t>4</a:t>
            </a:r>
            <a:r>
              <a:rPr lang="en-US" altLang="ja-JP" sz="1800" dirty="0"/>
              <a:t>0% of CP length</a:t>
            </a:r>
            <a:r>
              <a:rPr lang="pl-PL" altLang="ja-JP" sz="1800" dirty="0"/>
              <a:t> for CBW </a:t>
            </a:r>
            <a:r>
              <a:rPr lang="pl-PL" altLang="ja-JP" sz="1800" dirty="0" err="1"/>
              <a:t>up</a:t>
            </a:r>
            <a:r>
              <a:rPr lang="pl-PL" altLang="ja-JP" sz="1800" dirty="0"/>
              <a:t> to 25 MHz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pl-PL" altLang="ja-JP" sz="1800" b="1" dirty="0"/>
              <a:t>4.4% </a:t>
            </a:r>
            <a:r>
              <a:rPr lang="pl-PL" altLang="ja-JP" sz="1800" dirty="0"/>
              <a:t>to </a:t>
            </a:r>
            <a:r>
              <a:rPr lang="pl-PL" altLang="ja-JP" sz="1800" b="1" dirty="0"/>
              <a:t>6.0% </a:t>
            </a:r>
            <a:r>
              <a:rPr lang="pl-PL" altLang="ja-JP" sz="1800" dirty="0"/>
              <a:t>of FFT </a:t>
            </a:r>
            <a:r>
              <a:rPr lang="pl-PL" altLang="ja-JP" sz="1800" dirty="0" err="1"/>
              <a:t>size</a:t>
            </a:r>
            <a:r>
              <a:rPr lang="pl-PL" altLang="ja-JP" sz="1800" dirty="0"/>
              <a:t> </a:t>
            </a:r>
            <a:r>
              <a:rPr lang="pl-PL" altLang="ja-JP" sz="1800" dirty="0" err="1"/>
              <a:t>which</a:t>
            </a:r>
            <a:r>
              <a:rPr lang="pl-PL" altLang="ja-JP" sz="1800" dirty="0"/>
              <a:t> </a:t>
            </a:r>
            <a:r>
              <a:rPr lang="pl-PL" altLang="ja-JP" sz="1800" dirty="0" err="1"/>
              <a:t>correspond</a:t>
            </a:r>
            <a:r>
              <a:rPr lang="pl-PL" altLang="ja-JP" sz="1800" dirty="0"/>
              <a:t> to 62.5% to 85% of CP </a:t>
            </a:r>
            <a:r>
              <a:rPr lang="pl-PL" altLang="ja-JP" sz="1800" dirty="0" err="1"/>
              <a:t>length</a:t>
            </a:r>
            <a:r>
              <a:rPr lang="pl-PL" altLang="ja-JP" sz="1800" dirty="0"/>
              <a:t> for CBW </a:t>
            </a:r>
            <a:r>
              <a:rPr lang="pl-PL" altLang="ja-JP" sz="1800" dirty="0" err="1"/>
              <a:t>above</a:t>
            </a:r>
            <a:r>
              <a:rPr lang="pl-PL" altLang="ja-JP" sz="1800" dirty="0"/>
              <a:t> 25 MHz</a:t>
            </a:r>
            <a:endParaRPr lang="en-US" altLang="ja-JP" sz="1800" dirty="0"/>
          </a:p>
          <a:p>
            <a:pPr marL="800100" lvl="2" indent="0">
              <a:buNone/>
            </a:pPr>
            <a:endParaRPr lang="pl-PL" altLang="ja-JP" sz="1800" dirty="0"/>
          </a:p>
          <a:p>
            <a:pPr lvl="1"/>
            <a:r>
              <a:rPr lang="pl-PL" altLang="ja-JP" sz="1800" dirty="0"/>
              <a:t>Option 1 </a:t>
            </a:r>
            <a:r>
              <a:rPr lang="en-US" altLang="ja-JP" sz="1800" dirty="0"/>
              <a:t>proposes to adopt </a:t>
            </a:r>
            <a:r>
              <a:rPr kumimoji="0" lang="en-US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in EVM calculation </a:t>
            </a:r>
            <a:r>
              <a:rPr kumimoji="0" lang="pl-PL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single </a:t>
            </a:r>
            <a:r>
              <a:rPr kumimoji="0" lang="pl-PL" altLang="pl-PL" sz="1800" dirty="0" err="1">
                <a:ea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kumimoji="0" lang="pl-PL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 in % </a:t>
            </a:r>
            <a:r>
              <a:rPr kumimoji="0" lang="en-US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of FFT length</a:t>
            </a:r>
            <a:r>
              <a:rPr kumimoji="0" lang="pl-PL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1"/>
            <a:r>
              <a:rPr lang="pl-PL" altLang="ja-JP" sz="1800" dirty="0"/>
              <a:t>Option 2 </a:t>
            </a:r>
            <a:r>
              <a:rPr lang="pl-PL" altLang="ja-JP" sz="1800" dirty="0" err="1"/>
              <a:t>proposes</a:t>
            </a:r>
            <a:r>
              <a:rPr lang="pl-PL" altLang="ja-JP" sz="1800" dirty="0"/>
              <a:t> to </a:t>
            </a:r>
            <a:r>
              <a:rPr lang="pl-PL" altLang="ja-JP" sz="1800" dirty="0" err="1"/>
              <a:t>adopt</a:t>
            </a:r>
            <a:r>
              <a:rPr lang="pl-PL" altLang="ja-JP" sz="1800" dirty="0"/>
              <a:t> </a:t>
            </a:r>
            <a:r>
              <a:rPr kumimoji="0" lang="en-US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in EVM calculation different values </a:t>
            </a:r>
            <a:r>
              <a:rPr kumimoji="0" lang="pl-PL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in % </a:t>
            </a:r>
            <a:r>
              <a:rPr kumimoji="0" lang="en-US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of FFT length</a:t>
            </a:r>
            <a:r>
              <a:rPr kumimoji="0" lang="pl-PL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kumimoji="0" lang="en-US" altLang="pl-PL" sz="1800" dirty="0">
                <a:ea typeface="Calibri" panose="020F0502020204030204" pitchFamily="34" charset="0"/>
                <a:cs typeface="Calibri" panose="020F0502020204030204" pitchFamily="34" charset="0"/>
              </a:rPr>
              <a:t>different channel bandwidths. </a:t>
            </a:r>
            <a:endParaRPr kumimoji="0" lang="pl-PL" altLang="pl-PL" sz="18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ja-JP" sz="2600" dirty="0"/>
          </a:p>
          <a:p>
            <a:pPr marL="400050" lvl="1" indent="0">
              <a:buNone/>
            </a:pPr>
            <a:endParaRPr lang="en-US" altLang="ja-JP" sz="2200" dirty="0"/>
          </a:p>
        </p:txBody>
      </p:sp>
    </p:spTree>
    <p:extLst>
      <p:ext uri="{BB962C8B-B14F-4D97-AF65-F5344CB8AC3E}">
        <p14:creationId xmlns:p14="http://schemas.microsoft.com/office/powerpoint/2010/main" val="2565082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pl-PL" altLang="ja-JP" dirty="0" err="1"/>
              <a:t>Background</a:t>
            </a:r>
            <a:r>
              <a:rPr kumimoji="1" lang="pl-PL" altLang="ja-JP" dirty="0"/>
              <a:t> (</a:t>
            </a:r>
            <a:r>
              <a:rPr lang="pl-PL" altLang="ja-JP" dirty="0"/>
              <a:t>4</a:t>
            </a:r>
            <a:r>
              <a:rPr kumimoji="1" lang="pl-PL" altLang="ja-JP" dirty="0"/>
              <a:t>/4)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altLang="ja-JP" sz="2000" dirty="0"/>
              <a:t>For FR2:</a:t>
            </a:r>
          </a:p>
          <a:p>
            <a:pPr lvl="1"/>
            <a:r>
              <a:rPr lang="en-US" altLang="ja-JP" sz="2000" dirty="0"/>
              <a:t>Based on </a:t>
            </a:r>
            <a:r>
              <a:rPr lang="pl-PL" altLang="ja-JP" sz="2000" dirty="0" err="1"/>
              <a:t>contributions</a:t>
            </a:r>
            <a:r>
              <a:rPr lang="pl-PL" altLang="ja-JP" sz="2000" dirty="0"/>
              <a:t> </a:t>
            </a:r>
            <a:r>
              <a:rPr lang="pl-PL" altLang="ja-JP" sz="2000" dirty="0" err="1"/>
              <a:t>submited</a:t>
            </a:r>
            <a:r>
              <a:rPr lang="pl-PL" altLang="ja-JP" sz="2000" dirty="0"/>
              <a:t> </a:t>
            </a:r>
            <a:r>
              <a:rPr lang="pl-PL" altLang="ja-JP" sz="2000" dirty="0" err="1"/>
              <a:t>before</a:t>
            </a:r>
            <a:r>
              <a:rPr lang="pl-PL" altLang="ja-JP" sz="2000" dirty="0"/>
              <a:t> and in </a:t>
            </a:r>
            <a:r>
              <a:rPr lang="en-US" altLang="ja-JP" sz="2000" dirty="0"/>
              <a:t>[1-4] following option for BS EVM were proposed:</a:t>
            </a:r>
          </a:p>
          <a:p>
            <a:pPr marL="400050" lvl="1" indent="0">
              <a:buNone/>
            </a:pPr>
            <a:endParaRPr lang="en-US" altLang="ja-JP" sz="2000" dirty="0"/>
          </a:p>
          <a:p>
            <a:pPr marL="800100" lvl="2" indent="0">
              <a:buNone/>
            </a:pPr>
            <a:r>
              <a:rPr lang="en-US" altLang="ja-JP" sz="1800" b="1" dirty="0"/>
              <a:t>Option 1: </a:t>
            </a:r>
            <a:r>
              <a:rPr lang="en-US" altLang="ja-JP" sz="1800" dirty="0"/>
              <a:t>The window length W for EVM measurements is defined as </a:t>
            </a:r>
            <a:r>
              <a:rPr lang="en-US" altLang="ja-JP" sz="1800" b="1" dirty="0"/>
              <a:t>3.5% </a:t>
            </a:r>
            <a:r>
              <a:rPr lang="en-US" altLang="ja-JP" sz="1800" dirty="0"/>
              <a:t>of FFT size which correspond to 50% of CP length</a:t>
            </a:r>
            <a:r>
              <a:rPr lang="pl-PL" altLang="ja-JP" sz="1800" dirty="0"/>
              <a:t> for </a:t>
            </a:r>
            <a:r>
              <a:rPr lang="pl-PL" altLang="ja-JP" sz="1800" dirty="0" err="1"/>
              <a:t>all</a:t>
            </a:r>
            <a:r>
              <a:rPr lang="pl-PL" altLang="ja-JP" sz="1800" dirty="0"/>
              <a:t> CBW</a:t>
            </a:r>
          </a:p>
          <a:p>
            <a:pPr marL="400050" lvl="1" indent="0">
              <a:buNone/>
            </a:pPr>
            <a:endParaRPr lang="pl-PL" altLang="ja-JP" sz="1900" dirty="0"/>
          </a:p>
          <a:p>
            <a:endParaRPr lang="en-US" altLang="ja-JP" sz="2600" dirty="0"/>
          </a:p>
          <a:p>
            <a:pPr marL="400050" lvl="1" indent="0">
              <a:buNone/>
            </a:pPr>
            <a:endParaRPr lang="en-US" altLang="ja-JP" sz="2200" dirty="0"/>
          </a:p>
        </p:txBody>
      </p:sp>
    </p:spTree>
    <p:extLst>
      <p:ext uri="{BB962C8B-B14F-4D97-AF65-F5344CB8AC3E}">
        <p14:creationId xmlns:p14="http://schemas.microsoft.com/office/powerpoint/2010/main" val="373574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</a:t>
            </a:r>
            <a:r>
              <a:rPr kumimoji="1" lang="pl-PL" altLang="ja-JP" dirty="0"/>
              <a:t>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altLang="ja-JP" sz="2800" dirty="0"/>
              <a:t>For FR1:</a:t>
            </a:r>
          </a:p>
          <a:p>
            <a:pPr lvl="1"/>
            <a:r>
              <a:rPr lang="pl-PL" altLang="ja-JP" sz="2400" dirty="0"/>
              <a:t>It </a:t>
            </a:r>
            <a:r>
              <a:rPr lang="pl-PL" altLang="ja-JP" sz="2400" dirty="0" err="1"/>
              <a:t>is</a:t>
            </a:r>
            <a:r>
              <a:rPr lang="pl-PL" altLang="ja-JP" sz="2400" dirty="0"/>
              <a:t> </a:t>
            </a:r>
            <a:r>
              <a:rPr lang="pl-PL" altLang="ja-JP" sz="2400" dirty="0" err="1"/>
              <a:t>proposed</a:t>
            </a:r>
            <a:r>
              <a:rPr lang="pl-PL" altLang="ja-JP" sz="2400" dirty="0"/>
              <a:t> to </a:t>
            </a:r>
            <a:r>
              <a:rPr lang="pl-PL" altLang="ja-JP" sz="2400" dirty="0" err="1"/>
              <a:t>agree</a:t>
            </a:r>
            <a:r>
              <a:rPr lang="pl-PL" altLang="ja-JP" sz="2400" dirty="0"/>
              <a:t> </a:t>
            </a:r>
            <a:r>
              <a:rPr lang="pl-PL" altLang="ja-JP" sz="2400" dirty="0" err="1"/>
              <a:t>conditionally</a:t>
            </a:r>
            <a:r>
              <a:rPr lang="pl-PL" altLang="ja-JP" sz="2400" dirty="0"/>
              <a:t> on Option 1.</a:t>
            </a:r>
          </a:p>
          <a:p>
            <a:pPr lvl="1"/>
            <a:r>
              <a:rPr lang="pl-PL" altLang="ja-JP" sz="2400" dirty="0" err="1"/>
              <a:t>If</a:t>
            </a:r>
            <a:r>
              <a:rPr lang="pl-PL" altLang="ja-JP" sz="2400" dirty="0"/>
              <a:t> </a:t>
            </a:r>
            <a:r>
              <a:rPr lang="pl-PL" altLang="ja-JP" sz="2400" dirty="0" err="1"/>
              <a:t>companies</a:t>
            </a:r>
            <a:r>
              <a:rPr lang="pl-PL" altLang="ja-JP" sz="2400" dirty="0"/>
              <a:t> </a:t>
            </a:r>
            <a:r>
              <a:rPr lang="pl-PL" altLang="ja-JP" sz="2400" dirty="0" err="1"/>
              <a:t>provide</a:t>
            </a:r>
            <a:r>
              <a:rPr lang="pl-PL" altLang="ja-JP" sz="2400" dirty="0"/>
              <a:t> </a:t>
            </a:r>
            <a:r>
              <a:rPr lang="en-US" altLang="ja-JP" sz="2400" dirty="0"/>
              <a:t>t</a:t>
            </a:r>
            <a:r>
              <a:rPr lang="pl-PL" altLang="ja-JP" sz="2400" dirty="0" err="1"/>
              <a:t>echnical</a:t>
            </a:r>
            <a:r>
              <a:rPr lang="pl-PL" altLang="ja-JP" sz="2400" dirty="0"/>
              <a:t> </a:t>
            </a:r>
            <a:r>
              <a:rPr lang="pl-PL" altLang="ja-JP" sz="2400" dirty="0" err="1"/>
              <a:t>justyfication</a:t>
            </a:r>
            <a:r>
              <a:rPr lang="pl-PL" altLang="ja-JP" sz="2400" dirty="0"/>
              <a:t> </a:t>
            </a:r>
            <a:r>
              <a:rPr lang="pl-PL" altLang="ja-JP" sz="2400" dirty="0" err="1"/>
              <a:t>why</a:t>
            </a:r>
            <a:r>
              <a:rPr lang="pl-PL" altLang="ja-JP" sz="2400" dirty="0"/>
              <a:t> Option 2 </a:t>
            </a:r>
            <a:r>
              <a:rPr lang="pl-PL" altLang="ja-JP" sz="2400" dirty="0" err="1"/>
              <a:t>should</a:t>
            </a:r>
            <a:r>
              <a:rPr lang="pl-PL" altLang="ja-JP" sz="2400" dirty="0"/>
              <a:t> be </a:t>
            </a:r>
            <a:r>
              <a:rPr lang="pl-PL" altLang="ja-JP" sz="2400" dirty="0" err="1"/>
              <a:t>selected</a:t>
            </a:r>
            <a:r>
              <a:rPr lang="pl-PL" altLang="ja-JP" sz="2400" dirty="0"/>
              <a:t> Option 2 </a:t>
            </a:r>
            <a:r>
              <a:rPr lang="pl-PL" altLang="ja-JP" sz="2400" dirty="0" err="1"/>
              <a:t>can</a:t>
            </a:r>
            <a:r>
              <a:rPr lang="pl-PL" altLang="ja-JP" sz="2400" dirty="0"/>
              <a:t> be </a:t>
            </a:r>
            <a:r>
              <a:rPr lang="pl-PL" altLang="ja-JP" sz="2400" dirty="0" err="1"/>
              <a:t>further</a:t>
            </a:r>
            <a:r>
              <a:rPr lang="pl-PL" altLang="ja-JP" sz="2400" dirty="0"/>
              <a:t> </a:t>
            </a:r>
            <a:r>
              <a:rPr lang="pl-PL" altLang="ja-JP" sz="2400" dirty="0" err="1"/>
              <a:t>considered</a:t>
            </a:r>
            <a:r>
              <a:rPr lang="en-US" altLang="ja-JP" sz="2400" dirty="0"/>
              <a:t>.</a:t>
            </a:r>
          </a:p>
          <a:p>
            <a:pPr lvl="1"/>
            <a:r>
              <a:rPr lang="pl-PL" altLang="ja-JP" sz="2400" dirty="0" err="1"/>
              <a:t>Decision</a:t>
            </a:r>
            <a:r>
              <a:rPr lang="pl-PL" altLang="ja-JP" sz="2400" dirty="0"/>
              <a:t> on BS EVM </a:t>
            </a:r>
            <a:r>
              <a:rPr lang="en-US" altLang="ja-JP" sz="2400" dirty="0"/>
              <a:t>window length </a:t>
            </a:r>
            <a:r>
              <a:rPr lang="pl-PL" altLang="ja-JP" sz="2400" dirty="0"/>
              <a:t>for FR1 </a:t>
            </a:r>
            <a:r>
              <a:rPr lang="en-US" altLang="ja-JP" sz="2400" dirty="0"/>
              <a:t>should be taken </a:t>
            </a:r>
            <a:r>
              <a:rPr lang="pl-PL" altLang="ja-JP" sz="2400" dirty="0"/>
              <a:t>on RAN4#87.</a:t>
            </a:r>
          </a:p>
          <a:p>
            <a:r>
              <a:rPr lang="pl-PL" altLang="ja-JP" sz="2800" dirty="0"/>
              <a:t>For FR2:</a:t>
            </a:r>
            <a:endParaRPr lang="pl-PL" altLang="ja-JP" sz="2400" dirty="0"/>
          </a:p>
          <a:p>
            <a:pPr lvl="1"/>
            <a:r>
              <a:rPr lang="en-US" altLang="ja-JP" sz="2400" dirty="0"/>
              <a:t>Further discussion </a:t>
            </a:r>
            <a:r>
              <a:rPr lang="pl-PL" altLang="ja-JP" sz="2400" dirty="0"/>
              <a:t>and </a:t>
            </a:r>
            <a:r>
              <a:rPr lang="en-US" altLang="ja-JP" sz="2400" dirty="0"/>
              <a:t>decision</a:t>
            </a:r>
            <a:r>
              <a:rPr lang="pl-PL" altLang="ja-JP" sz="2400" dirty="0"/>
              <a:t> on BS EVM </a:t>
            </a:r>
            <a:r>
              <a:rPr lang="en-US" altLang="ja-JP" sz="2400" dirty="0"/>
              <a:t>window length </a:t>
            </a:r>
            <a:r>
              <a:rPr lang="pl-PL" altLang="ja-JP" sz="2400" dirty="0"/>
              <a:t>for FR2 </a:t>
            </a:r>
            <a:r>
              <a:rPr lang="en-US" altLang="ja-JP" sz="2400" dirty="0"/>
              <a:t>should be taken </a:t>
            </a:r>
            <a:r>
              <a:rPr lang="pl-PL" altLang="ja-JP" sz="2400" dirty="0"/>
              <a:t>on RAN4#87.</a:t>
            </a:r>
          </a:p>
          <a:p>
            <a:pPr lvl="1"/>
            <a:endParaRPr lang="pl-PL" altLang="ja-JP" sz="2400" dirty="0"/>
          </a:p>
          <a:p>
            <a:endParaRPr lang="pl-PL" altLang="ja-JP" sz="2200" dirty="0"/>
          </a:p>
        </p:txBody>
      </p:sp>
    </p:spTree>
    <p:extLst>
      <p:ext uri="{BB962C8B-B14F-4D97-AF65-F5344CB8AC3E}">
        <p14:creationId xmlns:p14="http://schemas.microsoft.com/office/powerpoint/2010/main" val="1973376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</TotalTime>
  <Words>438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PGothic</vt:lpstr>
      <vt:lpstr>MS PGothic</vt:lpstr>
      <vt:lpstr>Arial</vt:lpstr>
      <vt:lpstr>Calibri</vt:lpstr>
      <vt:lpstr>Wingdings</vt:lpstr>
      <vt:lpstr>Office テーマ</vt:lpstr>
      <vt:lpstr>WF on NR BS EVM window length</vt:lpstr>
      <vt:lpstr>Background (1/)</vt:lpstr>
      <vt:lpstr>Background (2/3)</vt:lpstr>
      <vt:lpstr>Background (3/4)</vt:lpstr>
      <vt:lpstr>Background (4/4)</vt:lpstr>
      <vt:lpstr>Agreements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137</cp:revision>
  <dcterms:created xsi:type="dcterms:W3CDTF">2016-11-16T01:21:36Z</dcterms:created>
  <dcterms:modified xsi:type="dcterms:W3CDTF">2018-04-18T23:28:15Z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