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71" r:id="rId4"/>
    <p:sldId id="272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0" autoAdjust="0"/>
    <p:restoredTop sz="95073" autoAdjust="0"/>
  </p:normalViewPr>
  <p:slideViewPr>
    <p:cSldViewPr snapToGrid="0">
      <p:cViewPr>
        <p:scale>
          <a:sx n="91" d="100"/>
          <a:sy n="91" d="100"/>
        </p:scale>
        <p:origin x="-80" y="-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3171B4-A2CB-884D-B041-8AB6D9C66E34}" type="datetimeFigureOut">
              <a:rPr kumimoji="1" lang="zh-CN" altLang="en-US" smtClean="0"/>
              <a:t>18/4/25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53D55-DEFF-AA47-B2CB-8DE38FBB3CC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855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  <a:p>
            <a:r>
              <a:rPr kumimoji="1" lang="zh-CN" altLang="en-US" dirty="0"/>
              <a:t>----- 会议笔记(18/4/23 15:07) -----</a:t>
            </a:r>
          </a:p>
          <a:p>
            <a:endParaRPr kumimoji="1" lang="zh-CN" altLang="en-US" dirty="0"/>
          </a:p>
          <a:p>
            <a:r>
              <a:rPr kumimoji="1" lang="zh-CN" altLang="en-US" dirty="0"/>
              <a:t>1. 行业终端SAR测试如何执行？</a:t>
            </a:r>
          </a:p>
          <a:p>
            <a:r>
              <a:rPr kumimoji="1" lang="zh-CN" altLang="en-US" dirty="0"/>
              <a:t>2. 直播，网联无人机，上行需求大</a:t>
            </a: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53D55-DEFF-AA47-B2CB-8DE38FBB3CC0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5782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53D55-DEFF-AA47-B2CB-8DE38FBB3CC0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72871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18/4/25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 smtClean="0"/>
              <a:t>WF </a:t>
            </a:r>
            <a:r>
              <a:rPr lang="en-US" sz="4800" dirty="0" smtClean="0"/>
              <a:t>on</a:t>
            </a:r>
            <a:r>
              <a:rPr lang="zh-CN" altLang="en-US" sz="4800" dirty="0" smtClean="0"/>
              <a:t> </a:t>
            </a:r>
            <a:r>
              <a:rPr lang="en-US" altLang="zh-CN" sz="4800" dirty="0" smtClean="0"/>
              <a:t>FR1</a:t>
            </a:r>
            <a:r>
              <a:rPr lang="zh-CN" altLang="en-US" sz="4800" dirty="0" smtClean="0"/>
              <a:t> </a:t>
            </a:r>
            <a:r>
              <a:rPr lang="en-US" altLang="zh-CN" sz="4800" dirty="0" smtClean="0"/>
              <a:t>HPUE</a:t>
            </a:r>
            <a:r>
              <a:rPr lang="zh-CN" altLang="en-US" sz="4800" dirty="0" smtClean="0"/>
              <a:t> </a:t>
            </a:r>
            <a:r>
              <a:rPr lang="en-US" altLang="zh-CN" sz="4800" dirty="0" smtClean="0"/>
              <a:t>behavior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 smtClean="0"/>
              <a:t>CMCC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#86bis </a:t>
            </a:r>
            <a:r>
              <a:rPr lang="en-GB" altLang="zh-CN" sz="2400" b="1" dirty="0" smtClean="0"/>
              <a:t>					R</a:t>
            </a:r>
            <a:r>
              <a:rPr lang="en-US" altLang="zh-CN" sz="2400" b="1" dirty="0" smtClean="0"/>
              <a:t>4-1805776</a:t>
            </a:r>
            <a:r>
              <a:rPr lang="en-GB" altLang="zh-CN" sz="2400" b="1" dirty="0" smtClean="0"/>
              <a:t>                                                                         Melbourne</a:t>
            </a:r>
            <a:r>
              <a:rPr lang="en-GB" altLang="zh-CN" sz="2400" b="1" dirty="0"/>
              <a:t>, AU, 16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April, 2018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</a:t>
            </a:r>
            <a:r>
              <a:rPr lang="en-US" altLang="zh-CN" dirty="0" smtClean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599276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The TDD UL/DL configuration problem was raised in RAN4#AH 1801 and way forwards were</a:t>
            </a:r>
            <a:r>
              <a:rPr lang="zh-CN" altLang="en-US" dirty="0" smtClean="0"/>
              <a:t> </a:t>
            </a:r>
            <a:r>
              <a:rPr lang="en-US" altLang="zh-CN" dirty="0" smtClean="0"/>
              <a:t>approved </a:t>
            </a:r>
            <a:r>
              <a:rPr lang="en-US" altLang="zh-CN" dirty="0"/>
              <a:t>in </a:t>
            </a:r>
            <a:r>
              <a:rPr lang="en-US" altLang="zh-CN" dirty="0" smtClean="0"/>
              <a:t>R4-1801125</a:t>
            </a:r>
            <a:r>
              <a:rPr lang="zh-CN" altLang="en-US" dirty="0" smtClean="0"/>
              <a:t> </a:t>
            </a:r>
            <a:r>
              <a:rPr lang="en-US" altLang="zh-CN" dirty="0" smtClean="0"/>
              <a:t>and</a:t>
            </a:r>
            <a:r>
              <a:rPr lang="zh-CN" altLang="en-US" dirty="0" smtClean="0"/>
              <a:t> </a:t>
            </a:r>
            <a:r>
              <a:rPr lang="en-US" altLang="zh-CN" dirty="0" smtClean="0"/>
              <a:t>R4-1802714</a:t>
            </a:r>
          </a:p>
          <a:p>
            <a:pPr marL="0" indent="0">
              <a:buNone/>
            </a:pPr>
            <a:endParaRPr lang="en-GB" altLang="zh-CN" dirty="0" smtClean="0"/>
          </a:p>
          <a:p>
            <a:pPr marL="0" indent="0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199095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solve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SAR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issue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for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power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class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2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UE,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a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UE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capability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i="1" dirty="0" err="1" smtClean="0">
                <a:latin typeface="Calibri" charset="0"/>
                <a:ea typeface="Calibri" charset="0"/>
                <a:cs typeface="Calibri" charset="0"/>
              </a:rPr>
              <a:t>maxUplinkDutyCycle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is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proposed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be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defined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which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represents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maximum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percentage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uplink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time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that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can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be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scheduled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during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[X]</a:t>
            </a:r>
            <a:r>
              <a:rPr lang="en-US" altLang="zh-CN" sz="2000" dirty="0" err="1" smtClean="0">
                <a:latin typeface="Calibri" charset="0"/>
                <a:ea typeface="Calibri" charset="0"/>
                <a:cs typeface="Calibri" charset="0"/>
              </a:rPr>
              <a:t>ms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ensure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compliance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with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applicable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electromagnetic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energy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absorption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requirements.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endParaRPr lang="en-US" altLang="zh-CN" sz="2000" dirty="0" smtClean="0">
              <a:latin typeface="Calibri" charset="0"/>
              <a:ea typeface="Calibri" charset="0"/>
              <a:cs typeface="Calibri" charset="0"/>
            </a:endParaRPr>
          </a:p>
          <a:p>
            <a:pPr lvl="1">
              <a:lnSpc>
                <a:spcPct val="10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default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value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i="1" dirty="0" err="1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maxUplinkDutyCycle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is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50%.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E.g.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GB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If the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GB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field is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absent</a:t>
            </a:r>
            <a:r>
              <a:rPr lang="en-GB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, the UE shall apply the default value. </a:t>
            </a:r>
            <a:endParaRPr lang="en-US" altLang="zh-CN" sz="2000" dirty="0" smtClean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For a power class 2 capable UE operating on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Band n41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n77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n78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n79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, when the percentage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of uplink time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scheduled by the network in [X]</a:t>
            </a:r>
            <a:r>
              <a:rPr lang="en-US" altLang="zh-CN" sz="2000" dirty="0" err="1" smtClean="0">
                <a:latin typeface="Calibri" charset="0"/>
                <a:ea typeface="Calibri" charset="0"/>
                <a:cs typeface="Calibri" charset="0"/>
              </a:rPr>
              <a:t>ms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 is larger than its capability,</a:t>
            </a:r>
            <a:r>
              <a:rPr lang="zh-CN" altLang="en-US" sz="200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smtClean="0">
                <a:latin typeface="Calibri" charset="0"/>
                <a:ea typeface="Calibri" charset="0"/>
                <a:cs typeface="Calibri" charset="0"/>
              </a:rPr>
              <a:t>the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requirements for power class 2 are not applicable, and the corresponding requirements for a power class 3 UE shall apply. </a:t>
            </a:r>
          </a:p>
        </p:txBody>
      </p:sp>
    </p:spTree>
    <p:extLst>
      <p:ext uri="{BB962C8B-B14F-4D97-AF65-F5344CB8AC3E}">
        <p14:creationId xmlns:p14="http://schemas.microsoft.com/office/powerpoint/2010/main" val="3831480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35194"/>
            <a:ext cx="10515600" cy="4351338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Send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LS</a:t>
            </a:r>
            <a:r>
              <a:rPr lang="zh-CN" altLang="en-US" sz="2400" dirty="0" smtClean="0"/>
              <a:t> </a:t>
            </a:r>
            <a:r>
              <a:rPr lang="en-US" altLang="zh-CN" sz="2400" dirty="0"/>
              <a:t>to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inform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RAN2</a:t>
            </a:r>
            <a:r>
              <a:rPr lang="zh-CN" altLang="en-US" sz="2400" dirty="0" smtClean="0"/>
              <a:t> </a:t>
            </a:r>
            <a:r>
              <a:rPr lang="en-US" altLang="zh-CN" sz="2400" dirty="0"/>
              <a:t>on</a:t>
            </a:r>
            <a:r>
              <a:rPr lang="zh-CN" altLang="en-US" sz="2400" dirty="0"/>
              <a:t> </a:t>
            </a:r>
            <a:r>
              <a:rPr lang="en-US" altLang="zh-CN" sz="2400" dirty="0"/>
              <a:t>the</a:t>
            </a:r>
            <a:r>
              <a:rPr lang="zh-CN" altLang="en-US" sz="2400" dirty="0"/>
              <a:t> </a:t>
            </a:r>
            <a:r>
              <a:rPr lang="en-US" altLang="zh-CN" sz="2400" dirty="0"/>
              <a:t>signaling</a:t>
            </a:r>
            <a:r>
              <a:rPr lang="zh-CN" altLang="en-US" sz="2400" dirty="0"/>
              <a:t> </a:t>
            </a:r>
            <a:r>
              <a:rPr lang="en-US" altLang="zh-CN" sz="2400" dirty="0"/>
              <a:t>impact</a:t>
            </a:r>
            <a:r>
              <a:rPr lang="en-US" altLang="en-US" sz="2400" dirty="0" smtClean="0"/>
              <a:t>.</a:t>
            </a:r>
          </a:p>
          <a:p>
            <a:endParaRPr lang="en-US" altLang="en-US" sz="2400" dirty="0" smtClean="0"/>
          </a:p>
          <a:p>
            <a:r>
              <a:rPr lang="en-US" altLang="zh-CN" sz="2400" dirty="0"/>
              <a:t>RAN4</a:t>
            </a:r>
            <a:r>
              <a:rPr lang="zh-CN" altLang="en-US" sz="2400" dirty="0"/>
              <a:t> </a:t>
            </a:r>
            <a:r>
              <a:rPr lang="en-US" altLang="zh-CN" sz="2400" dirty="0"/>
              <a:t>continue</a:t>
            </a:r>
            <a:r>
              <a:rPr lang="zh-CN" altLang="en-US" sz="2400" dirty="0"/>
              <a:t> </a:t>
            </a:r>
            <a:r>
              <a:rPr lang="en-US" altLang="zh-CN" sz="2400" dirty="0"/>
              <a:t>to</a:t>
            </a:r>
            <a:r>
              <a:rPr lang="zh-CN" altLang="en-US" sz="2400" dirty="0"/>
              <a:t> </a:t>
            </a:r>
            <a:r>
              <a:rPr lang="en-US" altLang="zh-CN" sz="2400" dirty="0"/>
              <a:t>discuss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and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determine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the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value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of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evaluation</a:t>
            </a:r>
            <a:r>
              <a:rPr lang="zh-CN" altLang="en-US" sz="2400" dirty="0" smtClean="0"/>
              <a:t> </a:t>
            </a:r>
            <a:r>
              <a:rPr lang="en-US" altLang="zh-CN" sz="2400" dirty="0"/>
              <a:t>period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[X]</a:t>
            </a:r>
            <a:r>
              <a:rPr lang="en-US" altLang="zh-CN" sz="2400" dirty="0" err="1" smtClean="0"/>
              <a:t>ms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in</a:t>
            </a:r>
            <a:r>
              <a:rPr lang="zh-CN" altLang="en-US" sz="2400" dirty="0" smtClean="0"/>
              <a:t> </a:t>
            </a:r>
            <a:r>
              <a:rPr lang="en-US" altLang="zh-CN" sz="2400" dirty="0"/>
              <a:t>May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meeting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Way Forward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180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altLang="zh-CN" dirty="0" smtClean="0"/>
              <a:t>Reference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 smtClean="0">
                <a:latin typeface="+mj-lt"/>
                <a:cs typeface="Calibri"/>
              </a:rPr>
              <a:t>[1]</a:t>
            </a:r>
            <a:r>
              <a:rPr kumimoji="1" lang="zh-CN" altLang="en-US" dirty="0" smtClean="0">
                <a:latin typeface="+mj-lt"/>
                <a:cs typeface="Calibri"/>
              </a:rPr>
              <a:t> </a:t>
            </a:r>
            <a:r>
              <a:rPr lang="en-GB" altLang="zh-CN" b="1" dirty="0">
                <a:latin typeface="+mj-lt"/>
                <a:cs typeface="Calibri"/>
              </a:rPr>
              <a:t>R4-1804016	Discussion on solutions to satisfy SAR requirements for NR HPUE</a:t>
            </a:r>
            <a:r>
              <a:rPr lang="zh-CN" altLang="zh-CN" dirty="0">
                <a:latin typeface="+mj-lt"/>
                <a:cs typeface="Calibri"/>
              </a:rPr>
              <a:t> </a:t>
            </a:r>
            <a:endParaRPr lang="en-US" altLang="zh-CN" dirty="0" smtClean="0">
              <a:latin typeface="+mj-lt"/>
              <a:cs typeface="Calibri"/>
            </a:endParaRPr>
          </a:p>
          <a:p>
            <a:r>
              <a:rPr kumimoji="1" lang="en-US" altLang="zh-CN" dirty="0" smtClean="0">
                <a:cs typeface="Calibri"/>
              </a:rPr>
              <a:t>[2]</a:t>
            </a:r>
            <a:r>
              <a:rPr kumimoji="1" lang="zh-CN" altLang="en-US" dirty="0" smtClean="0">
                <a:cs typeface="Calibri"/>
              </a:rPr>
              <a:t> </a:t>
            </a:r>
            <a:r>
              <a:rPr lang="en-GB" altLang="zh-CN" b="1" dirty="0" smtClean="0">
                <a:latin typeface="+mj-lt"/>
                <a:cs typeface="Calibri"/>
              </a:rPr>
              <a:t>R4</a:t>
            </a:r>
            <a:r>
              <a:rPr lang="en-GB" altLang="zh-CN" b="1" dirty="0">
                <a:latin typeface="+mj-lt"/>
                <a:cs typeface="Calibri"/>
              </a:rPr>
              <a:t>-1804074	Discussion on NR FR1 HPUE behaviour</a:t>
            </a:r>
            <a:r>
              <a:rPr lang="zh-CN" altLang="zh-CN" dirty="0">
                <a:latin typeface="+mj-lt"/>
                <a:cs typeface="Calibri"/>
              </a:rPr>
              <a:t> </a:t>
            </a:r>
            <a:endParaRPr lang="en-US" altLang="zh-CN" dirty="0" smtClean="0">
              <a:latin typeface="+mj-lt"/>
              <a:cs typeface="Calibri"/>
            </a:endParaRPr>
          </a:p>
          <a:p>
            <a:r>
              <a:rPr kumimoji="1" lang="en-US" altLang="zh-CN" dirty="0" smtClean="0">
                <a:cs typeface="Calibri"/>
              </a:rPr>
              <a:t>[3]</a:t>
            </a:r>
            <a:r>
              <a:rPr kumimoji="1" lang="zh-CN" altLang="en-US" dirty="0" smtClean="0">
                <a:cs typeface="Calibri"/>
              </a:rPr>
              <a:t> </a:t>
            </a:r>
            <a:r>
              <a:rPr lang="en-GB" altLang="zh-CN" b="1" dirty="0" smtClean="0">
                <a:latin typeface="+mj-lt"/>
                <a:cs typeface="Calibri"/>
              </a:rPr>
              <a:t>R4</a:t>
            </a:r>
            <a:r>
              <a:rPr lang="en-GB" altLang="zh-CN" b="1" dirty="0">
                <a:latin typeface="+mj-lt"/>
                <a:cs typeface="Calibri"/>
              </a:rPr>
              <a:t>-1803659	Further discussion on UL/DL configurations for NR HPUE</a:t>
            </a:r>
            <a:r>
              <a:rPr lang="zh-CN" altLang="zh-CN" dirty="0">
                <a:latin typeface="+mj-lt"/>
                <a:cs typeface="Calibri"/>
              </a:rPr>
              <a:t> </a:t>
            </a:r>
            <a:endParaRPr kumimoji="1" lang="zh-CN" altLang="en-US" dirty="0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02558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8298</TotalTime>
  <Words>252</Words>
  <Application>Microsoft Macintosh PowerPoint</Application>
  <PresentationFormat>自定义</PresentationFormat>
  <Paragraphs>24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FR1 HPUE behavior</vt:lpstr>
      <vt:lpstr>Background</vt:lpstr>
      <vt:lpstr>Way Forward</vt:lpstr>
      <vt:lpstr>Way Forward</vt:lpstr>
      <vt:lpstr>Reference</vt:lpstr>
    </vt:vector>
  </TitlesOfParts>
  <Manager/>
  <Company>CMCC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FR1 HPUE behaviour</dc:title>
  <dc:subject/>
  <dc:creator>Xiaoran</dc:creator>
  <cp:keywords/>
  <dc:description/>
  <cp:lastModifiedBy>Xiaoran Zhang</cp:lastModifiedBy>
  <cp:revision>326</cp:revision>
  <dcterms:created xsi:type="dcterms:W3CDTF">2017-01-18T06:26:21Z</dcterms:created>
  <dcterms:modified xsi:type="dcterms:W3CDTF">2018-04-25T00:47:31Z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