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957" r:id="rId5"/>
    <p:sldId id="956" r:id="rId6"/>
    <p:sldId id="958" r:id="rId7"/>
    <p:sldId id="959" r:id="rId8"/>
    <p:sldId id="258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9021-F744-4FCF-9226-ABC167BFA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B056C7-6D5F-4815-A643-72030A852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8AD08-87A2-47D1-B298-2664EE6B0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39DC7-82EE-4ABD-870E-3DA519DF4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C94C30-11AD-440D-8205-19F22CF42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5752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19A8D-3196-4ED1-864A-47A26C9F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55A1B-AF24-41D2-AFE9-169DB6089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67DA-F58D-4104-A1A6-511AA203B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47794-B1CD-40E1-A486-1EA498AF3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A5600-9F7B-45A1-B575-B07D0A131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5626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154772-A734-4B85-B71F-A52A36FFD3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6ADF4-DF99-4F33-BD6A-89BA36EB98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7E515C-F2FC-408A-9DB7-AF4CDD471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EF8A3-7649-4359-93CA-1C0C2241D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B0573-029C-4586-9538-5E24CCA1B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7677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75488" y="1200150"/>
            <a:ext cx="11210544" cy="5145786"/>
          </a:xfrm>
        </p:spPr>
        <p:txBody>
          <a:bodyPr/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253DC"/>
              </a:buClr>
              <a:buSzTx/>
              <a:buFont typeface="Wingdings" panose="05000000000000000000" pitchFamily="2" charset="2"/>
              <a:buChar char="§"/>
              <a:tabLst/>
              <a:defRPr/>
            </a:lvl1pPr>
            <a:lvl2pPr marL="73152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30000"/>
              <a:buFont typeface="Arial" panose="020B0604020202020204" pitchFamily="34" charset="0"/>
              <a:buChar char="•"/>
              <a:tabLst/>
              <a:defRPr/>
            </a:lvl2pPr>
            <a:lvl3pPr marL="109728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00"/>
              </a:buClr>
              <a:buSzTx/>
              <a:buFont typeface="Wingdings" panose="05000000000000000000" pitchFamily="2" charset="2"/>
              <a:buChar char="ü"/>
              <a:tabLst/>
              <a:defRPr/>
            </a:lvl3pPr>
            <a:lvl4pPr marL="173038" marR="0" indent="-173038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anose="020B0604020202020204" pitchFamily="34" charset="0"/>
              <a:buChar char="•"/>
              <a:tabLst/>
              <a:defRPr/>
            </a:lvl4pPr>
            <a:lvl5pPr marL="339725" marR="0" indent="-1651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253DC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Edit Master text styles</a:t>
            </a:r>
          </a:p>
          <a:p>
            <a:pPr marL="731520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Second level</a:t>
            </a:r>
          </a:p>
          <a:p>
            <a:pPr marL="1097280" marR="0" lvl="2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Third level</a:t>
            </a:r>
          </a:p>
          <a:p>
            <a:pPr marL="173038" marR="0" lvl="3" indent="-173038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Fourth level</a:t>
            </a:r>
          </a:p>
          <a:p>
            <a:pPr marL="339725" marR="0" lvl="4" indent="-1651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CE17B5C3-EC24-45A0-9C9A-FB9EEA124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6484545"/>
            <a:ext cx="10223342" cy="189801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7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75488" y="1709928"/>
            <a:ext cx="11210544" cy="4636008"/>
          </a:xfrm>
        </p:spPr>
        <p:txBody>
          <a:bodyPr/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253DC"/>
              </a:buClr>
              <a:buSzTx/>
              <a:buFont typeface="Wingdings" panose="05000000000000000000" pitchFamily="2" charset="2"/>
              <a:buChar char="§"/>
              <a:tabLst/>
              <a:defRPr/>
            </a:lvl1pPr>
            <a:lvl2pPr marL="73152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30000"/>
              <a:buFont typeface="Arial" panose="020B0604020202020204" pitchFamily="34" charset="0"/>
              <a:buChar char="•"/>
              <a:tabLst/>
              <a:defRPr/>
            </a:lvl2pPr>
            <a:lvl3pPr marL="1097280" marR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00"/>
              </a:buClr>
              <a:buSzTx/>
              <a:buFont typeface="Wingdings" panose="05000000000000000000" pitchFamily="2" charset="2"/>
              <a:buChar char="ü"/>
              <a:tabLst/>
              <a:defRPr/>
            </a:lvl3pPr>
            <a:lvl4pPr marL="173038" marR="0" indent="-173038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anose="020B0604020202020204" pitchFamily="34" charset="0"/>
              <a:buChar char="•"/>
              <a:tabLst/>
              <a:defRPr/>
            </a:lvl4pPr>
            <a:lvl5pPr marL="339725" marR="0" indent="-1651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253DC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Edit Master text styles</a:t>
            </a:r>
          </a:p>
          <a:p>
            <a:pPr marL="731520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Second level</a:t>
            </a:r>
          </a:p>
          <a:p>
            <a:pPr marL="1097280" marR="0" lvl="2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Third level</a:t>
            </a:r>
          </a:p>
          <a:p>
            <a:pPr marL="173038" marR="0" lvl="3" indent="-173038" algn="l" defTabSz="914400" rtl="0" eaLnBrk="1" fontAlgn="auto" latinLnBrk="0" hangingPunct="1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ct val="14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Fourth level</a:t>
            </a:r>
          </a:p>
          <a:p>
            <a:pPr marL="339725" marR="0" lvl="4" indent="-1651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793" y="1132232"/>
            <a:ext cx="11202619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CE17B5C3-EC24-45A0-9C9A-FB9EEA124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6484545"/>
            <a:ext cx="10223342" cy="189801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5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27286BD7-4573-4AC0-A2EA-73702314C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793" y="1132232"/>
            <a:ext cx="11202619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069815-7C74-4EFC-BAEB-3780365448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6484545"/>
            <a:ext cx="10223342" cy="189801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4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3C866-0B13-4848-BFE2-4959D2993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2E351-E751-4BCD-914C-293624A88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98EEE-50FC-4F8D-A720-D2389CBC8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DE2DEB-2CB9-4B4B-BBCB-7CDDB3561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34656-74F6-406A-9F79-415E7AFBC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0184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57DEB-A448-4B8D-B3C6-3E577B563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4FFB6B-7AAE-41F9-99DC-4F200333A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D31446-D86B-45DD-85F5-6627F2A3F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86D065-8EAE-4917-804A-7D482F290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EAE6BB-D80F-4494-BF95-BBC931D7E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705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852E6-E864-4356-B2CF-9B25B3043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11CEF-7866-4498-BF32-B950DE5011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512E1D-FA93-4C88-957E-1658AE2DE7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31B694-5390-450D-B4C4-B8C075C0E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550FFB-8B90-444C-8422-F6E50D8A8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940642-2B4D-47BD-BD0A-ADCDFA9FB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0391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5754F-F778-4CEB-B379-61753EF93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6F54A5-AC55-4753-8ECE-A0C0E4593D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0792C4-82F2-44B4-BDE3-5933313E32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4D0F6-7517-4549-8526-8E3355B074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245D08-15CC-4AED-8D90-0D4ECCAE6C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EA404F-5F3A-47D8-A710-867E0C92F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B49F1C-B5A8-4B2F-ACC9-25FF6B441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B017BB-513F-4747-95B0-8BC68CBCE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9871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4127B-8503-4C41-9EF2-3A509D942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8080AD-B614-4100-A9D4-AC05D33CA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6E42A4-F7B0-4D5F-9C25-7BFEB4B59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C1A2C-CC37-47DA-BB3D-3BCAD1A2A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8693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9BE305-951A-434B-AA71-ACA13B798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78B20B-AE02-43B6-A381-11B8F03AF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30334C-E543-426A-9123-90486A0AB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925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1CCDD-D345-4D90-B459-F587EC8EC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86DB6-0311-4CD4-B63D-5B2F3C4D1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EB33DA-28D9-4D46-8D0D-28EB1C63F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312FB1-3DF3-4BC6-B5CD-7E58DBE07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F973D9-3009-47B6-B457-723121473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6C9AAA-94E6-4326-8341-291F35A1C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636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6F536-6684-4DBB-AF5F-E726227CA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5B194B-A675-4A2A-BC3C-3FC88A8E21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3E8EDD-D120-4177-8008-84548F78BA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4DF0BD-342E-46BC-B272-1340FA5A9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8C859-1D3E-48DE-9D5C-B20B13A4D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2BAF1C-E99E-4534-A270-F11361EE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9560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13DBCE-451F-414F-83C7-423E468D5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09A631-6135-4FB1-AA42-59BC828BD9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8858D-4F6A-40D9-B02E-4670949C1B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BF8E1-F9AA-4ED3-92C8-1EACC6F0594A}" type="datetimeFigureOut">
              <a:rPr lang="it-IT" smtClean="0"/>
              <a:t>19/04/2018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A6FD3-7A4C-442F-9127-A80362895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954F9-E329-49B5-A0F7-0DB12E575B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5EA74-5F80-4015-95D4-386BE7D25E5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237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0379-A73B-4D37-8E0F-682FF6EC6A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7459" y="1122363"/>
            <a:ext cx="9511645" cy="2387600"/>
          </a:xfrm>
        </p:spPr>
        <p:txBody>
          <a:bodyPr/>
          <a:lstStyle/>
          <a:p>
            <a:r>
              <a:rPr lang="en-US" dirty="0"/>
              <a:t>WF on UE ACS and IBB for FR2</a:t>
            </a:r>
            <a:endParaRPr lang="it-I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F83A4B-6495-4454-AEB1-62F86FF0F6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Qualcomm Incorporated</a:t>
            </a:r>
            <a:endParaRPr lang="it-IT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607ADB-33E8-490A-B373-059B8FFB17D0}"/>
              </a:ext>
            </a:extLst>
          </p:cNvPr>
          <p:cNvSpPr/>
          <p:nvPr/>
        </p:nvSpPr>
        <p:spPr>
          <a:xfrm>
            <a:off x="304800" y="327005"/>
            <a:ext cx="5035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3GPP TSG-RAN WG4 RAN#86 Bis</a:t>
            </a:r>
            <a:endParaRPr lang="en-US" dirty="0"/>
          </a:p>
          <a:p>
            <a:r>
              <a:rPr lang="en-GB" b="1" dirty="0"/>
              <a:t>Melbourne, Australia 16</a:t>
            </a:r>
            <a:r>
              <a:rPr lang="en-GB" b="1" baseline="30000" dirty="0"/>
              <a:t>th</a:t>
            </a:r>
            <a:r>
              <a:rPr lang="en-GB" b="1" dirty="0"/>
              <a:t>-20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DA8B30-6B90-4A16-B98A-54B83ED40812}"/>
              </a:ext>
            </a:extLst>
          </p:cNvPr>
          <p:cNvSpPr/>
          <p:nvPr/>
        </p:nvSpPr>
        <p:spPr>
          <a:xfrm>
            <a:off x="10516002" y="355352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R4-1805759 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87664A-85CC-4257-B342-84F71E7E6294}"/>
              </a:ext>
            </a:extLst>
          </p:cNvPr>
          <p:cNvSpPr/>
          <p:nvPr/>
        </p:nvSpPr>
        <p:spPr>
          <a:xfrm>
            <a:off x="304800" y="1106677"/>
            <a:ext cx="426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Agenda Item: 7.4.11.4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903561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5E19A-03C9-47C9-8795-9631F6D56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34B24-B86C-4F36-A527-BA1BC912E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Several contributions submitted in RAN4 #86bis to finalize ACS and IBB requirement for FR2 [1-9]</a:t>
            </a:r>
          </a:p>
          <a:p>
            <a:pPr lvl="1"/>
            <a:r>
              <a:rPr lang="en-US" dirty="0"/>
              <a:t>Several companies raised concerns about current ACS and IBB requirements, including ACS/IBB levels [3][4][5][6], and IBB frequency region definition </a:t>
            </a:r>
          </a:p>
          <a:p>
            <a:pPr lvl="1"/>
            <a:r>
              <a:rPr lang="en-US" dirty="0"/>
              <a:t>A modification IBB frequency range was proposed[1]</a:t>
            </a:r>
          </a:p>
          <a:p>
            <a:r>
              <a:rPr lang="en-US" dirty="0"/>
              <a:t>For the CA case, requirement is not specified for more than 2CC and/or more than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1930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E015D-C667-4AF8-9F66-AFD461CC4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Forward: general agreements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54D45-92FE-4C31-9A0C-76CBD2677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IBB level is relaxed to ACS level for all cases: single carrier, intra-band contiguous and non-contiguous CA</a:t>
            </a:r>
          </a:p>
          <a:p>
            <a:r>
              <a:rPr lang="en-US" dirty="0"/>
              <a:t>IBB frequency range is updated according to [1], i.e. it will limited to in-band</a:t>
            </a:r>
          </a:p>
          <a:p>
            <a:r>
              <a:rPr lang="en-US" dirty="0"/>
              <a:t>For CA cases:</a:t>
            </a:r>
          </a:p>
          <a:p>
            <a:pPr lvl="1"/>
            <a:r>
              <a:rPr lang="en-US" dirty="0"/>
              <a:t>Single carrier requirement is the reference to be adopted for CA</a:t>
            </a:r>
          </a:p>
          <a:p>
            <a:pPr lvl="1"/>
            <a:r>
              <a:rPr lang="en-US" dirty="0"/>
              <a:t>Restriction of 2 component carriers and up to 400MHz aggregated bandwidth is removed</a:t>
            </a:r>
          </a:p>
          <a:p>
            <a:pPr lvl="1"/>
            <a:r>
              <a:rPr lang="en-US" dirty="0"/>
              <a:t>For NC CA the in-gap requirement always refers to the component carrier under testing and not to the maximum between component carriers</a:t>
            </a:r>
          </a:p>
          <a:p>
            <a:pPr lvl="1"/>
            <a:r>
              <a:rPr lang="en-US" dirty="0"/>
              <a:t>In case of more than 2CCs the in-gap requirement is applied to each pair of adjacent carriers</a:t>
            </a:r>
          </a:p>
          <a:p>
            <a:pPr lvl="1"/>
            <a:r>
              <a:rPr lang="en-US" dirty="0"/>
              <a:t>In-gap requirement only applies if a minimum gap condition is met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58322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AC04DB7-1638-4EA5-B75A-B095B99CF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forward: single Carrier requirement</a:t>
            </a:r>
            <a:endParaRPr lang="it-IT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227520A-A336-4E45-B587-ABBE99BADE6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endParaRPr lang="en-US" dirty="0"/>
          </a:p>
          <a:p>
            <a:endParaRPr lang="en-US" dirty="0"/>
          </a:p>
          <a:p>
            <a:pPr lvl="1"/>
            <a:endParaRPr lang="it-I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DD6BC-ED03-4D54-93FF-C65F3FC33A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C7D40C-9B93-4622-AA73-1872E51E94AA}"/>
              </a:ext>
            </a:extLst>
          </p:cNvPr>
          <p:cNvSpPr/>
          <p:nvPr/>
        </p:nvSpPr>
        <p:spPr>
          <a:xfrm>
            <a:off x="5529192" y="3924306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 Signal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0D4B2A2-2859-48B1-A2F9-CFBB0346E40B}"/>
              </a:ext>
            </a:extLst>
          </p:cNvPr>
          <p:cNvSpPr/>
          <p:nvPr/>
        </p:nvSpPr>
        <p:spPr>
          <a:xfrm>
            <a:off x="6432016" y="2637930"/>
            <a:ext cx="914400" cy="22068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ACS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0DE0816-4C6C-48F2-B779-60F2E2105DC8}"/>
              </a:ext>
            </a:extLst>
          </p:cNvPr>
          <p:cNvCxnSpPr>
            <a:cxnSpLocks/>
          </p:cNvCxnSpPr>
          <p:nvPr/>
        </p:nvCxnSpPr>
        <p:spPr>
          <a:xfrm>
            <a:off x="633984" y="4833756"/>
            <a:ext cx="11233346" cy="17142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76E6B50-8E7C-4169-996C-9B4634602730}"/>
              </a:ext>
            </a:extLst>
          </p:cNvPr>
          <p:cNvSpPr txBox="1"/>
          <p:nvPr/>
        </p:nvSpPr>
        <p:spPr>
          <a:xfrm>
            <a:off x="11461611" y="4484452"/>
            <a:ext cx="466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62333F1-3D10-49E7-8612-0FACF3B2F582}"/>
              </a:ext>
            </a:extLst>
          </p:cNvPr>
          <p:cNvCxnSpPr/>
          <p:nvPr/>
        </p:nvCxnSpPr>
        <p:spPr>
          <a:xfrm>
            <a:off x="4169398" y="2485277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52BAF47-65ED-4E96-8669-55EDE0123999}"/>
              </a:ext>
            </a:extLst>
          </p:cNvPr>
          <p:cNvCxnSpPr/>
          <p:nvPr/>
        </p:nvCxnSpPr>
        <p:spPr>
          <a:xfrm flipV="1">
            <a:off x="4175957" y="2347540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5A06ADA-AA0E-43D3-AFEA-A32B73E68C72}"/>
              </a:ext>
            </a:extLst>
          </p:cNvPr>
          <p:cNvCxnSpPr/>
          <p:nvPr/>
        </p:nvCxnSpPr>
        <p:spPr>
          <a:xfrm flipV="1">
            <a:off x="10592302" y="4807138"/>
            <a:ext cx="0" cy="33408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385BE83-4C5C-495F-81B6-51447C71204F}"/>
              </a:ext>
            </a:extLst>
          </p:cNvPr>
          <p:cNvSpPr txBox="1"/>
          <p:nvPr/>
        </p:nvSpPr>
        <p:spPr>
          <a:xfrm>
            <a:off x="4820118" y="2212060"/>
            <a:ext cx="849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BW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8330EB2-A270-47C6-AE3A-3A367F57056C}"/>
              </a:ext>
            </a:extLst>
          </p:cNvPr>
          <p:cNvSpPr/>
          <p:nvPr/>
        </p:nvSpPr>
        <p:spPr>
          <a:xfrm>
            <a:off x="4644522" y="2639828"/>
            <a:ext cx="914400" cy="21988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652351D-0C44-4FE6-9F2D-6A2435664765}"/>
              </a:ext>
            </a:extLst>
          </p:cNvPr>
          <p:cNvCxnSpPr>
            <a:cxnSpLocks/>
          </p:cNvCxnSpPr>
          <p:nvPr/>
        </p:nvCxnSpPr>
        <p:spPr>
          <a:xfrm flipV="1">
            <a:off x="5998198" y="2335965"/>
            <a:ext cx="0" cy="15741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62BD7DD-6160-4C9D-BBA0-0E4C13D98DA6}"/>
              </a:ext>
            </a:extLst>
          </p:cNvPr>
          <p:cNvCxnSpPr/>
          <p:nvPr/>
        </p:nvCxnSpPr>
        <p:spPr>
          <a:xfrm flipV="1">
            <a:off x="7831752" y="2335965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8AD6329F-C4AD-4957-9FD4-D7F674B1D360}"/>
              </a:ext>
            </a:extLst>
          </p:cNvPr>
          <p:cNvSpPr txBox="1"/>
          <p:nvPr/>
        </p:nvSpPr>
        <p:spPr>
          <a:xfrm>
            <a:off x="705104" y="5107095"/>
            <a:ext cx="20782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DL_low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+ 0.5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BW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40A0C64-E40B-4D50-8816-1B576FF4CC00}"/>
              </a:ext>
            </a:extLst>
          </p:cNvPr>
          <p:cNvSpPr/>
          <p:nvPr/>
        </p:nvSpPr>
        <p:spPr>
          <a:xfrm>
            <a:off x="7346503" y="2639828"/>
            <a:ext cx="914400" cy="2204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IBB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94E5AD-0DAC-48FD-B061-8E1D24DED0F5}"/>
              </a:ext>
            </a:extLst>
          </p:cNvPr>
          <p:cNvSpPr/>
          <p:nvPr/>
        </p:nvSpPr>
        <p:spPr>
          <a:xfrm>
            <a:off x="3725937" y="2633732"/>
            <a:ext cx="914400" cy="2204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IBB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6D72798-F5C4-4D91-82AC-9188F7D18DCD}"/>
              </a:ext>
            </a:extLst>
          </p:cNvPr>
          <p:cNvSpPr/>
          <p:nvPr/>
        </p:nvSpPr>
        <p:spPr>
          <a:xfrm>
            <a:off x="961516" y="2633732"/>
            <a:ext cx="914400" cy="2204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IBB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16B6A64-2666-4BA5-BCB4-D90A5F789C2D}"/>
              </a:ext>
            </a:extLst>
          </p:cNvPr>
          <p:cNvSpPr/>
          <p:nvPr/>
        </p:nvSpPr>
        <p:spPr>
          <a:xfrm>
            <a:off x="10130600" y="2645924"/>
            <a:ext cx="914400" cy="2204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IBB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BB029C2-8DD6-46B3-BA45-06083F9F1796}"/>
              </a:ext>
            </a:extLst>
          </p:cNvPr>
          <p:cNvCxnSpPr>
            <a:cxnSpLocks/>
          </p:cNvCxnSpPr>
          <p:nvPr/>
        </p:nvCxnSpPr>
        <p:spPr>
          <a:xfrm flipV="1">
            <a:off x="2792778" y="2349469"/>
            <a:ext cx="0" cy="2501429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C6D459A-89FB-43B1-8929-E5B7F28BA00F}"/>
              </a:ext>
            </a:extLst>
          </p:cNvPr>
          <p:cNvCxnSpPr>
            <a:cxnSpLocks/>
          </p:cNvCxnSpPr>
          <p:nvPr/>
        </p:nvCxnSpPr>
        <p:spPr>
          <a:xfrm flipV="1">
            <a:off x="9188725" y="2349469"/>
            <a:ext cx="0" cy="2501429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D1B014A-F937-4B53-848D-BB9E905DC773}"/>
              </a:ext>
            </a:extLst>
          </p:cNvPr>
          <p:cNvCxnSpPr/>
          <p:nvPr/>
        </p:nvCxnSpPr>
        <p:spPr>
          <a:xfrm>
            <a:off x="6013112" y="2482127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975EDC45-9101-4914-AE4F-91475A918651}"/>
              </a:ext>
            </a:extLst>
          </p:cNvPr>
          <p:cNvSpPr txBox="1"/>
          <p:nvPr/>
        </p:nvSpPr>
        <p:spPr>
          <a:xfrm>
            <a:off x="6638758" y="2191544"/>
            <a:ext cx="849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BW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EB32198-0BA9-446D-AC7F-C6EA512CB785}"/>
              </a:ext>
            </a:extLst>
          </p:cNvPr>
          <p:cNvCxnSpPr/>
          <p:nvPr/>
        </p:nvCxnSpPr>
        <p:spPr>
          <a:xfrm flipV="1">
            <a:off x="1388738" y="4828823"/>
            <a:ext cx="0" cy="33408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04C8C40C-0972-4428-A2CE-F9B982D23AC4}"/>
              </a:ext>
            </a:extLst>
          </p:cNvPr>
          <p:cNvSpPr txBox="1"/>
          <p:nvPr/>
        </p:nvSpPr>
        <p:spPr>
          <a:xfrm>
            <a:off x="9880472" y="5112020"/>
            <a:ext cx="20782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DL_high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- 0.5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BW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8C4639-91C1-482C-BF8E-F09F4DDD6B2C}"/>
              </a:ext>
            </a:extLst>
          </p:cNvPr>
          <p:cNvSpPr txBox="1"/>
          <p:nvPr/>
        </p:nvSpPr>
        <p:spPr>
          <a:xfrm>
            <a:off x="5247525" y="5170363"/>
            <a:ext cx="1531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Band Edges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A665C54-3F19-484D-BF1E-E33980DC83D2}"/>
              </a:ext>
            </a:extLst>
          </p:cNvPr>
          <p:cNvCxnSpPr>
            <a:stCxn id="47" idx="3"/>
          </p:cNvCxnSpPr>
          <p:nvPr/>
        </p:nvCxnSpPr>
        <p:spPr>
          <a:xfrm flipV="1">
            <a:off x="6778698" y="4850898"/>
            <a:ext cx="2410027" cy="51952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05131ADE-3A0C-4D71-8BC7-E616EF85792C}"/>
              </a:ext>
            </a:extLst>
          </p:cNvPr>
          <p:cNvCxnSpPr/>
          <p:nvPr/>
        </p:nvCxnSpPr>
        <p:spPr>
          <a:xfrm flipH="1" flipV="1">
            <a:off x="2810450" y="4843871"/>
            <a:ext cx="2316473" cy="468512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2745AE04-2BE7-4248-AEE1-2EC3BA662DED}"/>
              </a:ext>
            </a:extLst>
          </p:cNvPr>
          <p:cNvGrpSpPr/>
          <p:nvPr/>
        </p:nvGrpSpPr>
        <p:grpSpPr>
          <a:xfrm>
            <a:off x="472173" y="2335966"/>
            <a:ext cx="2311229" cy="2925018"/>
            <a:chOff x="472173" y="2335966"/>
            <a:chExt cx="2311229" cy="2925018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035C9497-4A77-41C6-87AE-332FD02C314C}"/>
                </a:ext>
              </a:extLst>
            </p:cNvPr>
            <p:cNvCxnSpPr/>
            <p:nvPr/>
          </p:nvCxnSpPr>
          <p:spPr>
            <a:xfrm flipV="1">
              <a:off x="472173" y="2347540"/>
              <a:ext cx="2139052" cy="2759555"/>
            </a:xfrm>
            <a:prstGeom prst="line">
              <a:avLst/>
            </a:prstGeom>
            <a:ln w="101600">
              <a:solidFill>
                <a:srgbClr val="FF0000"/>
              </a:solidFill>
              <a:headEnd w="lg" len="lg"/>
              <a:tailEnd type="non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55301548-6D30-4910-A617-06DE402E40C1}"/>
                </a:ext>
              </a:extLst>
            </p:cNvPr>
            <p:cNvCxnSpPr>
              <a:cxnSpLocks/>
              <a:stCxn id="36" idx="3"/>
            </p:cNvCxnSpPr>
            <p:nvPr/>
          </p:nvCxnSpPr>
          <p:spPr>
            <a:xfrm flipH="1" flipV="1">
              <a:off x="624574" y="2335966"/>
              <a:ext cx="2158828" cy="2925018"/>
            </a:xfrm>
            <a:prstGeom prst="line">
              <a:avLst/>
            </a:prstGeom>
            <a:ln w="101600">
              <a:solidFill>
                <a:srgbClr val="FF0000"/>
              </a:solidFill>
              <a:headEnd w="lg" len="lg"/>
              <a:tailEnd type="non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144CE77-20FB-4203-9FA0-7A0165759A87}"/>
              </a:ext>
            </a:extLst>
          </p:cNvPr>
          <p:cNvGrpSpPr/>
          <p:nvPr/>
        </p:nvGrpSpPr>
        <p:grpSpPr>
          <a:xfrm>
            <a:off x="9198135" y="2335543"/>
            <a:ext cx="2311229" cy="2925018"/>
            <a:chOff x="472173" y="2335966"/>
            <a:chExt cx="2311229" cy="2925018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4A9F8F8-5299-41B5-A678-7F7FDAA2156D}"/>
                </a:ext>
              </a:extLst>
            </p:cNvPr>
            <p:cNvCxnSpPr/>
            <p:nvPr/>
          </p:nvCxnSpPr>
          <p:spPr>
            <a:xfrm flipV="1">
              <a:off x="472173" y="2347540"/>
              <a:ext cx="2139052" cy="2759555"/>
            </a:xfrm>
            <a:prstGeom prst="line">
              <a:avLst/>
            </a:prstGeom>
            <a:ln w="101600">
              <a:solidFill>
                <a:srgbClr val="FF0000"/>
              </a:solidFill>
              <a:headEnd w="lg" len="lg"/>
              <a:tailEnd type="non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01257102-FE4A-410A-9FF6-46E9D62B696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4574" y="2335966"/>
              <a:ext cx="2158828" cy="2925018"/>
            </a:xfrm>
            <a:prstGeom prst="line">
              <a:avLst/>
            </a:prstGeom>
            <a:ln w="101600">
              <a:solidFill>
                <a:srgbClr val="FF0000"/>
              </a:solidFill>
              <a:headEnd w="lg" len="lg"/>
              <a:tailEnd type="non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6E0A75DB-B39C-4037-9F9D-F0F911F94898}"/>
              </a:ext>
            </a:extLst>
          </p:cNvPr>
          <p:cNvSpPr txBox="1"/>
          <p:nvPr/>
        </p:nvSpPr>
        <p:spPr>
          <a:xfrm>
            <a:off x="6889216" y="1603759"/>
            <a:ext cx="4816927" cy="477054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ACS and IBB at the same level</a:t>
            </a:r>
            <a:endParaRPr lang="it-IT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D5924E8-97C2-4EFC-87A8-4537E9E81A47}"/>
              </a:ext>
            </a:extLst>
          </p:cNvPr>
          <p:cNvCxnSpPr>
            <a:cxnSpLocks/>
          </p:cNvCxnSpPr>
          <p:nvPr/>
        </p:nvCxnSpPr>
        <p:spPr>
          <a:xfrm flipV="1">
            <a:off x="7032396" y="1998482"/>
            <a:ext cx="1228507" cy="635250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6C9400BF-100E-4653-8BAF-2789BC518A00}"/>
              </a:ext>
            </a:extLst>
          </p:cNvPr>
          <p:cNvCxnSpPr>
            <a:cxnSpLocks/>
            <a:stCxn id="37" idx="0"/>
          </p:cNvCxnSpPr>
          <p:nvPr/>
        </p:nvCxnSpPr>
        <p:spPr>
          <a:xfrm flipV="1">
            <a:off x="7803703" y="2024244"/>
            <a:ext cx="642713" cy="615584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27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BA00EF-047D-4509-956C-12B4754E6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Forward: Intra-band contiguous CA</a:t>
            </a:r>
            <a:endParaRPr lang="it-IT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ADD86C-4007-4641-8CC4-4D34330213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C8E00A-157F-48F1-A4DC-3F8E28E96C44}"/>
              </a:ext>
            </a:extLst>
          </p:cNvPr>
          <p:cNvSpPr/>
          <p:nvPr/>
        </p:nvSpPr>
        <p:spPr>
          <a:xfrm>
            <a:off x="7007475" y="2842591"/>
            <a:ext cx="1828800" cy="23979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31B49BF-2601-4A88-8398-DCBFACD9E96B}"/>
              </a:ext>
            </a:extLst>
          </p:cNvPr>
          <p:cNvCxnSpPr>
            <a:cxnSpLocks/>
          </p:cNvCxnSpPr>
          <p:nvPr/>
        </p:nvCxnSpPr>
        <p:spPr>
          <a:xfrm>
            <a:off x="1029856" y="5759296"/>
            <a:ext cx="992306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244CDF9-9234-41B9-969C-87B84123F15F}"/>
              </a:ext>
            </a:extLst>
          </p:cNvPr>
          <p:cNvCxnSpPr>
            <a:cxnSpLocks/>
          </p:cNvCxnSpPr>
          <p:nvPr/>
        </p:nvCxnSpPr>
        <p:spPr>
          <a:xfrm flipV="1">
            <a:off x="1548603" y="2454965"/>
            <a:ext cx="1" cy="34421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03CDF1E-895D-4227-AB0C-526E1C6F0861}"/>
              </a:ext>
            </a:extLst>
          </p:cNvPr>
          <p:cNvSpPr txBox="1"/>
          <p:nvPr/>
        </p:nvSpPr>
        <p:spPr>
          <a:xfrm rot="16200000">
            <a:off x="625370" y="3319404"/>
            <a:ext cx="1477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EF5704-F0C4-4C71-898B-7218DC93C7E6}"/>
              </a:ext>
            </a:extLst>
          </p:cNvPr>
          <p:cNvSpPr txBox="1"/>
          <p:nvPr/>
        </p:nvSpPr>
        <p:spPr>
          <a:xfrm>
            <a:off x="10719912" y="5759296"/>
            <a:ext cx="466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57546B2-1ABD-40B3-BF50-FC197611F572}"/>
              </a:ext>
            </a:extLst>
          </p:cNvPr>
          <p:cNvCxnSpPr/>
          <p:nvPr/>
        </p:nvCxnSpPr>
        <p:spPr>
          <a:xfrm>
            <a:off x="1548603" y="5486734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D5E0E22-7D09-4EFC-9E57-815AF37933F2}"/>
              </a:ext>
            </a:extLst>
          </p:cNvPr>
          <p:cNvCxnSpPr/>
          <p:nvPr/>
        </p:nvCxnSpPr>
        <p:spPr>
          <a:xfrm>
            <a:off x="3377403" y="5486734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6E98E1-3D2A-4C7A-8B85-08607FEC622F}"/>
              </a:ext>
            </a:extLst>
          </p:cNvPr>
          <p:cNvCxnSpPr/>
          <p:nvPr/>
        </p:nvCxnSpPr>
        <p:spPr>
          <a:xfrm flipV="1">
            <a:off x="3377403" y="5240550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A0FC88-B5F3-407F-B1D3-16E1B4902A7F}"/>
              </a:ext>
            </a:extLst>
          </p:cNvPr>
          <p:cNvCxnSpPr/>
          <p:nvPr/>
        </p:nvCxnSpPr>
        <p:spPr>
          <a:xfrm flipV="1">
            <a:off x="5206203" y="5240550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A6EACD6-BC07-4C0F-8FD7-D61C6F04500B}"/>
              </a:ext>
            </a:extLst>
          </p:cNvPr>
          <p:cNvSpPr txBox="1"/>
          <p:nvPr/>
        </p:nvSpPr>
        <p:spPr>
          <a:xfrm>
            <a:off x="2058529" y="5209754"/>
            <a:ext cx="849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MHz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88B2F5-3E1C-463D-A95A-503B5EB07D31}"/>
              </a:ext>
            </a:extLst>
          </p:cNvPr>
          <p:cNvSpPr txBox="1"/>
          <p:nvPr/>
        </p:nvSpPr>
        <p:spPr>
          <a:xfrm>
            <a:off x="3890259" y="5209754"/>
            <a:ext cx="849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MHz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A814842-4C03-4FD0-A525-5763E9BAC9B9}"/>
              </a:ext>
            </a:extLst>
          </p:cNvPr>
          <p:cNvSpPr/>
          <p:nvPr/>
        </p:nvSpPr>
        <p:spPr>
          <a:xfrm>
            <a:off x="3370382" y="2842591"/>
            <a:ext cx="1828800" cy="24014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ACS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CCB306B-920D-460A-91FC-C7F92C81C5E9}"/>
              </a:ext>
            </a:extLst>
          </p:cNvPr>
          <p:cNvCxnSpPr/>
          <p:nvPr/>
        </p:nvCxnSpPr>
        <p:spPr>
          <a:xfrm>
            <a:off x="5188618" y="5488043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E1EB4BB-3A42-4B2A-A819-5AD1D5DFDC8C}"/>
              </a:ext>
            </a:extLst>
          </p:cNvPr>
          <p:cNvCxnSpPr/>
          <p:nvPr/>
        </p:nvCxnSpPr>
        <p:spPr>
          <a:xfrm flipV="1">
            <a:off x="7017418" y="5241859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FC90488-589B-4901-BBB3-94CCADB238E2}"/>
              </a:ext>
            </a:extLst>
          </p:cNvPr>
          <p:cNvSpPr txBox="1"/>
          <p:nvPr/>
        </p:nvSpPr>
        <p:spPr>
          <a:xfrm>
            <a:off x="5701474" y="5211063"/>
            <a:ext cx="849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MHz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452A3DB-682B-47C9-B836-9EDEF464E01C}"/>
              </a:ext>
            </a:extLst>
          </p:cNvPr>
          <p:cNvSpPr/>
          <p:nvPr/>
        </p:nvSpPr>
        <p:spPr>
          <a:xfrm>
            <a:off x="5195980" y="4436068"/>
            <a:ext cx="457200" cy="804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D0B7995-3677-4DAC-80C4-9C3F1781AB8C}"/>
              </a:ext>
            </a:extLst>
          </p:cNvPr>
          <p:cNvSpPr/>
          <p:nvPr/>
        </p:nvSpPr>
        <p:spPr>
          <a:xfrm>
            <a:off x="5656489" y="4436068"/>
            <a:ext cx="457200" cy="804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DF5502-66C5-4F7F-B53C-747CA7471804}"/>
              </a:ext>
            </a:extLst>
          </p:cNvPr>
          <p:cNvSpPr/>
          <p:nvPr/>
        </p:nvSpPr>
        <p:spPr>
          <a:xfrm>
            <a:off x="6113695" y="4436068"/>
            <a:ext cx="457200" cy="804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AF28AD3-3D02-47A3-A90A-86170B4504F1}"/>
              </a:ext>
            </a:extLst>
          </p:cNvPr>
          <p:cNvSpPr/>
          <p:nvPr/>
        </p:nvSpPr>
        <p:spPr>
          <a:xfrm>
            <a:off x="6551012" y="4436068"/>
            <a:ext cx="457200" cy="804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CC4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239AFEB-01CC-47BF-BFE6-DAFB209DF333}"/>
              </a:ext>
            </a:extLst>
          </p:cNvPr>
          <p:cNvSpPr/>
          <p:nvPr/>
        </p:nvSpPr>
        <p:spPr>
          <a:xfrm>
            <a:off x="1544902" y="2842591"/>
            <a:ext cx="1828800" cy="2404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IBB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6A8EEF9-DA5C-48B7-8360-D11CCA6D7A2F}"/>
              </a:ext>
            </a:extLst>
          </p:cNvPr>
          <p:cNvSpPr/>
          <p:nvPr/>
        </p:nvSpPr>
        <p:spPr>
          <a:xfrm>
            <a:off x="8845481" y="2835829"/>
            <a:ext cx="1828800" cy="2404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IBB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B12AABD-8670-4D86-BC3F-5336668FC8BE}"/>
              </a:ext>
            </a:extLst>
          </p:cNvPr>
          <p:cNvCxnSpPr/>
          <p:nvPr/>
        </p:nvCxnSpPr>
        <p:spPr>
          <a:xfrm>
            <a:off x="7018425" y="5480110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FDAFA91-FDF0-45B7-8508-3EEC9E001AD7}"/>
              </a:ext>
            </a:extLst>
          </p:cNvPr>
          <p:cNvCxnSpPr/>
          <p:nvPr/>
        </p:nvCxnSpPr>
        <p:spPr>
          <a:xfrm>
            <a:off x="8847225" y="5480110"/>
            <a:ext cx="18288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C73AFA4-FA98-4674-ADBA-CC45B8CCD38D}"/>
              </a:ext>
            </a:extLst>
          </p:cNvPr>
          <p:cNvCxnSpPr/>
          <p:nvPr/>
        </p:nvCxnSpPr>
        <p:spPr>
          <a:xfrm flipV="1">
            <a:off x="8847225" y="5233926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8528D2B9-DF90-40C6-8639-E8BE76F057D2}"/>
              </a:ext>
            </a:extLst>
          </p:cNvPr>
          <p:cNvSpPr txBox="1"/>
          <p:nvPr/>
        </p:nvSpPr>
        <p:spPr>
          <a:xfrm>
            <a:off x="7528351" y="5203130"/>
            <a:ext cx="849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MHz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D6B61E5-86E2-485F-AEA5-41409022B833}"/>
              </a:ext>
            </a:extLst>
          </p:cNvPr>
          <p:cNvSpPr txBox="1"/>
          <p:nvPr/>
        </p:nvSpPr>
        <p:spPr>
          <a:xfrm>
            <a:off x="9360081" y="5203130"/>
            <a:ext cx="849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MHz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03648F7-668F-4E75-BAD8-638136ED4A33}"/>
              </a:ext>
            </a:extLst>
          </p:cNvPr>
          <p:cNvCxnSpPr/>
          <p:nvPr/>
        </p:nvCxnSpPr>
        <p:spPr>
          <a:xfrm flipV="1">
            <a:off x="10665067" y="5241859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C8A5175-8C43-4CC6-B1D2-145E59A857D2}"/>
              </a:ext>
            </a:extLst>
          </p:cNvPr>
          <p:cNvSpPr txBox="1"/>
          <p:nvPr/>
        </p:nvSpPr>
        <p:spPr>
          <a:xfrm>
            <a:off x="3561375" y="1732379"/>
            <a:ext cx="4816927" cy="477054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ACS and IBB at the same level</a:t>
            </a:r>
            <a:endParaRPr lang="it-IT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D580EC8-8B71-4BB9-98B2-0D20C421AF50}"/>
              </a:ext>
            </a:extLst>
          </p:cNvPr>
          <p:cNvCxnSpPr>
            <a:cxnSpLocks/>
            <a:stCxn id="29" idx="0"/>
          </p:cNvCxnSpPr>
          <p:nvPr/>
        </p:nvCxnSpPr>
        <p:spPr>
          <a:xfrm flipV="1">
            <a:off x="2459302" y="2127103"/>
            <a:ext cx="2473760" cy="715488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7B23600-04AD-40A7-93A0-881295635934}"/>
              </a:ext>
            </a:extLst>
          </p:cNvPr>
          <p:cNvCxnSpPr>
            <a:cxnSpLocks/>
            <a:stCxn id="21" idx="0"/>
          </p:cNvCxnSpPr>
          <p:nvPr/>
        </p:nvCxnSpPr>
        <p:spPr>
          <a:xfrm flipV="1">
            <a:off x="4284782" y="2152865"/>
            <a:ext cx="833793" cy="689726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147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8BD309-7E1D-4C0F-9401-6E56505E9AD5}"/>
              </a:ext>
            </a:extLst>
          </p:cNvPr>
          <p:cNvSpPr/>
          <p:nvPr/>
        </p:nvSpPr>
        <p:spPr>
          <a:xfrm>
            <a:off x="4260223" y="3726426"/>
            <a:ext cx="1828800" cy="1519738"/>
          </a:xfrm>
          <a:prstGeom prst="rect">
            <a:avLst/>
          </a:prstGeo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6F0BC44-2E5A-4457-9E22-73D81945D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Forward: Intra-band NC CA - ACS</a:t>
            </a:r>
            <a:endParaRPr lang="it-I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BCDE6-BDC0-47B3-83A0-0933C69D52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5D73243-FECE-4276-929A-B647BA00B979}"/>
              </a:ext>
            </a:extLst>
          </p:cNvPr>
          <p:cNvCxnSpPr>
            <a:cxnSpLocks/>
          </p:cNvCxnSpPr>
          <p:nvPr/>
        </p:nvCxnSpPr>
        <p:spPr>
          <a:xfrm>
            <a:off x="1140027" y="5769962"/>
            <a:ext cx="940046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EE248F-2FE2-4BC7-A54D-E2FF1F76ADBF}"/>
              </a:ext>
            </a:extLst>
          </p:cNvPr>
          <p:cNvCxnSpPr/>
          <p:nvPr/>
        </p:nvCxnSpPr>
        <p:spPr>
          <a:xfrm flipV="1">
            <a:off x="1509359" y="2850916"/>
            <a:ext cx="0" cy="30568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7993615-965E-4D26-B107-D7A08D14A743}"/>
              </a:ext>
            </a:extLst>
          </p:cNvPr>
          <p:cNvSpPr txBox="1"/>
          <p:nvPr/>
        </p:nvSpPr>
        <p:spPr>
          <a:xfrm rot="16200000">
            <a:off x="586126" y="3330070"/>
            <a:ext cx="1477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E7E906-135C-42B7-83A9-D55E483D2C4E}"/>
              </a:ext>
            </a:extLst>
          </p:cNvPr>
          <p:cNvSpPr txBox="1"/>
          <p:nvPr/>
        </p:nvSpPr>
        <p:spPr>
          <a:xfrm>
            <a:off x="9841465" y="5418257"/>
            <a:ext cx="466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C4D9917-5757-4C86-B047-B73138C1A0CB}"/>
              </a:ext>
            </a:extLst>
          </p:cNvPr>
          <p:cNvCxnSpPr>
            <a:cxnSpLocks/>
          </p:cNvCxnSpPr>
          <p:nvPr/>
        </p:nvCxnSpPr>
        <p:spPr>
          <a:xfrm>
            <a:off x="3808783" y="5418257"/>
            <a:ext cx="3182176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DED212-EAAC-4542-A6E2-72E78714BA88}"/>
              </a:ext>
            </a:extLst>
          </p:cNvPr>
          <p:cNvCxnSpPr/>
          <p:nvPr/>
        </p:nvCxnSpPr>
        <p:spPr>
          <a:xfrm flipV="1">
            <a:off x="3808783" y="5233590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BB7E4BE-1BCB-4750-BE72-F2450D192B05}"/>
              </a:ext>
            </a:extLst>
          </p:cNvPr>
          <p:cNvCxnSpPr/>
          <p:nvPr/>
        </p:nvCxnSpPr>
        <p:spPr>
          <a:xfrm flipV="1">
            <a:off x="7004545" y="5251217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E0CB9BBA-65EE-4C35-A005-2AB9318ABC9E}"/>
              </a:ext>
            </a:extLst>
          </p:cNvPr>
          <p:cNvSpPr/>
          <p:nvPr/>
        </p:nvSpPr>
        <p:spPr>
          <a:xfrm>
            <a:off x="3365398" y="4446734"/>
            <a:ext cx="906648" cy="804482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234AFA-A0BA-4082-9C58-24753DFD5C5E}"/>
              </a:ext>
            </a:extLst>
          </p:cNvPr>
          <p:cNvSpPr/>
          <p:nvPr/>
        </p:nvSpPr>
        <p:spPr>
          <a:xfrm>
            <a:off x="6101968" y="4660284"/>
            <a:ext cx="1777982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0E2EADDC-70E1-4E80-889E-F15AFC7CD5C8}"/>
                  </a:ext>
                </a:extLst>
              </p:cNvPr>
              <p:cNvSpPr/>
              <p:nvPr/>
            </p:nvSpPr>
            <p:spPr>
              <a:xfrm>
                <a:off x="1204369" y="1645161"/>
                <a:ext cx="5228706" cy="5909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  <m:sSub>
                      <m:sSubPr>
                        <m:ctrlPr>
                          <a:rPr lang="en-US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e>
                      <m:sub>
                        <m:r>
                          <a:rPr lang="en-US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𝑨𝑪𝑺</m:t>
                        </m:r>
                      </m:sub>
                    </m:sSub>
                  </m:oMath>
                </a14:m>
                <a:r>
                  <a:rPr 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≥ BW</a:t>
                </a:r>
                <a:r>
                  <a:rPr lang="en-US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/2 + BW</a:t>
                </a:r>
                <a:r>
                  <a:rPr lang="en-US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/2 + max(BW</a:t>
                </a:r>
                <a:r>
                  <a:rPr lang="en-US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BW</a:t>
                </a:r>
                <a:r>
                  <a:rPr lang="en-US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br>
                  <a:rPr 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0E2EADDC-70E1-4E80-889E-F15AFC7CD5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4369" y="1645161"/>
                <a:ext cx="5228706" cy="590931"/>
              </a:xfrm>
              <a:prstGeom prst="rect">
                <a:avLst/>
              </a:prstGeom>
              <a:blipFill>
                <a:blip r:embed="rId2"/>
                <a:stretch>
                  <a:fillRect t="-1030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2D9369F-B745-4530-9523-3FB1D80D11DB}"/>
                  </a:ext>
                </a:extLst>
              </p:cNvPr>
              <p:cNvSpPr/>
              <p:nvPr/>
            </p:nvSpPr>
            <p:spPr>
              <a:xfrm>
                <a:off x="5011880" y="5369857"/>
                <a:ext cx="7759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i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i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𝐴𝐶𝑆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2D9369F-B745-4530-9523-3FB1D80D11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1880" y="5369857"/>
                <a:ext cx="775982" cy="369332"/>
              </a:xfrm>
              <a:prstGeom prst="rect">
                <a:avLst/>
              </a:prstGeom>
              <a:blipFill>
                <a:blip r:embed="rId3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AC807A08-56BD-4724-B791-9625C1C28F7E}"/>
              </a:ext>
            </a:extLst>
          </p:cNvPr>
          <p:cNvSpPr/>
          <p:nvPr/>
        </p:nvSpPr>
        <p:spPr>
          <a:xfrm>
            <a:off x="2411937" y="3423692"/>
            <a:ext cx="963749" cy="1834107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CC1 ACS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B8EFE60-2476-4B92-B9EB-9D0C236191D1}"/>
              </a:ext>
            </a:extLst>
          </p:cNvPr>
          <p:cNvSpPr/>
          <p:nvPr/>
        </p:nvSpPr>
        <p:spPr>
          <a:xfrm>
            <a:off x="7876913" y="3738062"/>
            <a:ext cx="1828800" cy="1519738"/>
          </a:xfrm>
          <a:prstGeom prst="rect">
            <a:avLst/>
          </a:prstGeo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CC2 ACS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971425-D600-41F0-B672-F69EC41A2A41}"/>
              </a:ext>
            </a:extLst>
          </p:cNvPr>
          <p:cNvSpPr/>
          <p:nvPr/>
        </p:nvSpPr>
        <p:spPr>
          <a:xfrm>
            <a:off x="4270138" y="3422417"/>
            <a:ext cx="904485" cy="1828800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0026A56-C7EC-4D97-96A1-EE48EB5340AD}"/>
              </a:ext>
            </a:extLst>
          </p:cNvPr>
          <p:cNvCxnSpPr>
            <a:cxnSpLocks/>
            <a:endCxn id="25" idx="1"/>
          </p:cNvCxnSpPr>
          <p:nvPr/>
        </p:nvCxnSpPr>
        <p:spPr>
          <a:xfrm>
            <a:off x="5605860" y="1804912"/>
            <a:ext cx="2634014" cy="28281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7872950-FDB4-4423-B81E-7D3AEBE7B3D9}"/>
              </a:ext>
            </a:extLst>
          </p:cNvPr>
          <p:cNvSpPr txBox="1"/>
          <p:nvPr/>
        </p:nvSpPr>
        <p:spPr>
          <a:xfrm>
            <a:off x="8239874" y="1302278"/>
            <a:ext cx="3215811" cy="1061829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Condition for in-gap requirement can be applied to any gap</a:t>
            </a:r>
            <a:endParaRPr lang="it-IT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89BD01-9AAB-405D-8C02-DADAB787B979}"/>
              </a:ext>
            </a:extLst>
          </p:cNvPr>
          <p:cNvSpPr txBox="1"/>
          <p:nvPr/>
        </p:nvSpPr>
        <p:spPr>
          <a:xfrm>
            <a:off x="1810380" y="2115027"/>
            <a:ext cx="3684063" cy="769441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Jammer level for CC1 test is computed according to CC1 BW </a:t>
            </a:r>
            <a:endParaRPr lang="it-IT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AE40C10-E24D-4D16-A110-4959B4C884AB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893812" y="2893175"/>
            <a:ext cx="763788" cy="530517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6071E72-4BDD-4323-BBFD-51201AD5A0DD}"/>
              </a:ext>
            </a:extLst>
          </p:cNvPr>
          <p:cNvCxnSpPr>
            <a:cxnSpLocks/>
            <a:stCxn id="8" idx="0"/>
          </p:cNvCxnSpPr>
          <p:nvPr/>
        </p:nvCxnSpPr>
        <p:spPr>
          <a:xfrm flipH="1" flipV="1">
            <a:off x="3837040" y="2891900"/>
            <a:ext cx="885341" cy="530517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7D2E187E-A88D-492D-AE64-757900E55AAC}"/>
              </a:ext>
            </a:extLst>
          </p:cNvPr>
          <p:cNvSpPr txBox="1"/>
          <p:nvPr/>
        </p:nvSpPr>
        <p:spPr>
          <a:xfrm>
            <a:off x="7033468" y="2568230"/>
            <a:ext cx="3684063" cy="769441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Jammer level for CC2 test is computed according to CC2 BW </a:t>
            </a:r>
            <a:endParaRPr lang="it-IT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170DA2F-0AD0-4F3C-BEAB-98B75B8EA7CF}"/>
              </a:ext>
            </a:extLst>
          </p:cNvPr>
          <p:cNvCxnSpPr>
            <a:cxnSpLocks/>
          </p:cNvCxnSpPr>
          <p:nvPr/>
        </p:nvCxnSpPr>
        <p:spPr>
          <a:xfrm flipV="1">
            <a:off x="5232743" y="3284580"/>
            <a:ext cx="2865506" cy="384737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C8619A5-3CEB-42BB-8E26-A0E9F285A2F6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8382000" y="3337671"/>
            <a:ext cx="409313" cy="400391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33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3EF60-7A37-41DA-B9AB-E7E816AE0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Forward: Intra-band NC CA - IBB</a:t>
            </a:r>
            <a:endParaRPr lang="it-IT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2D9C6F-9124-4DAF-944C-BA9E29BA3E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FF9EB0-82BA-4926-B623-D722C66772BD}"/>
              </a:ext>
            </a:extLst>
          </p:cNvPr>
          <p:cNvSpPr/>
          <p:nvPr/>
        </p:nvSpPr>
        <p:spPr>
          <a:xfrm>
            <a:off x="4873493" y="3754561"/>
            <a:ext cx="1828800" cy="1495028"/>
          </a:xfrm>
          <a:prstGeom prst="rect">
            <a:avLst/>
          </a:prstGeo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5AA6B61-6285-4FF5-850C-356510A7D7B6}"/>
              </a:ext>
            </a:extLst>
          </p:cNvPr>
          <p:cNvCxnSpPr/>
          <p:nvPr/>
        </p:nvCxnSpPr>
        <p:spPr>
          <a:xfrm flipV="1">
            <a:off x="279045" y="2860320"/>
            <a:ext cx="0" cy="30568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8DAC8A5-C4D3-4D72-A1C5-B4AC2D6EA596}"/>
              </a:ext>
            </a:extLst>
          </p:cNvPr>
          <p:cNvSpPr txBox="1"/>
          <p:nvPr/>
        </p:nvSpPr>
        <p:spPr>
          <a:xfrm rot="16200000">
            <a:off x="-644188" y="3339474"/>
            <a:ext cx="1477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 Level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C24E77E-894D-4308-BAEC-FDCF2F9101FD}"/>
              </a:ext>
            </a:extLst>
          </p:cNvPr>
          <p:cNvCxnSpPr>
            <a:cxnSpLocks/>
          </p:cNvCxnSpPr>
          <p:nvPr/>
        </p:nvCxnSpPr>
        <p:spPr>
          <a:xfrm>
            <a:off x="2584036" y="5427661"/>
            <a:ext cx="5011597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7E782C4-068A-4C3B-A5C6-FC7E1B1348F2}"/>
              </a:ext>
            </a:extLst>
          </p:cNvPr>
          <p:cNvCxnSpPr/>
          <p:nvPr/>
        </p:nvCxnSpPr>
        <p:spPr>
          <a:xfrm flipV="1">
            <a:off x="2584036" y="5242994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C9DCE4B-527B-405E-A847-CF2D5D2E19BE}"/>
              </a:ext>
            </a:extLst>
          </p:cNvPr>
          <p:cNvCxnSpPr/>
          <p:nvPr/>
        </p:nvCxnSpPr>
        <p:spPr>
          <a:xfrm flipV="1">
            <a:off x="7648210" y="5249589"/>
            <a:ext cx="0" cy="334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DBBF26B-C23E-4A5B-AC01-0B59A51E7DBA}"/>
              </a:ext>
            </a:extLst>
          </p:cNvPr>
          <p:cNvSpPr/>
          <p:nvPr/>
        </p:nvSpPr>
        <p:spPr>
          <a:xfrm>
            <a:off x="2117504" y="4361680"/>
            <a:ext cx="906648" cy="89894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A8145D-47D3-485C-AF46-30830732CB73}"/>
              </a:ext>
            </a:extLst>
          </p:cNvPr>
          <p:cNvSpPr/>
          <p:nvPr/>
        </p:nvSpPr>
        <p:spPr>
          <a:xfrm>
            <a:off x="6706642" y="4612340"/>
            <a:ext cx="1777982" cy="637249"/>
          </a:xfrm>
          <a:prstGeom prst="rect">
            <a:avLst/>
          </a:prstGeom>
          <a:solidFill>
            <a:schemeClr val="accent3">
              <a:lumMod val="40000"/>
              <a:lumOff val="6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1D0D7F-6026-4A0F-8FF9-03C610A3E39D}"/>
              </a:ext>
            </a:extLst>
          </p:cNvPr>
          <p:cNvSpPr/>
          <p:nvPr/>
        </p:nvSpPr>
        <p:spPr>
          <a:xfrm>
            <a:off x="8491607" y="3761228"/>
            <a:ext cx="1828800" cy="1495029"/>
          </a:xfrm>
          <a:prstGeom prst="rect">
            <a:avLst/>
          </a:prstGeo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CC2 ACS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032731F-95D4-4483-BA79-2CBEB28F9689}"/>
              </a:ext>
            </a:extLst>
          </p:cNvPr>
          <p:cNvSpPr/>
          <p:nvPr/>
        </p:nvSpPr>
        <p:spPr>
          <a:xfrm>
            <a:off x="292025" y="3429000"/>
            <a:ext cx="945600" cy="1822176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CC2 IBB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73F33A8-C6CA-41B6-B814-F62A5B95C18C}"/>
              </a:ext>
            </a:extLst>
          </p:cNvPr>
          <p:cNvSpPr/>
          <p:nvPr/>
        </p:nvSpPr>
        <p:spPr>
          <a:xfrm>
            <a:off x="1244250" y="3432923"/>
            <a:ext cx="883200" cy="1822176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CC2 ACS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DC23D73-2ABF-4BF8-AD77-621B684ECF09}"/>
                  </a:ext>
                </a:extLst>
              </p:cNvPr>
              <p:cNvSpPr/>
              <p:nvPr/>
            </p:nvSpPr>
            <p:spPr>
              <a:xfrm>
                <a:off x="5169920" y="5372088"/>
                <a:ext cx="7718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i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b="0" i="1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𝐼𝐵𝐵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DC23D73-2ABF-4BF8-AD77-621B684ECF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920" y="5372088"/>
                <a:ext cx="771814" cy="369332"/>
              </a:xfrm>
              <a:prstGeom prst="rect">
                <a:avLst/>
              </a:prstGeom>
              <a:blipFill>
                <a:blip r:embed="rId2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653D68EC-9081-446B-B377-1BD4AEA89331}"/>
              </a:ext>
            </a:extLst>
          </p:cNvPr>
          <p:cNvSpPr/>
          <p:nvPr/>
        </p:nvSpPr>
        <p:spPr>
          <a:xfrm>
            <a:off x="3043725" y="3762142"/>
            <a:ext cx="1828800" cy="1495028"/>
          </a:xfrm>
          <a:prstGeom prst="rect">
            <a:avLst/>
          </a:prstGeom>
          <a:pattFill prst="ltUpDiag">
            <a:fgClr>
              <a:schemeClr val="accent3">
                <a:lumMod val="75000"/>
              </a:schemeClr>
            </a:fgClr>
            <a:bgClr>
              <a:schemeClr val="bg1"/>
            </a:bgClr>
          </a:pattFill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5D736D7-379B-4119-8F4D-29C8A27457F7}"/>
              </a:ext>
            </a:extLst>
          </p:cNvPr>
          <p:cNvSpPr/>
          <p:nvPr/>
        </p:nvSpPr>
        <p:spPr>
          <a:xfrm>
            <a:off x="10327390" y="3761229"/>
            <a:ext cx="1828800" cy="1495028"/>
          </a:xfrm>
          <a:prstGeom prst="rect">
            <a:avLst/>
          </a:prstGeom>
          <a:pattFill prst="ltUpDiag">
            <a:fgClr>
              <a:schemeClr val="accent3">
                <a:lumMod val="75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CC2 IBB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BD94242-1652-40DC-BDC9-558E7FF17730}"/>
                  </a:ext>
                </a:extLst>
              </p:cNvPr>
              <p:cNvSpPr/>
              <p:nvPr/>
            </p:nvSpPr>
            <p:spPr>
              <a:xfrm>
                <a:off x="656060" y="1585051"/>
                <a:ext cx="6586381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  <m:sSub>
                      <m:sSubPr>
                        <m:ctrlP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𝑰𝑩𝑩</m:t>
                        </m:r>
                      </m:sub>
                    </m:sSub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≥ 0.5 (BW</a:t>
                </a:r>
                <a:r>
                  <a:rPr lang="en-US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BW</a:t>
                </a:r>
                <a:r>
                  <a:rPr lang="en-US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+ 2 max(BW</a:t>
                </a:r>
                <a:r>
                  <a:rPr lang="en-US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BW</a:t>
                </a:r>
                <a:r>
                  <a:rPr lang="en-US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b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BD94242-1652-40DC-BDC9-558E7FF177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060" y="1585051"/>
                <a:ext cx="6586381" cy="757130"/>
              </a:xfrm>
              <a:prstGeom prst="rect">
                <a:avLst/>
              </a:prstGeom>
              <a:blipFill>
                <a:blip r:embed="rId3"/>
                <a:stretch>
                  <a:fillRect l="-278" t="-1129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B4CAC79-6AF9-4DE1-90B1-8871907999A2}"/>
              </a:ext>
            </a:extLst>
          </p:cNvPr>
          <p:cNvCxnSpPr>
            <a:cxnSpLocks/>
          </p:cNvCxnSpPr>
          <p:nvPr/>
        </p:nvCxnSpPr>
        <p:spPr>
          <a:xfrm flipV="1">
            <a:off x="7242441" y="1719186"/>
            <a:ext cx="576197" cy="136669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AEF7580-B20A-46F7-8FDD-46E5490CB454}"/>
              </a:ext>
            </a:extLst>
          </p:cNvPr>
          <p:cNvSpPr txBox="1"/>
          <p:nvPr/>
        </p:nvSpPr>
        <p:spPr>
          <a:xfrm>
            <a:off x="7941928" y="1273997"/>
            <a:ext cx="3215811" cy="1061829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Condition for in-gap requirement can be applied to any gap</a:t>
            </a:r>
            <a:endParaRPr lang="it-IT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A5243F8-3D52-401A-A3A1-CC6CF0589A7D}"/>
              </a:ext>
            </a:extLst>
          </p:cNvPr>
          <p:cNvSpPr/>
          <p:nvPr/>
        </p:nvSpPr>
        <p:spPr>
          <a:xfrm>
            <a:off x="3955108" y="3440318"/>
            <a:ext cx="913763" cy="1822176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93F0D7-31CA-4383-B6F4-1091F1BE6A23}"/>
              </a:ext>
            </a:extLst>
          </p:cNvPr>
          <p:cNvSpPr/>
          <p:nvPr/>
        </p:nvSpPr>
        <p:spPr>
          <a:xfrm>
            <a:off x="3035488" y="3438487"/>
            <a:ext cx="913763" cy="1815509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F6F325-FDB2-4C94-84F6-376E1C91B87C}"/>
              </a:ext>
            </a:extLst>
          </p:cNvPr>
          <p:cNvSpPr txBox="1"/>
          <p:nvPr/>
        </p:nvSpPr>
        <p:spPr>
          <a:xfrm>
            <a:off x="1810380" y="2115027"/>
            <a:ext cx="3684063" cy="769441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Jammer level for CC1 test is computed according to CC1 BW </a:t>
            </a:r>
            <a:endParaRPr lang="it-IT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9EE2AF3-C95A-4B21-B457-EB9102E3FFF7}"/>
              </a:ext>
            </a:extLst>
          </p:cNvPr>
          <p:cNvCxnSpPr>
            <a:cxnSpLocks/>
          </p:cNvCxnSpPr>
          <p:nvPr/>
        </p:nvCxnSpPr>
        <p:spPr>
          <a:xfrm flipV="1">
            <a:off x="3291840" y="2893176"/>
            <a:ext cx="365760" cy="524506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6D697A0-0201-4772-A04D-32F34F37DDCB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3837042" y="2891902"/>
            <a:ext cx="574948" cy="548416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B404B35-E987-4FA9-AA53-01D2E2F5FB3C}"/>
              </a:ext>
            </a:extLst>
          </p:cNvPr>
          <p:cNvSpPr txBox="1"/>
          <p:nvPr/>
        </p:nvSpPr>
        <p:spPr>
          <a:xfrm>
            <a:off x="7033468" y="2568230"/>
            <a:ext cx="3684063" cy="769441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Jammer level for CC2 test is computed according to CC2 BW </a:t>
            </a:r>
            <a:endParaRPr lang="it-IT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FD26C76-2C93-446F-93F0-CC4989641F2D}"/>
              </a:ext>
            </a:extLst>
          </p:cNvPr>
          <p:cNvCxnSpPr>
            <a:cxnSpLocks/>
          </p:cNvCxnSpPr>
          <p:nvPr/>
        </p:nvCxnSpPr>
        <p:spPr>
          <a:xfrm flipV="1">
            <a:off x="3949251" y="3284581"/>
            <a:ext cx="4148998" cy="453481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66CBDC0-6EB0-464B-A5B9-9909FD877C5D}"/>
              </a:ext>
            </a:extLst>
          </p:cNvPr>
          <p:cNvCxnSpPr>
            <a:cxnSpLocks/>
            <a:stCxn id="5" idx="0"/>
          </p:cNvCxnSpPr>
          <p:nvPr/>
        </p:nvCxnSpPr>
        <p:spPr>
          <a:xfrm flipV="1">
            <a:off x="5787893" y="3337671"/>
            <a:ext cx="2594107" cy="416890"/>
          </a:xfrm>
          <a:prstGeom prst="straightConnector1">
            <a:avLst/>
          </a:prstGeom>
          <a:ln w="12700" cap="rnd">
            <a:solidFill>
              <a:srgbClr val="FF0000"/>
            </a:solidFill>
            <a:round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74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96A68-5529-4252-B401-EAF76A77C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E6D395-0866-4D07-99DD-1BDE0FD822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[1] R4-1804839, Discussion on IBB interferer frequencies for FR2, Rohde &amp; Schwarz</a:t>
            </a:r>
          </a:p>
          <a:p>
            <a:pPr marL="0" indent="0">
              <a:buNone/>
            </a:pPr>
            <a:r>
              <a:rPr lang="en-US" dirty="0"/>
              <a:t>[2] R4-1804846, Discussion on testing of ACS &amp; IBB in FR2, Rohde &amp; Schwarz</a:t>
            </a:r>
          </a:p>
          <a:p>
            <a:pPr marL="0" indent="0">
              <a:buNone/>
            </a:pPr>
            <a:r>
              <a:rPr lang="en-US" dirty="0"/>
              <a:t>[3] R4-1804136, ACS and In-Band Blocking requirements for intra-band non-contiguous CA for FR2, Intel Corporation</a:t>
            </a:r>
          </a:p>
          <a:p>
            <a:pPr marL="0" indent="0">
              <a:buNone/>
            </a:pPr>
            <a:r>
              <a:rPr lang="en-US" dirty="0"/>
              <a:t>[4] R4-1804137, CR for IBB minimum requirements for intra-band non-contiguous CA for FR2, Intel Corporation</a:t>
            </a:r>
          </a:p>
          <a:p>
            <a:pPr marL="0" indent="0">
              <a:buNone/>
            </a:pPr>
            <a:r>
              <a:rPr lang="en-US" dirty="0"/>
              <a:t>[5] R4-1804138, CR for ACS minimum requirements for intra-band CA for FR2, Intel Corporation</a:t>
            </a:r>
          </a:p>
          <a:p>
            <a:pPr marL="0" indent="0">
              <a:buNone/>
            </a:pPr>
            <a:r>
              <a:rPr lang="en-US" dirty="0"/>
              <a:t>[6] R4-1804339, FR2 NCCA ACS and IBB requirements, MediaTek Inc.</a:t>
            </a:r>
          </a:p>
          <a:p>
            <a:pPr marL="0" indent="0">
              <a:buNone/>
            </a:pPr>
            <a:r>
              <a:rPr lang="en-US" dirty="0"/>
              <a:t>[7] R4-1804653, Finalization of ACS and IBB requirements for FR2, Qualcomm Incorporated</a:t>
            </a:r>
          </a:p>
          <a:p>
            <a:pPr marL="0" indent="0">
              <a:buNone/>
            </a:pPr>
            <a:r>
              <a:rPr lang="en-US" dirty="0"/>
              <a:t>[8] R4-1804654, Update of ACS requirement for FR2, Qualcomm Incorporated</a:t>
            </a:r>
          </a:p>
          <a:p>
            <a:pPr marL="0" indent="0">
              <a:buNone/>
            </a:pPr>
            <a:r>
              <a:rPr lang="en-US" dirty="0"/>
              <a:t>[9] R4-1804655, Update of IBB requirement for FR2, Qualcomm Incorporated</a:t>
            </a:r>
          </a:p>
        </p:txBody>
      </p:sp>
    </p:spTree>
    <p:extLst>
      <p:ext uri="{BB962C8B-B14F-4D97-AF65-F5344CB8AC3E}">
        <p14:creationId xmlns:p14="http://schemas.microsoft.com/office/powerpoint/2010/main" val="2116834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586</Words>
  <Application>Microsoft Office PowerPoint</Application>
  <PresentationFormat>Widescreen</PresentationFormat>
  <Paragraphs>88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Courier New</vt:lpstr>
      <vt:lpstr>Times New Roman</vt:lpstr>
      <vt:lpstr>Wingdings</vt:lpstr>
      <vt:lpstr>Office Theme</vt:lpstr>
      <vt:lpstr>WF on UE ACS and IBB for FR2</vt:lpstr>
      <vt:lpstr>Background info</vt:lpstr>
      <vt:lpstr>Way Forward: general agreements</vt:lpstr>
      <vt:lpstr>Way forward: single Carrier requirement</vt:lpstr>
      <vt:lpstr>Way Forward: Intra-band contiguous CA</vt:lpstr>
      <vt:lpstr>Way Forward: Intra-band NC CA - ACS</vt:lpstr>
      <vt:lpstr>Way Forward: Intra-band NC CA - IBB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ACS and IBB for FR2</dc:title>
  <dc:creator>Marco Papaleo</dc:creator>
  <cp:lastModifiedBy>Marco Papaleo</cp:lastModifiedBy>
  <cp:revision>9</cp:revision>
  <dcterms:created xsi:type="dcterms:W3CDTF">2018-04-16T07:17:48Z</dcterms:created>
  <dcterms:modified xsi:type="dcterms:W3CDTF">2018-04-19T01:06:18Z</dcterms:modified>
</cp:coreProperties>
</file>