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72" r:id="rId4"/>
    <p:sldId id="270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4" autoAdjust="0"/>
    <p:restoredTop sz="94660"/>
  </p:normalViewPr>
  <p:slideViewPr>
    <p:cSldViewPr>
      <p:cViewPr varScale="1">
        <p:scale>
          <a:sx n="73" d="100"/>
          <a:sy n="73" d="100"/>
        </p:scale>
        <p:origin x="72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NR A-MPR evaluation scenarios for n50, n51, and n74 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</a:t>
            </a: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INC., Huawei, Etisalat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407368" y="188914"/>
            <a:ext cx="118942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 #86bis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Melbourne, Australia, 16 - 20 Apr 2018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1005644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R4-1805727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1384" y="1124745"/>
            <a:ext cx="11099328" cy="4608512"/>
          </a:xfrm>
        </p:spPr>
        <p:txBody>
          <a:bodyPr>
            <a:noAutofit/>
          </a:bodyPr>
          <a:lstStyle/>
          <a:p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the RAN4 #85-AH1801 meeting, MPR values were already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discussed.</a:t>
            </a: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A-MPR evaluation scenarios was provided in R4-1804545.</a:t>
            </a: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There are requests in online session to correct a wrong simulation value </a:t>
            </a:r>
            <a:r>
              <a:rPr lang="en-US" altLang="ja-JP" sz="2400" b="1" dirty="0" err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e.g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channel bandwidth cases, to make A-MPR evaluation scenario more clear by including n50 and n51.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200902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344" y="1196752"/>
            <a:ext cx="11223152" cy="46085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2000" b="1" dirty="0" smtClean="0"/>
              <a:t>Below is proposals in original paper:</a:t>
            </a:r>
            <a:endParaRPr lang="en-US" altLang="ja-JP" sz="1600" b="1" dirty="0" smtClean="0"/>
          </a:p>
          <a:p>
            <a:endParaRPr lang="en-US" altLang="ja-JP" sz="1600" b="1" dirty="0" smtClean="0"/>
          </a:p>
          <a:p>
            <a:r>
              <a:rPr lang="en-US" altLang="ja-JP" sz="1600" b="1" dirty="0" smtClean="0"/>
              <a:t>Proposal </a:t>
            </a:r>
            <a:r>
              <a:rPr lang="en-US" altLang="ja-JP" sz="1600" b="1" dirty="0"/>
              <a:t>1:</a:t>
            </a:r>
            <a:r>
              <a:rPr lang="en-US" altLang="ja-JP" sz="1600" dirty="0"/>
              <a:t> </a:t>
            </a:r>
            <a:r>
              <a:rPr lang="en-US" altLang="ja-JP" sz="1600" b="1" dirty="0"/>
              <a:t>The frequency range of FDD band of 43MHz should be used for NR system in 1430-1470 MHz and used for narrow band systems in 1427-1430 MHz to utilize frequency resources while meeting the EESS protection</a:t>
            </a:r>
            <a:r>
              <a:rPr lang="en-US" altLang="ja-JP" sz="1600" b="1" dirty="0" smtClean="0"/>
              <a:t>.</a:t>
            </a:r>
          </a:p>
          <a:p>
            <a:endParaRPr lang="en-US" altLang="ja-JP" sz="1600" b="1" dirty="0"/>
          </a:p>
          <a:p>
            <a:r>
              <a:rPr lang="en-US" altLang="ja-JP" sz="1600" b="1" dirty="0"/>
              <a:t>Proposal 2: A-MPR evaluation for n74 to protect EESS should be conducted for each CBW of 5 MHz, 10 MHz, 15 MHz, and 20 MHz at the frequency offset of 3 MHz from the lower band edge of 1427 MHz by the next meeting RAN4#87</a:t>
            </a:r>
            <a:r>
              <a:rPr lang="en-US" altLang="ja-JP" sz="1600" b="1" dirty="0" smtClean="0"/>
              <a:t>.</a:t>
            </a:r>
          </a:p>
          <a:p>
            <a:endParaRPr lang="en-US" altLang="ja-JP" sz="1600" b="1" dirty="0"/>
          </a:p>
          <a:p>
            <a:r>
              <a:rPr lang="en-US" altLang="ja-JP" sz="1600" b="1" dirty="0" smtClean="0"/>
              <a:t>Proposal 3: A-MPR evaluation for n74 to protect own Rx should be conducted based on the same scenarios as B74 in TR 36.751[1] by the next meeting RAN4#87.</a:t>
            </a:r>
          </a:p>
          <a:p>
            <a:pPr lvl="1"/>
            <a:r>
              <a:rPr lang="en-US" altLang="ja-JP" sz="1400" b="1" dirty="0"/>
              <a:t>The simulation assumptions are </a:t>
            </a:r>
            <a:r>
              <a:rPr lang="en-US" altLang="ja-JP" sz="1400" b="1" strike="sngStrike" dirty="0"/>
              <a:t>25 </a:t>
            </a:r>
            <a:r>
              <a:rPr lang="ja-JP" altLang="en-US" sz="1400" b="1" dirty="0"/>
              <a:t>　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28dB</a:t>
            </a:r>
            <a:r>
              <a:rPr lang="en-US" altLang="ja-JP" sz="1400" b="1" dirty="0" smtClean="0"/>
              <a:t> </a:t>
            </a:r>
            <a:r>
              <a:rPr lang="en-US" altLang="ja-JP" sz="1400" b="1" dirty="0"/>
              <a:t>IQ image and LO suppression, 60 dB CIM3 suppression, and PA calibration point so that ACLR is just met with full QPSK allocation (worst of UTRA1, UTRA2, and E-UTRA), for each channel bandwidth separately.</a:t>
            </a:r>
            <a:endParaRPr lang="en-US" altLang="ja-JP" sz="1400" b="1" dirty="0" smtClean="0"/>
          </a:p>
          <a:p>
            <a:endParaRPr lang="en-US" altLang="ja-JP" sz="1600" b="1" dirty="0" smtClean="0"/>
          </a:p>
          <a:p>
            <a:r>
              <a:rPr lang="en-US" altLang="ja-JP" sz="1600" b="1" dirty="0" smtClean="0"/>
              <a:t>Proposal </a:t>
            </a:r>
            <a:r>
              <a:rPr lang="en-US" altLang="ja-JP" sz="1600" b="1" dirty="0"/>
              <a:t>4: As with LTE, A-MPR evaluation for MSS protection is unnecessary because FDD UL transmission is apart from the frequency band of MSS</a:t>
            </a:r>
            <a:r>
              <a:rPr lang="en-US" altLang="ja-JP" sz="1600" b="1" dirty="0" smtClean="0"/>
              <a:t>.</a:t>
            </a:r>
          </a:p>
          <a:p>
            <a:endParaRPr lang="en-US" altLang="ja-JP" sz="1600" b="1" dirty="0"/>
          </a:p>
          <a:p>
            <a:r>
              <a:rPr lang="en-US" altLang="ja-JP" sz="1600" b="1" dirty="0"/>
              <a:t>Proposal 5: As with LTE, A-MPR evaluation for Band 11 protection should be conducted with the transmission frequency of 1447.9-1462.9 MHz and CBW of 10 MHz and 15 </a:t>
            </a:r>
            <a:r>
              <a:rPr lang="en-US" altLang="ja-JP" sz="1600" b="1" dirty="0" err="1"/>
              <a:t>MHz</a:t>
            </a:r>
            <a:r>
              <a:rPr lang="en-US" altLang="ja-JP" sz="1600" b="1" dirty="0" err="1" smtClean="0"/>
              <a:t>.</a:t>
            </a:r>
            <a:endParaRPr lang="en-US" altLang="ja-JP" sz="1600" b="1" dirty="0" smtClean="0"/>
          </a:p>
          <a:p>
            <a:endParaRPr lang="en-US" altLang="ja-JP" sz="1400" b="1" dirty="0" smtClean="0"/>
          </a:p>
          <a:p>
            <a:endParaRPr lang="en-US" altLang="ja-JP" sz="1400" b="1" dirty="0" smtClean="0"/>
          </a:p>
          <a:p>
            <a:pPr marL="0" indent="0">
              <a:buNone/>
            </a:pPr>
            <a:endParaRPr lang="en-US" altLang="ja-JP" sz="1400" b="1" dirty="0"/>
          </a:p>
          <a:p>
            <a:endParaRPr lang="en-US" altLang="ja-JP" sz="1400" b="1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113057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472" y="980728"/>
            <a:ext cx="11223152" cy="532859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A-MPR evaluation for n50, n51, and n74 is conducted as shown in below table</a:t>
            </a:r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marL="0" indent="0">
              <a:buNone/>
            </a:pPr>
            <a:r>
              <a:rPr lang="en-US" altLang="ja-JP" sz="105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Note 1: </a:t>
            </a:r>
            <a:r>
              <a:rPr lang="en-US" sz="1050" dirty="0"/>
              <a:t>The unwanted emission power level is to be understood here as the level measured with the mobile </a:t>
            </a:r>
            <a:r>
              <a:rPr lang="en-US" sz="1050" dirty="0" smtClean="0"/>
              <a:t>station transmitting </a:t>
            </a:r>
            <a:r>
              <a:rPr lang="en-US" sz="1050" dirty="0"/>
              <a:t>at an average output power of 15 </a:t>
            </a:r>
            <a:r>
              <a:rPr lang="en-US" sz="1050" dirty="0" err="1"/>
              <a:t>dBm</a:t>
            </a:r>
            <a:r>
              <a:rPr lang="en-US" sz="2000" dirty="0"/>
              <a:t>.</a:t>
            </a:r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sv-SE" sz="3600" baseline="-25000" dirty="0"/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319683"/>
              </p:ext>
            </p:extLst>
          </p:nvPr>
        </p:nvGraphicFramePr>
        <p:xfrm>
          <a:off x="11325" y="1916832"/>
          <a:ext cx="12133347" cy="46009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8600">
                  <a:extLst>
                    <a:ext uri="{9D8B030D-6E8A-4147-A177-3AD203B41FA5}">
                      <a16:colId xmlns:a16="http://schemas.microsoft.com/office/drawing/2014/main" val="1413264348"/>
                    </a:ext>
                  </a:extLst>
                </a:gridCol>
                <a:gridCol w="3086374">
                  <a:extLst>
                    <a:ext uri="{9D8B030D-6E8A-4147-A177-3AD203B41FA5}">
                      <a16:colId xmlns:a16="http://schemas.microsoft.com/office/drawing/2014/main" val="2952584121"/>
                    </a:ext>
                  </a:extLst>
                </a:gridCol>
                <a:gridCol w="33018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70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49471">
                  <a:extLst>
                    <a:ext uri="{9D8B030D-6E8A-4147-A177-3AD203B41FA5}">
                      <a16:colId xmlns:a16="http://schemas.microsoft.com/office/drawing/2014/main" val="59813900"/>
                    </a:ext>
                  </a:extLst>
                </a:gridCol>
              </a:tblGrid>
              <a:tr h="360041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+mn-lt"/>
                        </a:rPr>
                        <a:t>Lband</a:t>
                      </a:r>
                      <a:r>
                        <a:rPr lang="en-US" sz="1400" dirty="0">
                          <a:effectLst/>
                          <a:latin typeface="+mn-lt"/>
                        </a:rPr>
                        <a:t> (1427-1518MHz): A-MPR studies for UE </a:t>
                      </a:r>
                      <a:endParaRPr lang="ja-JP" sz="14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9538249"/>
                  </a:ext>
                </a:extLst>
              </a:tr>
              <a:tr h="206694">
                <a:tc gridSpan="5">
                  <a:txBody>
                    <a:bodyPr/>
                    <a:lstStyle/>
                    <a:p>
                      <a:pPr algn="ctr"/>
                      <a:endParaRPr lang="ja-JP" sz="1050" dirty="0">
                        <a:effectLst/>
                        <a:latin typeface="+mn-lt"/>
                      </a:endParaRPr>
                    </a:p>
                  </a:txBody>
                  <a:tcPr marL="57081" marR="57081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ja-JP" sz="1050" dirty="0">
                        <a:effectLst/>
                        <a:latin typeface="+mn-lt"/>
                      </a:endParaRPr>
                    </a:p>
                  </a:txBody>
                  <a:tcPr marL="57081" marR="57081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ja-JP" sz="1050" dirty="0">
                        <a:effectLst/>
                        <a:latin typeface="+mn-lt"/>
                      </a:endParaRPr>
                    </a:p>
                  </a:txBody>
                  <a:tcPr marL="57081" marR="57081" marT="0" marB="0" anchor="b"/>
                </a:tc>
                <a:extLst>
                  <a:ext uri="{0D108BD9-81ED-4DB2-BD59-A6C34878D82A}">
                    <a16:rowId xmlns:a16="http://schemas.microsoft.com/office/drawing/2014/main" val="3536303944"/>
                  </a:ext>
                </a:extLst>
              </a:tr>
              <a:tr h="328581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Proposals 1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Summary of the A-MPR study to protect EESS and MSS for the bands n50, n51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&amp;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n74 and to protect Band 11 for n74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extLst>
                  <a:ext uri="{0D108BD9-81ED-4DB2-BD59-A6C34878D82A}">
                    <a16:rowId xmlns:a16="http://schemas.microsoft.com/office/drawing/2014/main" val="3937380032"/>
                  </a:ext>
                </a:extLst>
              </a:tr>
              <a:tr h="196853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 </a:t>
                      </a:r>
                      <a:r>
                        <a:rPr lang="en-US" sz="1100" dirty="0" smtClean="0">
                          <a:effectLst/>
                          <a:latin typeface="+mn-lt"/>
                        </a:rPr>
                        <a:t>Band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n74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n50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n51</a:t>
                      </a:r>
                      <a:endParaRPr lang="ja-JP" sz="110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extLst>
                  <a:ext uri="{0D108BD9-81ED-4DB2-BD59-A6C34878D82A}">
                    <a16:rowId xmlns:a16="http://schemas.microsoft.com/office/drawing/2014/main" val="612253989"/>
                  </a:ext>
                </a:extLst>
              </a:tr>
              <a:tr h="34646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EESS protection level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-</a:t>
                      </a:r>
                      <a:r>
                        <a:rPr lang="en-US" sz="1100" dirty="0" smtClean="0">
                          <a:effectLst/>
                          <a:latin typeface="+mn-lt"/>
                        </a:rPr>
                        <a:t>32dBm/27MHz</a:t>
                      </a:r>
                      <a:r>
                        <a:rPr lang="en-US" sz="1100" strike="noStrike" baseline="30000" dirty="0" smtClean="0">
                          <a:effectLst/>
                          <a:latin typeface="+mn-lt"/>
                        </a:rPr>
                        <a:t>1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  in the 1400-1427MHz  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 -</a:t>
                      </a:r>
                      <a:r>
                        <a:rPr lang="en-US" sz="1100" dirty="0" smtClean="0">
                          <a:effectLst/>
                          <a:latin typeface="+mn-lt"/>
                        </a:rPr>
                        <a:t>32dBm/27MHz</a:t>
                      </a:r>
                      <a:r>
                        <a:rPr lang="en-US" sz="1100" strike="noStrike" baseline="30000" dirty="0" smtClean="0">
                          <a:effectLst/>
                          <a:latin typeface="+mn-lt"/>
                        </a:rPr>
                        <a:t>1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  in the 1400-1427MHz  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 -</a:t>
                      </a:r>
                      <a:r>
                        <a:rPr lang="en-US" sz="1100" dirty="0" smtClean="0">
                          <a:effectLst/>
                          <a:latin typeface="+mn-lt"/>
                        </a:rPr>
                        <a:t>32dBm/27MHz</a:t>
                      </a:r>
                      <a:r>
                        <a:rPr lang="en-US" sz="1100" strike="noStrike" baseline="30000" dirty="0" smtClean="0">
                          <a:effectLst/>
                          <a:latin typeface="+mn-lt"/>
                        </a:rPr>
                        <a:t>1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  in the 1400-1427MHz  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extLst>
                  <a:ext uri="{0D108BD9-81ED-4DB2-BD59-A6C34878D82A}">
                    <a16:rowId xmlns:a16="http://schemas.microsoft.com/office/drawing/2014/main" val="2073903513"/>
                  </a:ext>
                </a:extLst>
              </a:tr>
              <a:tr h="75788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MSS protection level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 need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-0.8dBm/MHz EIRP in 1518-1520MHz </a:t>
                      </a:r>
                      <a:br>
                        <a:rPr lang="en-US" sz="11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 </a:t>
                      </a:r>
                      <a:br>
                        <a:rPr lang="en-US" sz="11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-30dBm/MHz EIRP in 1520-1559MHz</a:t>
                      </a:r>
                      <a:endParaRPr lang="ja-JP" sz="1100">
                        <a:solidFill>
                          <a:schemeClr val="tx1"/>
                        </a:solidFill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 need</a:t>
                      </a:r>
                      <a:endParaRPr lang="ja-JP" sz="1100">
                        <a:solidFill>
                          <a:schemeClr val="tx1"/>
                        </a:solidFill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extLst>
                  <a:ext uri="{0D108BD9-81ED-4DB2-BD59-A6C34878D82A}">
                    <a16:rowId xmlns:a16="http://schemas.microsoft.com/office/drawing/2014/main" val="3191735755"/>
                  </a:ext>
                </a:extLst>
              </a:tr>
              <a:tr h="31293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57081" marR="57081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0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Band 11 protection level</a:t>
                      </a:r>
                      <a:endParaRPr lang="ja-JP" sz="105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The</a:t>
                      </a:r>
                      <a:r>
                        <a:rPr lang="en-US" altLang="ja-JP" sz="105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r</a:t>
                      </a:r>
                      <a:r>
                        <a:rPr lang="en-US" altLang="ja-JP" sz="10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equirements specified  in Table 6.2.4-1 of TS36.101(NS_09)</a:t>
                      </a:r>
                      <a:r>
                        <a:rPr lang="en-US" altLang="ja-JP" sz="105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in the </a:t>
                      </a:r>
                      <a:r>
                        <a:rPr lang="en-US" altLang="ja-JP" sz="10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Rx 1475.9-1510.9MHz </a:t>
                      </a:r>
                      <a:r>
                        <a:rPr lang="en-US" altLang="ja-JP" sz="105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ja-JP" altLang="ja-JP" sz="105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05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0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</a:t>
                      </a:r>
                      <a:r>
                        <a:rPr lang="en-US" altLang="ja-JP" sz="105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need</a:t>
                      </a:r>
                      <a:endParaRPr lang="ja-JP" sz="105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0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 need</a:t>
                      </a:r>
                      <a:endParaRPr lang="ja-JP" sz="105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7081" marR="57081" marT="0" marB="0" anchor="ctr"/>
                </a:tc>
                <a:extLst>
                  <a:ext uri="{0D108BD9-81ED-4DB2-BD59-A6C34878D82A}">
                    <a16:rowId xmlns:a16="http://schemas.microsoft.com/office/drawing/2014/main" val="1914512389"/>
                  </a:ext>
                </a:extLst>
              </a:tr>
              <a:tr h="312934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0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Own</a:t>
                      </a:r>
                      <a:r>
                        <a:rPr lang="en-US" altLang="ja-JP" sz="105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Rx protection</a:t>
                      </a:r>
                      <a:endParaRPr lang="ja-JP" sz="105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The</a:t>
                      </a:r>
                      <a:r>
                        <a:rPr lang="en-US" altLang="ja-JP" sz="105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r</a:t>
                      </a:r>
                      <a:r>
                        <a:rPr lang="en-US" altLang="ja-JP" sz="10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equirements specified  in Table 6.2.4-29  of TS36.101(NS_39)</a:t>
                      </a:r>
                      <a:r>
                        <a:rPr lang="en-US" altLang="ja-JP" sz="105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in the </a:t>
                      </a:r>
                      <a:r>
                        <a:rPr lang="en-US" altLang="ja-JP" sz="10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Rx 1475-1488MHz </a:t>
                      </a:r>
                      <a:endParaRPr lang="ja-JP" altLang="ja-JP" sz="105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</a:t>
                      </a:r>
                      <a:r>
                        <a:rPr lang="en-US" altLang="ja-JP" sz="105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need</a:t>
                      </a:r>
                      <a:endParaRPr lang="ja-JP" altLang="ja-JP" sz="105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5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 need</a:t>
                      </a:r>
                      <a:endParaRPr lang="ja-JP" altLang="ja-JP" sz="105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7081" marR="57081" marT="0" marB="0" anchor="ctr"/>
                </a:tc>
                <a:extLst>
                  <a:ext uri="{0D108BD9-81ED-4DB2-BD59-A6C34878D82A}">
                    <a16:rowId xmlns:a16="http://schemas.microsoft.com/office/drawing/2014/main" val="885650847"/>
                  </a:ext>
                </a:extLst>
              </a:tr>
              <a:tr h="206694">
                <a:tc gridSpan="5">
                  <a:txBody>
                    <a:bodyPr/>
                    <a:lstStyle/>
                    <a:p>
                      <a:pPr algn="ctr"/>
                      <a:endParaRPr lang="ja-JP" sz="1050" dirty="0">
                        <a:effectLst/>
                        <a:latin typeface="+mn-lt"/>
                      </a:endParaRPr>
                    </a:p>
                  </a:txBody>
                  <a:tcPr marL="57081" marR="57081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ja-JP" sz="1050" dirty="0">
                        <a:effectLst/>
                        <a:latin typeface="+mn-lt"/>
                      </a:endParaRPr>
                    </a:p>
                  </a:txBody>
                  <a:tcPr marL="57081" marR="57081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ja-JP" sz="1050" dirty="0">
                        <a:effectLst/>
                        <a:latin typeface="+mn-lt"/>
                      </a:endParaRPr>
                    </a:p>
                  </a:txBody>
                  <a:tcPr marL="57081" marR="57081" marT="0" marB="0" anchor="b"/>
                </a:tc>
                <a:extLst>
                  <a:ext uri="{0D108BD9-81ED-4DB2-BD59-A6C34878D82A}">
                    <a16:rowId xmlns:a16="http://schemas.microsoft.com/office/drawing/2014/main" val="3460589336"/>
                  </a:ext>
                </a:extLst>
              </a:tr>
              <a:tr h="206694"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  <a:latin typeface="+mn-lt"/>
                        </a:rPr>
                        <a:t>Proposals 2</a:t>
                      </a:r>
                      <a:endParaRPr lang="ja-JP" sz="1100" smtClean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 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Definition of the studies: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  <a:latin typeface="+mn-lt"/>
                        </a:rPr>
                        <a:t>Tx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 CBW [MHz]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Protected Band [MHz]</a:t>
                      </a:r>
                      <a:endParaRPr lang="ja-JP" sz="110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extLst>
                  <a:ext uri="{0D108BD9-81ED-4DB2-BD59-A6C34878D82A}">
                    <a16:rowId xmlns:a16="http://schemas.microsoft.com/office/drawing/2014/main" val="727974949"/>
                  </a:ext>
                </a:extLst>
              </a:tr>
              <a:tr h="196853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n74 [MHz] =&gt; Study the </a:t>
                      </a:r>
                      <a:r>
                        <a:rPr lang="en-US" sz="1100" dirty="0" err="1">
                          <a:effectLst/>
                          <a:latin typeface="+mn-lt"/>
                        </a:rPr>
                        <a:t>Tx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 only in the </a:t>
                      </a:r>
                      <a:r>
                        <a:rPr lang="en-US" sz="1100" dirty="0" smtClean="0">
                          <a:effectLst/>
                          <a:latin typeface="+mn-lt"/>
                        </a:rPr>
                        <a:t>1440-1470MHz 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band to protect Rx </a:t>
                      </a:r>
                      <a:r>
                        <a:rPr lang="en-US" sz="1100" dirty="0" smtClean="0">
                          <a:effectLst/>
                          <a:latin typeface="+mn-lt"/>
                        </a:rPr>
                        <a:t>1475-1488MHz 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band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10, 15, 20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n-lt"/>
                        </a:rPr>
                        <a:t>1475-1488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extLst>
                  <a:ext uri="{0D108BD9-81ED-4DB2-BD59-A6C34878D82A}">
                    <a16:rowId xmlns:a16="http://schemas.microsoft.com/office/drawing/2014/main" val="1055027605"/>
                  </a:ext>
                </a:extLst>
              </a:tr>
              <a:tr h="196853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n74 [MHz] =&gt; Study the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Tx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only in the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1447.9-1462.9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MHz band to protect Rx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1475.9-1510.9 MHz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band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10, 15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1475.9-1510.9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extLst>
                  <a:ext uri="{0D108BD9-81ED-4DB2-BD59-A6C34878D82A}">
                    <a16:rowId xmlns:a16="http://schemas.microsoft.com/office/drawing/2014/main" val="754725390"/>
                  </a:ext>
                </a:extLst>
              </a:tr>
              <a:tr h="196853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n74 [MHz] =&gt; Study the </a:t>
                      </a:r>
                      <a:r>
                        <a:rPr lang="en-US" sz="1100" dirty="0" err="1">
                          <a:effectLst/>
                          <a:latin typeface="+mn-lt"/>
                        </a:rPr>
                        <a:t>Tx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 only in the 1430-1470MHz band to protect EESS which is in 1400-1427MHz band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5, 10, 15, 20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1400-1427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extLst>
                  <a:ext uri="{0D108BD9-81ED-4DB2-BD59-A6C34878D82A}">
                    <a16:rowId xmlns:a16="http://schemas.microsoft.com/office/drawing/2014/main" val="3453817312"/>
                  </a:ext>
                </a:extLst>
              </a:tr>
              <a:tr h="196853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n50 [MHz] =&gt; Study the </a:t>
                      </a:r>
                      <a:r>
                        <a:rPr lang="en-US" sz="1100" dirty="0" err="1">
                          <a:effectLst/>
                          <a:latin typeface="+mn-lt"/>
                        </a:rPr>
                        <a:t>Tx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 only in the 1432-1517MHz band to protect EESS which is in 1400-1427MHz band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5, 10, 15, 20, 40, 50, 60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1400-1427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extLst>
                  <a:ext uri="{0D108BD9-81ED-4DB2-BD59-A6C34878D82A}">
                    <a16:rowId xmlns:a16="http://schemas.microsoft.com/office/drawing/2014/main" val="3534825198"/>
                  </a:ext>
                </a:extLst>
              </a:tr>
              <a:tr h="196853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n50 [MHz] =&gt; Study the Tx only in the 1432-1517MHz band to protect MSS which is in 1518-1559MHz band</a:t>
                      </a:r>
                      <a:endParaRPr lang="ja-JP" sz="110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5, 10, 15, 20, 40, 50, 60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1518-1559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extLst>
                  <a:ext uri="{0D108BD9-81ED-4DB2-BD59-A6C34878D82A}">
                    <a16:rowId xmlns:a16="http://schemas.microsoft.com/office/drawing/2014/main" val="1314581558"/>
                  </a:ext>
                </a:extLst>
              </a:tr>
              <a:tr h="206694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n51 [MHz] =&gt; Study the Tx only in the 1427-1432MHz band to protect EESS which is in 1400-1427MHz band</a:t>
                      </a:r>
                      <a:endParaRPr lang="ja-JP" sz="110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1400-1427</a:t>
                      </a:r>
                      <a:endParaRPr lang="ja-JP" sz="1100" dirty="0">
                        <a:effectLst/>
                        <a:latin typeface="+mn-lt"/>
                        <a:ea typeface="游ゴシック" panose="020B0400000000000000" pitchFamily="50" charset="-128"/>
                      </a:endParaRPr>
                    </a:p>
                  </a:txBody>
                  <a:tcPr marL="57081" marR="57081" marT="0" marB="0" anchor="ctr"/>
                </a:tc>
                <a:extLst>
                  <a:ext uri="{0D108BD9-81ED-4DB2-BD59-A6C34878D82A}">
                    <a16:rowId xmlns:a16="http://schemas.microsoft.com/office/drawing/2014/main" val="21078909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823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65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2461</TotalTime>
  <Words>546</Words>
  <Application>Microsoft Office PowerPoint</Application>
  <PresentationFormat>ワイド画面</PresentationFormat>
  <Paragraphs>88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0" baseType="lpstr">
      <vt:lpstr>Meiryo UI</vt:lpstr>
      <vt:lpstr>ＭＳ Ｐゴシック</vt:lpstr>
      <vt:lpstr>游ゴシック</vt:lpstr>
      <vt:lpstr>Arial</vt:lpstr>
      <vt:lpstr>Calibri</vt:lpstr>
      <vt:lpstr>Office テーマ</vt:lpstr>
      <vt:lpstr>WF on NR A-MPR evaluation scenarios for n50, n51, and n74 </vt:lpstr>
      <vt:lpstr>Background</vt:lpstr>
      <vt:lpstr>Way forward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5123491</cp:lastModifiedBy>
  <cp:revision>316</cp:revision>
  <dcterms:created xsi:type="dcterms:W3CDTF">2017-06-28T16:38:30Z</dcterms:created>
  <dcterms:modified xsi:type="dcterms:W3CDTF">2018-04-19T07:21:44Z</dcterms:modified>
</cp:coreProperties>
</file>