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63" r:id="rId6"/>
    <p:sldId id="366" r:id="rId7"/>
    <p:sldId id="367" r:id="rId8"/>
    <p:sldId id="365" r:id="rId9"/>
    <p:sldId id="36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9" d="100"/>
          <a:sy n="109" d="100"/>
        </p:scale>
        <p:origin x="13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beam correspondence test methodology at FR2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Qualcomm </a:t>
            </a:r>
            <a:r>
              <a:rPr lang="en-US" altLang="en-US" sz="2800" dirty="0" smtClean="0">
                <a:solidFill>
                  <a:schemeClr val="tx1"/>
                </a:solidFill>
              </a:rPr>
              <a:t>Incorporated,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MediaTek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1059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#86BIS Meeting</a:t>
            </a:r>
            <a:br>
              <a:rPr lang="en-US" altLang="zh-CN" sz="1800" b="1" dirty="0"/>
            </a:br>
            <a:r>
              <a:rPr lang="it-IT" sz="1800" b="1" dirty="0"/>
              <a:t>Melbourne, Australia, 16 - 20 April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.4.8.12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R4-1805703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5257800"/>
          </a:xfrm>
        </p:spPr>
        <p:txBody>
          <a:bodyPr/>
          <a:lstStyle/>
          <a:p>
            <a:pPr marL="365760" indent="-365760"/>
            <a:r>
              <a:rPr lang="en-US" altLang="ko-KR" sz="2000" dirty="0"/>
              <a:t>RAN4 discussed how to define the beam correspondence RF requirements in TS38.101-2.</a:t>
            </a:r>
          </a:p>
          <a:p>
            <a:pPr marL="365760" indent="-365760"/>
            <a:r>
              <a:rPr lang="en-US" altLang="ko-KR" sz="2000" dirty="0"/>
              <a:t>Interested companies provided the detail test methodology and some clarifications as below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/>
              <a:t>[1] LGE (R4-1803984): </a:t>
            </a:r>
            <a:r>
              <a:rPr lang="en-GB" altLang="ko-KR" sz="1600" dirty="0"/>
              <a:t>Further evaluation for beam correspondence RF requirements 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/>
              <a:t>[2] </a:t>
            </a:r>
            <a:r>
              <a:rPr lang="en-US" altLang="ko-KR" sz="1600" dirty="0" err="1" smtClean="0"/>
              <a:t>MediaTek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(R4-1804336): </a:t>
            </a:r>
            <a:r>
              <a:rPr lang="en-GB" altLang="ko-KR" sz="1600" dirty="0"/>
              <a:t>FR2 UE beam correspondence requirement</a:t>
            </a:r>
            <a:endParaRPr lang="en-US" altLang="ko-KR" sz="1600" dirty="0"/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US" altLang="ko-KR" sz="1600" dirty="0"/>
              <a:t>[3] Qualcomm (R4-1804661): </a:t>
            </a:r>
            <a:r>
              <a:rPr lang="en-GB" altLang="ko-KR" sz="1600" dirty="0"/>
              <a:t>Definition of UE beam correspondence requirement for FR</a:t>
            </a:r>
            <a:endParaRPr lang="en-GB" altLang="ko-KR" sz="1600" b="1" dirty="0"/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GB" altLang="ko-KR" sz="1600" dirty="0"/>
              <a:t>[4] Intel (R4-1804160): Beam correspondence for FR2</a:t>
            </a:r>
          </a:p>
          <a:p>
            <a:pPr marL="765810" lvl="1" indent="-365760">
              <a:buFont typeface="Wingdings" panose="05000000000000000000" pitchFamily="2" charset="2"/>
              <a:buChar char="§"/>
            </a:pPr>
            <a:r>
              <a:rPr lang="en-GB" altLang="ko-KR" sz="1600" dirty="0"/>
              <a:t>[5] Sony (R4-1805322): On UE Beam Correspondence and EIS spherical coverage</a:t>
            </a:r>
            <a:endParaRPr lang="en-US" altLang="ko-KR" sz="1600" dirty="0"/>
          </a:p>
          <a:p>
            <a:pPr marL="365760" indent="-365760"/>
            <a:r>
              <a:rPr lang="en-US" altLang="ko-KR" sz="2000" dirty="0"/>
              <a:t>During online/offline discussions, companies discussed the principle of beam correspondence RF requirements and pros and cons according to the proposed test methodologies. </a:t>
            </a:r>
          </a:p>
          <a:p>
            <a:pPr marL="365760" indent="-365760"/>
            <a:r>
              <a:rPr lang="en-US" altLang="ko-KR" sz="2000" dirty="0" smtClean="0"/>
              <a:t>UE </a:t>
            </a:r>
            <a:r>
              <a:rPr lang="en-US" altLang="ko-KR" sz="2000" dirty="0"/>
              <a:t>is able to determine a UE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beam for the uplink transmission based on UE’s downlink measurement on UE’s one or more Rx beams</a:t>
            </a:r>
          </a:p>
          <a:p>
            <a:pPr marL="365760" indent="-365760"/>
            <a:r>
              <a:rPr lang="en-US" altLang="ko-KR" sz="2000" dirty="0"/>
              <a:t>In RAN1 feature lists, they captured with yellow highlight as “the beam correspondence is mandate at least FR2”, but it is still discuss on RAN1.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 of comparison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288091"/>
              </p:ext>
            </p:extLst>
          </p:nvPr>
        </p:nvGraphicFramePr>
        <p:xfrm>
          <a:off x="838198" y="990601"/>
          <a:ext cx="7543801" cy="5518303"/>
        </p:xfrm>
        <a:graphic>
          <a:graphicData uri="http://schemas.openxmlformats.org/drawingml/2006/table">
            <a:tbl>
              <a:tblPr firstRow="1" bandRow="1"/>
              <a:tblGrid>
                <a:gridCol w="21640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480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316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69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method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Cons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5409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[3]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by Qualcomm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Align the beam correspondence definition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 For test time aspect, It will be required middle level test time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350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No EIRP CDF test time saving for UEs with beam correspondence capability as UL beam sweeping is always required.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indent="63500" algn="just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Not possible guarantee the beam correspondence when consider wider or isotropic beam at UE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168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[1]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by LGE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Align the beam correspondence definition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 Evaluate difference of direction and power between Tx and Rx beam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Not simple test compare with MTK proposal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Need to know UE ant. Configuration and adjust the antenna position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4597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[2] 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by MTK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UE implicitly verify by using the spherical coverage test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- Can not differentiate “full” and “partial” beam 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correspondence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011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WF on Basic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pPr marL="365760" indent="-365760"/>
            <a:r>
              <a:rPr lang="en-US" altLang="ko-KR" dirty="0"/>
              <a:t>1. Satisfy the Beam correspondence </a:t>
            </a:r>
            <a:r>
              <a:rPr lang="en-US" altLang="ko-KR" dirty="0" smtClean="0"/>
              <a:t>Definition: </a:t>
            </a:r>
            <a:endParaRPr lang="en-US" altLang="ko-KR" sz="2000" dirty="0"/>
          </a:p>
          <a:p>
            <a:pPr lvl="1"/>
            <a:r>
              <a:rPr lang="en-US" altLang="ko-KR" b="1" dirty="0"/>
              <a:t>UE aspects in RAN1:</a:t>
            </a:r>
            <a:r>
              <a:rPr lang="en-US" altLang="ko-KR" dirty="0"/>
              <a:t> </a:t>
            </a: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/>
              <a:t>UE is able to determine a UE </a:t>
            </a:r>
            <a:r>
              <a:rPr lang="en-US" altLang="zh-CN" dirty="0" err="1"/>
              <a:t>Tx</a:t>
            </a:r>
            <a:r>
              <a:rPr lang="en-US" altLang="zh-CN" dirty="0"/>
              <a:t> beam for the uplink transmission based on UE’s downlink measurement on UE’s one or more Rx beams.</a:t>
            </a:r>
            <a:endParaRPr lang="zh-CN" altLang="zh-CN" dirty="0"/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dirty="0"/>
              <a:t>UE is able to determine a UE Rx beam for the downlink reception based on TRP’s indication based on uplink measurement on UE’s one or more </a:t>
            </a:r>
            <a:r>
              <a:rPr lang="en-GB" altLang="zh-CN" dirty="0" err="1"/>
              <a:t>Tx</a:t>
            </a:r>
            <a:r>
              <a:rPr lang="en-GB" altLang="zh-CN" dirty="0"/>
              <a:t> beams.</a:t>
            </a:r>
          </a:p>
          <a:p>
            <a:pPr>
              <a:buFont typeface="Arial"/>
              <a:buChar char="•"/>
              <a:tabLst>
                <a:tab pos="1371600" algn="l"/>
              </a:tabLst>
            </a:pPr>
            <a:r>
              <a:rPr lang="en-GB" altLang="zh-CN" dirty="0"/>
              <a:t>2. On top of the first condition, t</a:t>
            </a:r>
            <a:r>
              <a:rPr lang="en-GB" altLang="ko-KR" dirty="0"/>
              <a:t>he metric to choose the test methodology for beam correspondence is test simplicity to save the OTA test </a:t>
            </a:r>
            <a:r>
              <a:rPr lang="en-GB" altLang="ko-KR" dirty="0" smtClean="0"/>
              <a:t>time</a:t>
            </a:r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072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96537"/>
            <a:ext cx="8458200" cy="5456663"/>
          </a:xfrm>
        </p:spPr>
        <p:txBody>
          <a:bodyPr/>
          <a:lstStyle/>
          <a:p>
            <a:pPr marL="400050" indent="-457200">
              <a:buFont typeface="+mj-lt"/>
              <a:buAutoNum type="arabicPeriod"/>
            </a:pPr>
            <a:r>
              <a:rPr lang="en-US" altLang="ko-KR" sz="2000" dirty="0" smtClean="0"/>
              <a:t>Beam </a:t>
            </a:r>
            <a:r>
              <a:rPr lang="en-US" altLang="ko-KR" sz="2000" dirty="0"/>
              <a:t>correspondence requirement should be only based on UE </a:t>
            </a:r>
            <a:r>
              <a:rPr lang="en-US" altLang="ko-KR" sz="2000" dirty="0" err="1"/>
              <a:t>Tx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EIRP measurements </a:t>
            </a:r>
            <a:r>
              <a:rPr lang="en-US" altLang="ko-KR" sz="2000" dirty="0"/>
              <a:t>performed by the TE.</a:t>
            </a:r>
          </a:p>
          <a:p>
            <a:pPr marL="400050" indent="-457200">
              <a:buFont typeface="+mj-lt"/>
              <a:buAutoNum type="arabicPeriod"/>
            </a:pPr>
            <a:r>
              <a:rPr lang="en-US" altLang="ko-KR" sz="2000" dirty="0" smtClean="0"/>
              <a:t>Beam correspondence requirements definition will be further discussed based on the following two approaches, [other approaches not precluded]:</a:t>
            </a:r>
          </a:p>
          <a:p>
            <a:pPr marL="800100" lvl="1" indent="-45720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1</a:t>
            </a:r>
            <a:r>
              <a:rPr lang="en-US" altLang="ko-KR" sz="1600" baseline="30000" dirty="0" smtClean="0"/>
              <a:t>st</a:t>
            </a:r>
            <a:r>
              <a:rPr lang="en-US" altLang="ko-KR" sz="1600" dirty="0" smtClean="0"/>
              <a:t> approach: define the beam correspondence requirement based on an EIRP tolerance between the best </a:t>
            </a:r>
            <a:r>
              <a:rPr lang="en-US" altLang="ko-KR" sz="1600" dirty="0" err="1" smtClean="0"/>
              <a:t>Tx</a:t>
            </a:r>
            <a:r>
              <a:rPr lang="en-US" altLang="ko-KR" sz="1600" dirty="0" smtClean="0"/>
              <a:t> beam and the </a:t>
            </a:r>
            <a:r>
              <a:rPr lang="en-US" altLang="ko-KR" sz="1600" dirty="0" err="1" smtClean="0"/>
              <a:t>Tx</a:t>
            </a:r>
            <a:r>
              <a:rPr lang="en-US" altLang="ko-KR" sz="1600" dirty="0" smtClean="0"/>
              <a:t> beam selected based on DL measurements. </a:t>
            </a:r>
          </a:p>
          <a:p>
            <a:pPr marL="800100" lvl="1" indent="-45720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2</a:t>
            </a:r>
            <a:r>
              <a:rPr lang="en-US" altLang="ko-KR" sz="1600" baseline="30000" dirty="0" smtClean="0"/>
              <a:t>nd</a:t>
            </a:r>
            <a:r>
              <a:rPr lang="en-US" altLang="ko-KR" sz="1600" dirty="0" smtClean="0"/>
              <a:t> approach : define the beam correspondence requirement based on EIRP CDF requirements. In this case, the correspondence is defined based on passing the EIRP CDF requirements without UL </a:t>
            </a:r>
            <a:r>
              <a:rPr lang="en-US" altLang="ko-KR" sz="1600" dirty="0" err="1"/>
              <a:t>T</a:t>
            </a:r>
            <a:r>
              <a:rPr lang="en-US" altLang="ko-KR" sz="1600" dirty="0" err="1" smtClean="0"/>
              <a:t>x</a:t>
            </a:r>
            <a:r>
              <a:rPr lang="en-US" altLang="ko-KR" sz="1600" dirty="0" smtClean="0"/>
              <a:t> beam sweeping. </a:t>
            </a:r>
          </a:p>
          <a:p>
            <a:pPr marL="800100" lvl="1" indent="-457200"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Companies provide their preferred approach at next RAN4 meeting</a:t>
            </a:r>
            <a:endParaRPr lang="en-US" altLang="ko-KR" sz="1600" dirty="0"/>
          </a:p>
          <a:p>
            <a:pPr marL="400050" indent="-457200">
              <a:buFont typeface="+mj-lt"/>
              <a:buAutoNum type="arabicPeriod"/>
            </a:pPr>
            <a:r>
              <a:rPr lang="en-US" altLang="ko-KR" sz="2000" dirty="0"/>
              <a:t>RAN4 will define a beam correspondence requirement based on bullets 1, </a:t>
            </a:r>
            <a:r>
              <a:rPr lang="en-US" altLang="ko-KR" sz="2000" dirty="0" smtClean="0"/>
              <a:t>2</a:t>
            </a:r>
            <a:endParaRPr lang="en-US" altLang="ko-KR" sz="2000" dirty="0"/>
          </a:p>
          <a:p>
            <a:pPr marL="400050" indent="-457200">
              <a:buFont typeface="+mj-lt"/>
              <a:buAutoNum type="arabicPeriod"/>
            </a:pPr>
            <a:r>
              <a:rPr lang="en-US" altLang="ko-KR" sz="2000" dirty="0" smtClean="0"/>
              <a:t>RAN4 </a:t>
            </a:r>
            <a:r>
              <a:rPr lang="en-US" altLang="ko-KR" sz="2000" dirty="0"/>
              <a:t>will decide if beam correspondence RF requirement can be tested simultaneously with other Tx requirements</a:t>
            </a:r>
            <a:r>
              <a:rPr lang="en-US" altLang="ko-KR" sz="2000" dirty="0" smtClean="0"/>
              <a:t>.</a:t>
            </a:r>
          </a:p>
          <a:p>
            <a:pPr marL="400050" lvl="1" indent="0">
              <a:buNone/>
            </a:pPr>
            <a:endParaRPr lang="en-GB" altLang="zh-CN" dirty="0" smtClean="0"/>
          </a:p>
          <a:p>
            <a:pPr marL="400050" lvl="1" indent="0">
              <a:buNone/>
            </a:pPr>
            <a:r>
              <a:rPr lang="en-GB" altLang="zh-CN" dirty="0" smtClean="0"/>
              <a:t>* Whether </a:t>
            </a:r>
            <a:r>
              <a:rPr lang="en-GB" altLang="zh-CN" dirty="0"/>
              <a:t>it is mandatory or not for beam correspondence is up to decision of RAN1 and RAN </a:t>
            </a:r>
            <a:endParaRPr lang="zh-CN" altLang="zh-CN" dirty="0"/>
          </a:p>
          <a:p>
            <a:pPr marL="400050" indent="-457200">
              <a:buFont typeface="+mj-lt"/>
              <a:buAutoNum type="arabicPeriod"/>
            </a:pPr>
            <a:endParaRPr lang="en-US" altLang="ko-KR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80195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479DB6-D577-4B82-BF8B-3C5C6D204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Informative only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6ED4D95-14FE-4BDC-B5E5-E07B19065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definition was proposed </a:t>
            </a:r>
            <a:r>
              <a:rPr lang="en-US" dirty="0" smtClean="0"/>
              <a:t>for 1</a:t>
            </a:r>
            <a:r>
              <a:rPr lang="en-US" baseline="30000" dirty="0" smtClean="0"/>
              <a:t>st</a:t>
            </a:r>
            <a:r>
              <a:rPr lang="en-US" dirty="0" smtClean="0"/>
              <a:t> approach [3</a:t>
            </a:r>
            <a:r>
              <a:rPr lang="en-US" dirty="0"/>
              <a:t>]</a:t>
            </a:r>
          </a:p>
          <a:p>
            <a:pPr marL="400050" lvl="1" indent="0">
              <a:buNone/>
            </a:pPr>
            <a:r>
              <a:rPr lang="en-US" b="1" i="1" dirty="0"/>
              <a:t>The beam correspondence requirement measures the ability of the UE to select a </a:t>
            </a:r>
            <a:r>
              <a:rPr lang="en-US" b="1" dirty="0"/>
              <a:t>corresponding beam</a:t>
            </a:r>
            <a:r>
              <a:rPr lang="en-US" b="1" i="1" dirty="0"/>
              <a:t> for UL transmission based on DL measurements. A </a:t>
            </a:r>
            <a:r>
              <a:rPr lang="en-US" b="1" dirty="0"/>
              <a:t>corresponding beam</a:t>
            </a:r>
            <a:r>
              <a:rPr lang="en-US" b="1" i="1" dirty="0"/>
              <a:t> is defined as follows:</a:t>
            </a:r>
            <a:endParaRPr lang="it-IT" dirty="0"/>
          </a:p>
          <a:p>
            <a:pPr marL="400050" lvl="1" indent="0">
              <a:buNone/>
            </a:pPr>
            <a:r>
              <a:rPr lang="en-US" b="1" i="1" dirty="0"/>
              <a:t>For any link direction between UE and BS, the UE selected beam for UL transmission is a “corresponding beam” if the UE EIRP measured for the selected beam is within X dB from the maximum achievable EIRP in the same direction. X dB is the beam correspondence tolerance. </a:t>
            </a:r>
            <a:endParaRPr lang="it-IT" dirty="0"/>
          </a:p>
          <a:p>
            <a:pPr marL="400050" lvl="1" indent="0">
              <a:buNone/>
            </a:pPr>
            <a:r>
              <a:rPr lang="en-US" b="1" i="1" dirty="0"/>
              <a:t>To declare </a:t>
            </a:r>
            <a:r>
              <a:rPr lang="en-US" b="1" dirty="0"/>
              <a:t>beam correspondence</a:t>
            </a:r>
            <a:r>
              <a:rPr lang="en-US" b="1" i="1" dirty="0"/>
              <a:t> the UE shall be able to select a corresponding beam in any link direction. </a:t>
            </a:r>
            <a:endParaRPr lang="it-IT" dirty="0"/>
          </a:p>
          <a:p>
            <a:endParaRPr lang="en-US" dirty="0"/>
          </a:p>
          <a:p>
            <a:pPr lvl="1"/>
            <a:endParaRPr lang="it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4D3F183-D9A2-4FA0-96F7-C67BBD96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119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elements/1.1/"/>
    <ds:schemaRef ds:uri="http://www.w3.org/XML/1998/namespace"/>
    <ds:schemaRef ds:uri="http://purl.org/dc/dcmitype/"/>
    <ds:schemaRef ds:uri="http://purl.org/dc/terms/"/>
    <ds:schemaRef ds:uri="66EEDB98-F073-460B-B9B0-9643F9FE785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7c5c574-4f42-45b3-8a7f-77d8e859d074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16350</TotalTime>
  <Words>713</Words>
  <Application>Microsoft Office PowerPoint</Application>
  <PresentationFormat>화면 슬라이드 쇼(4:3)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MS Mincho</vt:lpstr>
      <vt:lpstr>SimSun</vt:lpstr>
      <vt:lpstr>맑은 고딕</vt:lpstr>
      <vt:lpstr>Arial</vt:lpstr>
      <vt:lpstr>Calibri</vt:lpstr>
      <vt:lpstr>Times New Roman</vt:lpstr>
      <vt:lpstr>Wingdings</vt:lpstr>
      <vt:lpstr>Office Theme</vt:lpstr>
      <vt:lpstr>WF on beam correspondence test methodology at FR2</vt:lpstr>
      <vt:lpstr>Background</vt:lpstr>
      <vt:lpstr>Summary of comparison</vt:lpstr>
      <vt:lpstr>WF on Basic principle</vt:lpstr>
      <vt:lpstr>Agreements</vt:lpstr>
      <vt:lpstr>Informative only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임수환/책임연구원/차세대표준(연)CAS팀(suhwan.lim@lge.com)</cp:lastModifiedBy>
  <cp:revision>911</cp:revision>
  <dcterms:created xsi:type="dcterms:W3CDTF">2013-05-13T16:02:00Z</dcterms:created>
  <dcterms:modified xsi:type="dcterms:W3CDTF">2018-04-20T01:21:06Z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