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257" r:id="rId2"/>
    <p:sldId id="258" r:id="rId3"/>
    <p:sldId id="260"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4545"/>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5840" autoAdjust="0"/>
  </p:normalViewPr>
  <p:slideViewPr>
    <p:cSldViewPr snapToGrid="0">
      <p:cViewPr varScale="1">
        <p:scale>
          <a:sx n="79" d="100"/>
          <a:sy n="79" d="100"/>
        </p:scale>
        <p:origin x="112" y="6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 RAN WG4 Meeting #86Bis						R4-1805702 </a:t>
            </a:r>
            <a:br>
              <a:rPr lang="en-US" sz="2000" dirty="0"/>
            </a:br>
            <a:r>
              <a:rPr lang="en-US" sz="2000" dirty="0"/>
              <a:t>Melbourne, Australia, 10-16 April, 2018</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on calibration gap for FR2</a:t>
            </a:r>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8500" y="3962060"/>
            <a:ext cx="1120261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ctr"/>
            <a:r>
              <a:rPr lang="en-US" dirty="0"/>
              <a:t>Qualcomm,</a:t>
            </a:r>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475488" y="1376412"/>
            <a:ext cx="11210544" cy="4969523"/>
          </a:xfrm>
        </p:spPr>
        <p:txBody>
          <a:bodyPr/>
          <a:lstStyle/>
          <a:p>
            <a:r>
              <a:rPr lang="fi-FI" dirty="0">
                <a:solidFill>
                  <a:schemeClr val="tx2"/>
                </a:solidFill>
              </a:rPr>
              <a:t>[1] </a:t>
            </a:r>
            <a:r>
              <a:rPr lang="en-GB" dirty="0">
                <a:solidFill>
                  <a:schemeClr val="tx2"/>
                </a:solidFill>
              </a:rPr>
              <a:t>R4-1803455, “WF on PA calibration gap parameters for FR” , Intel Corporation, RAN4#86, Athens, 2018</a:t>
            </a:r>
            <a:endParaRPr lang="en-US" dirty="0">
              <a:solidFill>
                <a:schemeClr val="tx2"/>
              </a:solidFill>
            </a:endParaRPr>
          </a:p>
          <a:p>
            <a:r>
              <a:rPr lang="en-US" dirty="0"/>
              <a:t>PA Calibration gap parameters were discussed and proposals were presented in following papers</a:t>
            </a:r>
          </a:p>
          <a:p>
            <a:r>
              <a:rPr lang="en-US" dirty="0"/>
              <a:t>[1] R4-1804344, PA Calibration gap parameters for FR2, Qualcomm</a:t>
            </a:r>
          </a:p>
          <a:p>
            <a:r>
              <a:rPr lang="en-US" dirty="0"/>
              <a:t>[2] R4-1804161, Further consideration on PA calibration gap, Intel </a:t>
            </a:r>
          </a:p>
          <a:p>
            <a:r>
              <a:rPr lang="en-US" dirty="0"/>
              <a:t>There were also papers questioning the needed for calibration gap</a:t>
            </a:r>
            <a:r>
              <a:rPr lang="en-US" strike="sngStrike" dirty="0"/>
              <a:t> </a:t>
            </a:r>
          </a:p>
          <a:p>
            <a:r>
              <a:rPr lang="en-US" altLang="zh-CN" dirty="0">
                <a:solidFill>
                  <a:srgbClr val="00B050"/>
                </a:solidFill>
              </a:rPr>
              <a:t>[1] R4-1804437, on PA Calibration gap for FR2, Huawei, </a:t>
            </a:r>
            <a:r>
              <a:rPr lang="en-US" altLang="zh-CN" dirty="0" err="1">
                <a:solidFill>
                  <a:srgbClr val="00B050"/>
                </a:solidFill>
              </a:rPr>
              <a:t>HiSilicon</a:t>
            </a:r>
            <a:endParaRPr lang="en-US" altLang="zh-CN" dirty="0">
              <a:solidFill>
                <a:srgbClr val="00B050"/>
              </a:solidFill>
            </a:endParaRPr>
          </a:p>
          <a:p>
            <a:r>
              <a:rPr lang="en-US" altLang="zh-CN" dirty="0">
                <a:solidFill>
                  <a:srgbClr val="00B050"/>
                </a:solidFill>
              </a:rPr>
              <a:t>[2] R4-1804265, more on PA calibration gap, Ericsson</a:t>
            </a:r>
          </a:p>
          <a:p>
            <a:r>
              <a:rPr lang="en-US" altLang="zh-CN" dirty="0">
                <a:solidFill>
                  <a:srgbClr val="00B050"/>
                </a:solidFill>
              </a:rPr>
              <a:t>[3] R4-1804439, On DPD based FR2 UE </a:t>
            </a:r>
            <a:r>
              <a:rPr lang="en-US" altLang="zh-CN" dirty="0" err="1">
                <a:solidFill>
                  <a:srgbClr val="00B050"/>
                </a:solidFill>
              </a:rPr>
              <a:t>Tx</a:t>
            </a:r>
            <a:r>
              <a:rPr lang="en-US" altLang="zh-CN" dirty="0">
                <a:solidFill>
                  <a:srgbClr val="00B050"/>
                </a:solidFill>
              </a:rPr>
              <a:t> requirement and the PCG, Sumitomo Electric</a:t>
            </a:r>
          </a:p>
          <a:p>
            <a:r>
              <a:rPr lang="en-US" altLang="zh-CN" dirty="0">
                <a:solidFill>
                  <a:srgbClr val="00B050"/>
                </a:solidFill>
              </a:rPr>
              <a:t>[4] R4-1804546, PA calibration gap for FR2, NTT Docomo</a:t>
            </a:r>
          </a:p>
          <a:p>
            <a:endParaRPr lang="en-US" dirty="0"/>
          </a:p>
          <a:p>
            <a:pPr marL="0" indent="0">
              <a:buNone/>
            </a:pPr>
            <a:endParaRPr lang="en-US" strike="sngStrike" dirty="0"/>
          </a:p>
        </p:txBody>
      </p:sp>
      <p:sp>
        <p:nvSpPr>
          <p:cNvPr id="5" name="Footer Placeholder 4">
            <a:extLst>
              <a:ext uri="{FF2B5EF4-FFF2-40B4-BE49-F238E27FC236}">
                <a16:creationId xmlns:a16="http://schemas.microsoft.com/office/drawing/2014/main" id="{A6148AEF-D2DF-45F9-91C5-7275C4DEE86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a:t>Way forward on parameters</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357162"/>
            <a:ext cx="11210544" cy="4988774"/>
          </a:xfrm>
        </p:spPr>
        <p:txBody>
          <a:bodyPr/>
          <a:lstStyle/>
          <a:p>
            <a:r>
              <a:rPr lang="en-US" dirty="0">
                <a:solidFill>
                  <a:schemeClr val="tx1"/>
                </a:solidFill>
              </a:rPr>
              <a:t>Calibration gap could be configured with RRC to UE, other methods are not precluded</a:t>
            </a:r>
          </a:p>
          <a:p>
            <a:r>
              <a:rPr lang="en-GB" dirty="0">
                <a:solidFill>
                  <a:schemeClr val="tx1"/>
                </a:solidFill>
              </a:rPr>
              <a:t>This </a:t>
            </a:r>
            <a:r>
              <a:rPr lang="en-US" dirty="0">
                <a:solidFill>
                  <a:schemeClr val="tx1"/>
                </a:solidFill>
              </a:rPr>
              <a:t>should be further confirmed by RAN1 and RAN2 and LS will be sent to inform RAN4 agreements in this meeting </a:t>
            </a:r>
          </a:p>
          <a:p>
            <a:r>
              <a:rPr lang="en-US" dirty="0">
                <a:solidFill>
                  <a:schemeClr val="tx1"/>
                </a:solidFill>
              </a:rPr>
              <a:t>Only one MPR table will be specified to UE requirements without calibration gap assumption</a:t>
            </a:r>
          </a:p>
          <a:p>
            <a:r>
              <a:rPr lang="en-US" dirty="0">
                <a:solidFill>
                  <a:schemeClr val="tx1"/>
                </a:solidFill>
              </a:rPr>
              <a:t>How to handle different types of calibration gap will be discussed in next meeting once RAN4 reaches consensus on calibration gap </a:t>
            </a:r>
          </a:p>
          <a:p>
            <a:pPr marL="0" indent="0">
              <a:buNone/>
            </a:pPr>
            <a:endParaRPr lang="en-US" dirty="0"/>
          </a:p>
          <a:p>
            <a:endParaRPr lang="en-US" dirty="0"/>
          </a:p>
        </p:txBody>
      </p:sp>
      <p:sp>
        <p:nvSpPr>
          <p:cNvPr id="5" name="Footer Placeholder 4">
            <a:extLst>
              <a:ext uri="{FF2B5EF4-FFF2-40B4-BE49-F238E27FC236}">
                <a16:creationId xmlns:a16="http://schemas.microsoft.com/office/drawing/2014/main" id="{73A67CCC-913A-4610-8ECF-151D7208D8C9}"/>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554</TotalTime>
  <Words>222</Words>
  <Application>Microsoft Office PowerPoint</Application>
  <PresentationFormat>Widescreen</PresentationFormat>
  <Paragraphs>18</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vt:lpstr>
      <vt:lpstr>3GPP TSG RAN WG4 Meeting #86Bis      R4-1805702  Melbourne, Australia, 10-16 April, 2018</vt:lpstr>
      <vt:lpstr>Background</vt:lpstr>
      <vt:lpstr>Way forward on parameters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Peak EIRP</dc:title>
  <dc:creator>Qualcomm User_R4#86</dc:creator>
  <cp:keywords>CTPClassification=CTP_NT</cp:keywords>
  <cp:lastModifiedBy>Qualcomm User</cp:lastModifiedBy>
  <cp:revision>46</cp:revision>
  <dcterms:created xsi:type="dcterms:W3CDTF">2018-03-23T02:05:47Z</dcterms:created>
  <dcterms:modified xsi:type="dcterms:W3CDTF">2018-04-20T03:46:32Z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06ca00b8-d68b-43f9-a612-59f4798a67f8</vt:lpwstr>
  </property>
  <property fmtid="{D5CDD505-2E9C-101B-9397-08002B2CF9AE}" pid="4" name="CTP_TimeStamp">
    <vt:lpwstr>2018-04-20 02:11:48Z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1523778411</vt:lpwstr>
  </property>
  <property fmtid="{D5CDD505-2E9C-101B-9397-08002B2CF9AE}" pid="12" name="CTPClassification">
    <vt:lpwstr>CTP_NT</vt:lpwstr>
  </property>
</Properties>
</file>