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8" autoAdjust="0"/>
    <p:restoredTop sz="94660"/>
  </p:normalViewPr>
  <p:slideViewPr>
    <p:cSldViewPr snapToGrid="0">
      <p:cViewPr varScale="1">
        <p:scale>
          <a:sx n="67" d="100"/>
          <a:sy n="67" d="100"/>
        </p:scale>
        <p:origin x="3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909DA4-8DFC-4FA0-A98C-1E9849A4F799}" type="datetimeFigureOut">
              <a:rPr lang="en-US" smtClean="0"/>
              <a:t>4/16/2018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4EBF5C-D644-464E-BAB4-1B6B0C9CD5CF}" type="slidenum">
              <a:rPr lang="en-US" smtClean="0"/>
              <a:t>‹#›</a:t>
            </a:fld>
            <a:endParaRPr lang="en-US"/>
          </a:p>
        </p:txBody>
      </p:sp>
    </p:spTree>
    <p:extLst>
      <p:ext uri="{BB962C8B-B14F-4D97-AF65-F5344CB8AC3E}">
        <p14:creationId xmlns:p14="http://schemas.microsoft.com/office/powerpoint/2010/main" val="1803714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E4EBF5C-D644-464E-BAB4-1B6B0C9CD5CF}" type="slidenum">
              <a:rPr lang="en-US" smtClean="0"/>
              <a:t>4</a:t>
            </a:fld>
            <a:endParaRPr lang="en-US"/>
          </a:p>
        </p:txBody>
      </p:sp>
    </p:spTree>
    <p:extLst>
      <p:ext uri="{BB962C8B-B14F-4D97-AF65-F5344CB8AC3E}">
        <p14:creationId xmlns:p14="http://schemas.microsoft.com/office/powerpoint/2010/main" val="1441543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FA3584-48AB-4B22-A04E-8B880DE76E0B}"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624696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FA3584-48AB-4B22-A04E-8B880DE76E0B}"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914688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FA3584-48AB-4B22-A04E-8B880DE76E0B}"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2408256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FA3584-48AB-4B22-A04E-8B880DE76E0B}"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3509806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FA3584-48AB-4B22-A04E-8B880DE76E0B}"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3093975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FA3584-48AB-4B22-A04E-8B880DE76E0B}"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1481960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FA3584-48AB-4B22-A04E-8B880DE76E0B}" type="datetimeFigureOut">
              <a:rPr lang="en-US" smtClean="0"/>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1549370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FA3584-48AB-4B22-A04E-8B880DE76E0B}" type="datetimeFigureOut">
              <a:rPr lang="en-US" smtClean="0"/>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251605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FA3584-48AB-4B22-A04E-8B880DE76E0B}" type="datetimeFigureOut">
              <a:rPr lang="en-US" smtClean="0"/>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2819717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FA3584-48AB-4B22-A04E-8B880DE76E0B}"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306041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FA3584-48AB-4B22-A04E-8B880DE76E0B}"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0A1EC-0232-46E9-97BE-DBCC5AAC4118}" type="slidenum">
              <a:rPr lang="en-US" smtClean="0"/>
              <a:t>‹#›</a:t>
            </a:fld>
            <a:endParaRPr lang="en-US"/>
          </a:p>
        </p:txBody>
      </p:sp>
    </p:spTree>
    <p:extLst>
      <p:ext uri="{BB962C8B-B14F-4D97-AF65-F5344CB8AC3E}">
        <p14:creationId xmlns:p14="http://schemas.microsoft.com/office/powerpoint/2010/main" val="2117831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FA3584-48AB-4B22-A04E-8B880DE76E0B}" type="datetimeFigureOut">
              <a:rPr lang="en-US" smtClean="0"/>
              <a:t>4/16/2018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00A1EC-0232-46E9-97BE-DBCC5AAC4118}" type="slidenum">
              <a:rPr lang="en-US" smtClean="0"/>
              <a:t>‹#›</a:t>
            </a:fld>
            <a:endParaRPr lang="en-US"/>
          </a:p>
        </p:txBody>
      </p:sp>
    </p:spTree>
    <p:extLst>
      <p:ext uri="{BB962C8B-B14F-4D97-AF65-F5344CB8AC3E}">
        <p14:creationId xmlns:p14="http://schemas.microsoft.com/office/powerpoint/2010/main" val="1473077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8.64MHz@30kHz" TargetMode="External"/><Relationship Id="rId2" Type="http://schemas.openxmlformats.org/officeDocument/2006/relationships/hyperlink" Target="mailto:4.5MHz@15kHz"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Observations on Sync Raster with “small shift”</a:t>
            </a:r>
            <a:endParaRPr lang="en-US" dirty="0"/>
          </a:p>
        </p:txBody>
      </p:sp>
      <p:sp>
        <p:nvSpPr>
          <p:cNvPr id="3" name="Subtitle 2"/>
          <p:cNvSpPr>
            <a:spLocks noGrp="1"/>
          </p:cNvSpPr>
          <p:nvPr>
            <p:ph type="subTitle" idx="1"/>
          </p:nvPr>
        </p:nvSpPr>
        <p:spPr/>
        <p:txBody>
          <a:bodyPr/>
          <a:lstStyle/>
          <a:p>
            <a:r>
              <a:rPr lang="en-US" dirty="0" smtClean="0"/>
              <a:t>Intel,</a:t>
            </a:r>
            <a:endParaRPr lang="en-US" dirty="0"/>
          </a:p>
        </p:txBody>
      </p:sp>
      <p:sp>
        <p:nvSpPr>
          <p:cNvPr id="4" name="TextBox 3"/>
          <p:cNvSpPr txBox="1"/>
          <p:nvPr/>
        </p:nvSpPr>
        <p:spPr>
          <a:xfrm>
            <a:off x="506896" y="417443"/>
            <a:ext cx="11380304" cy="923330"/>
          </a:xfrm>
          <a:prstGeom prst="rect">
            <a:avLst/>
          </a:prstGeom>
          <a:noFill/>
        </p:spPr>
        <p:txBody>
          <a:bodyPr wrap="square" rtlCol="0">
            <a:spAutoFit/>
          </a:bodyPr>
          <a:lstStyle/>
          <a:p>
            <a:r>
              <a:rPr lang="en-US" b="1" dirty="0"/>
              <a:t>3GPP TSG-RAN WG4 Meeting #86bis                                                                 </a:t>
            </a:r>
            <a:r>
              <a:rPr lang="en-US" b="1" dirty="0" smtClean="0"/>
              <a:t>                                                      </a:t>
            </a:r>
            <a:r>
              <a:rPr lang="en-US" b="1" dirty="0" smtClean="0"/>
              <a:t>R4-1805676</a:t>
            </a:r>
            <a:endParaRPr lang="en-US" dirty="0"/>
          </a:p>
          <a:p>
            <a:r>
              <a:rPr lang="en-US" b="1" dirty="0"/>
              <a:t>Melbourne, AU, 16 -22 April, 2018</a:t>
            </a:r>
            <a:endParaRPr lang="en-US" dirty="0"/>
          </a:p>
          <a:p>
            <a:endParaRPr lang="en-US" dirty="0"/>
          </a:p>
        </p:txBody>
      </p:sp>
    </p:spTree>
    <p:extLst>
      <p:ext uri="{BB962C8B-B14F-4D97-AF65-F5344CB8AC3E}">
        <p14:creationId xmlns:p14="http://schemas.microsoft.com/office/powerpoint/2010/main" val="59362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design criteria for sync raster</a:t>
            </a:r>
            <a:endParaRPr lang="en-US" dirty="0"/>
          </a:p>
        </p:txBody>
      </p:sp>
      <p:sp>
        <p:nvSpPr>
          <p:cNvPr id="3" name="Content Placeholder 2"/>
          <p:cNvSpPr>
            <a:spLocks noGrp="1"/>
          </p:cNvSpPr>
          <p:nvPr>
            <p:ph idx="1"/>
          </p:nvPr>
        </p:nvSpPr>
        <p:spPr>
          <a:xfrm>
            <a:off x="337930" y="1690688"/>
            <a:ext cx="10942983" cy="4351338"/>
          </a:xfrm>
        </p:spPr>
        <p:txBody>
          <a:bodyPr>
            <a:normAutofit/>
          </a:bodyPr>
          <a:lstStyle/>
          <a:p>
            <a:r>
              <a:rPr lang="en-US" dirty="0" smtClean="0"/>
              <a:t>At least one SSB should be fully contained within the minimum channel BW (i.e. </a:t>
            </a:r>
            <a:r>
              <a:rPr lang="en-US" dirty="0" smtClean="0">
                <a:hlinkClick r:id="rId2"/>
              </a:rPr>
              <a:t>4.5MHz@15kHz</a:t>
            </a:r>
            <a:r>
              <a:rPr lang="en-US" dirty="0" smtClean="0"/>
              <a:t> SCS or </a:t>
            </a:r>
            <a:r>
              <a:rPr lang="en-US" dirty="0" smtClean="0">
                <a:hlinkClick r:id="rId3"/>
              </a:rPr>
              <a:t>8.64MHz@30kHz</a:t>
            </a:r>
            <a:r>
              <a:rPr lang="en-US" dirty="0" smtClean="0"/>
              <a:t> SCS) with aligned RE boundary</a:t>
            </a:r>
          </a:p>
          <a:p>
            <a:r>
              <a:rPr lang="en-US" dirty="0" smtClean="0"/>
              <a:t>To meet this criterion, </a:t>
            </a:r>
          </a:p>
          <a:p>
            <a:pPr lvl="1"/>
            <a:r>
              <a:rPr lang="en-US" dirty="0" smtClean="0"/>
              <a:t>When SCS=15kHz, for each channel raster point, there is at least one sync raster point, of which the corresponding distance to the channel raster point is no more than 450kHz and is divisible by 15kHz</a:t>
            </a:r>
          </a:p>
          <a:p>
            <a:pPr lvl="1"/>
            <a:r>
              <a:rPr lang="en-US" dirty="0" smtClean="0"/>
              <a:t>When SCS=30kHz, for each channel raster point, there is at least one sync raster point, of which the corresponding distance to the channel raster point is no more than 720kHz and is divisible by 30kHz</a:t>
            </a:r>
          </a:p>
          <a:p>
            <a:endParaRPr lang="en-US" dirty="0" smtClean="0"/>
          </a:p>
          <a:p>
            <a:endParaRPr lang="en-US" dirty="0"/>
          </a:p>
        </p:txBody>
      </p:sp>
    </p:spTree>
    <p:extLst>
      <p:ext uri="{BB962C8B-B14F-4D97-AF65-F5344CB8AC3E}">
        <p14:creationId xmlns:p14="http://schemas.microsoft.com/office/powerpoint/2010/main" val="2615980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Illustration of basic design criteria for sync raster</a:t>
            </a:r>
            <a:endParaRPr lang="en-US" dirty="0"/>
          </a:p>
        </p:txBody>
      </p:sp>
      <p:pic>
        <p:nvPicPr>
          <p:cNvPr id="4" name="Picture 3"/>
          <p:cNvPicPr>
            <a:picLocks noChangeAspect="1"/>
          </p:cNvPicPr>
          <p:nvPr/>
        </p:nvPicPr>
        <p:blipFill>
          <a:blip r:embed="rId2"/>
          <a:stretch>
            <a:fillRect/>
          </a:stretch>
        </p:blipFill>
        <p:spPr>
          <a:xfrm>
            <a:off x="1142999" y="1739000"/>
            <a:ext cx="10078279" cy="4987860"/>
          </a:xfrm>
          <a:prstGeom prst="rect">
            <a:avLst/>
          </a:prstGeom>
        </p:spPr>
      </p:pic>
    </p:spTree>
    <p:extLst>
      <p:ext uri="{BB962C8B-B14F-4D97-AF65-F5344CB8AC3E}">
        <p14:creationId xmlns:p14="http://schemas.microsoft.com/office/powerpoint/2010/main" val="750465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869" y="126586"/>
            <a:ext cx="10515600" cy="1325563"/>
          </a:xfrm>
        </p:spPr>
        <p:txBody>
          <a:bodyPr/>
          <a:lstStyle/>
          <a:p>
            <a:r>
              <a:rPr lang="en-US" dirty="0" smtClean="0"/>
              <a:t>Issue with existing “short shift” designs</a:t>
            </a:r>
            <a:endParaRPr lang="en-US" dirty="0"/>
          </a:p>
        </p:txBody>
      </p:sp>
      <p:sp>
        <p:nvSpPr>
          <p:cNvPr id="3" name="Content Placeholder 2"/>
          <p:cNvSpPr>
            <a:spLocks noGrp="1"/>
          </p:cNvSpPr>
          <p:nvPr>
            <p:ph idx="1"/>
          </p:nvPr>
        </p:nvSpPr>
        <p:spPr>
          <a:xfrm>
            <a:off x="327992" y="1116434"/>
            <a:ext cx="11738112" cy="4351338"/>
          </a:xfrm>
        </p:spPr>
        <p:txBody>
          <a:bodyPr/>
          <a:lstStyle/>
          <a:p>
            <a:r>
              <a:rPr lang="en-US" sz="2400" dirty="0" smtClean="0"/>
              <a:t>Alternative 1: N*900kHz+M*5kHz ; Alternative 2: N*700kHz+M*5kHz</a:t>
            </a:r>
          </a:p>
          <a:p>
            <a:r>
              <a:rPr lang="en-US" sz="2400" dirty="0" smtClean="0"/>
              <a:t>Without loss of generality, channel raster point 1000kHz, 900kHz are considered to check if the basic design criteria can be fulfilled</a:t>
            </a:r>
          </a:p>
          <a:p>
            <a:pPr lvl="1"/>
            <a:r>
              <a:rPr lang="en-US" sz="2000" dirty="0" smtClean="0"/>
              <a:t>In the following table, all sync raster points within 450kHz and 720kHz from the channel raster points for 15kHz and 30kHz SCS respectively are included</a:t>
            </a:r>
          </a:p>
          <a:p>
            <a:pPr lvl="1"/>
            <a:r>
              <a:rPr lang="en-US" sz="2000" dirty="0" smtClean="0"/>
              <a:t>Sync raster points are highlighted in red if the corresponding distance is divisible by SCS</a:t>
            </a:r>
          </a:p>
          <a:p>
            <a:pPr lvl="1"/>
            <a:r>
              <a:rPr lang="en-US" sz="2000" dirty="0" smtClean="0"/>
              <a:t>No sync raster points satisfy the basic criteria in the boxes highlighted in orange.</a:t>
            </a:r>
          </a:p>
          <a:p>
            <a:pPr lvl="1"/>
            <a:r>
              <a:rPr lang="en-US" sz="2000" dirty="0" smtClean="0">
                <a:solidFill>
                  <a:srgbClr val="FF0000"/>
                </a:solidFill>
              </a:rPr>
              <a:t>Observation: for existing alternatives with “short shift”, none of them can meet the basic design criteria.</a:t>
            </a:r>
          </a:p>
          <a:p>
            <a:endParaRPr 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766153119"/>
              </p:ext>
            </p:extLst>
          </p:nvPr>
        </p:nvGraphicFramePr>
        <p:xfrm>
          <a:off x="596349" y="3920065"/>
          <a:ext cx="11002615" cy="3095414"/>
        </p:xfrm>
        <a:graphic>
          <a:graphicData uri="http://schemas.openxmlformats.org/drawingml/2006/table">
            <a:tbl>
              <a:tblPr firstRow="1" bandRow="1">
                <a:tableStyleId>{5C22544A-7EE6-4342-B048-85BDC9FD1C3A}</a:tableStyleId>
              </a:tblPr>
              <a:tblGrid>
                <a:gridCol w="1593046"/>
                <a:gridCol w="1421291"/>
                <a:gridCol w="2670844"/>
                <a:gridCol w="5317434"/>
              </a:tblGrid>
              <a:tr h="587587">
                <a:tc>
                  <a:txBody>
                    <a:bodyPr/>
                    <a:lstStyle/>
                    <a:p>
                      <a:endParaRPr lang="en-US" dirty="0"/>
                    </a:p>
                  </a:txBody>
                  <a:tcPr/>
                </a:tc>
                <a:tc>
                  <a:txBody>
                    <a:bodyPr/>
                    <a:lstStyle/>
                    <a:p>
                      <a:endParaRPr lang="en-US"/>
                    </a:p>
                  </a:txBody>
                  <a:tcPr/>
                </a:tc>
                <a:tc>
                  <a:txBody>
                    <a:bodyPr/>
                    <a:lstStyle/>
                    <a:p>
                      <a:r>
                        <a:rPr lang="en-US" dirty="0" smtClean="0"/>
                        <a:t>Alternative 1</a:t>
                      </a:r>
                      <a:endParaRPr lang="en-US" dirty="0"/>
                    </a:p>
                  </a:txBody>
                  <a:tcPr/>
                </a:tc>
                <a:tc>
                  <a:txBody>
                    <a:bodyPr/>
                    <a:lstStyle/>
                    <a:p>
                      <a:r>
                        <a:rPr lang="en-US" dirty="0" smtClean="0"/>
                        <a:t>Alternative 2</a:t>
                      </a:r>
                      <a:endParaRPr lang="en-US" dirty="0"/>
                    </a:p>
                  </a:txBody>
                  <a:tcPr/>
                </a:tc>
              </a:tr>
              <a:tr h="587587">
                <a:tc rowSpan="2">
                  <a:txBody>
                    <a:bodyPr/>
                    <a:lstStyle/>
                    <a:p>
                      <a:r>
                        <a:rPr lang="en-US" dirty="0" smtClean="0"/>
                        <a:t>Channel raster point=1000kHz</a:t>
                      </a:r>
                      <a:endParaRPr lang="en-US" dirty="0"/>
                    </a:p>
                  </a:txBody>
                  <a:tcPr/>
                </a:tc>
                <a:tc>
                  <a:txBody>
                    <a:bodyPr/>
                    <a:lstStyle/>
                    <a:p>
                      <a:r>
                        <a:rPr lang="en-US" dirty="0" smtClean="0"/>
                        <a:t>SCS=15kHz</a:t>
                      </a:r>
                      <a:endParaRPr lang="en-US" dirty="0"/>
                    </a:p>
                  </a:txBody>
                  <a:tcPr/>
                </a:tc>
                <a:tc>
                  <a:txBody>
                    <a:bodyPr/>
                    <a:lstStyle/>
                    <a:p>
                      <a:r>
                        <a:rPr lang="en-US" dirty="0" smtClean="0">
                          <a:solidFill>
                            <a:srgbClr val="FF0000"/>
                          </a:solidFill>
                        </a:rPr>
                        <a:t>895kHz</a:t>
                      </a:r>
                      <a:r>
                        <a:rPr lang="en-US" dirty="0" smtClean="0"/>
                        <a:t>, 900kHz, 905kHz</a:t>
                      </a:r>
                      <a:endParaRPr lang="en-US" dirty="0"/>
                    </a:p>
                  </a:txBody>
                  <a:tcPr/>
                </a:tc>
                <a:tc>
                  <a:txBody>
                    <a:bodyPr/>
                    <a:lstStyle/>
                    <a:p>
                      <a:r>
                        <a:rPr lang="en-US" dirty="0" smtClean="0"/>
                        <a:t>695kHz, </a:t>
                      </a:r>
                      <a:r>
                        <a:rPr lang="en-US" dirty="0" smtClean="0">
                          <a:solidFill>
                            <a:srgbClr val="FF0000"/>
                          </a:solidFill>
                        </a:rPr>
                        <a:t>700kHz</a:t>
                      </a:r>
                      <a:r>
                        <a:rPr lang="en-US" dirty="0" smtClean="0"/>
                        <a:t>, 705kHz, 1395kHz, 1400kHz, </a:t>
                      </a:r>
                      <a:r>
                        <a:rPr lang="en-US" dirty="0" smtClean="0">
                          <a:solidFill>
                            <a:srgbClr val="FF0000"/>
                          </a:solidFill>
                        </a:rPr>
                        <a:t>1405kHz</a:t>
                      </a:r>
                      <a:endParaRPr lang="en-US" dirty="0">
                        <a:solidFill>
                          <a:srgbClr val="FF0000"/>
                        </a:solidFill>
                      </a:endParaRPr>
                    </a:p>
                  </a:txBody>
                  <a:tcPr/>
                </a:tc>
              </a:tr>
              <a:tr h="587587">
                <a:tc vMerge="1">
                  <a:txBody>
                    <a:bodyPr/>
                    <a:lstStyle/>
                    <a:p>
                      <a:endParaRPr lang="en-US" dirty="0"/>
                    </a:p>
                  </a:txBody>
                  <a:tcPr/>
                </a:tc>
                <a:tc>
                  <a:txBody>
                    <a:bodyPr/>
                    <a:lstStyle/>
                    <a:p>
                      <a:r>
                        <a:rPr lang="en-US" dirty="0" smtClean="0"/>
                        <a:t>SCS=30kHz</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895kHz, 900kHz, 905kHz</a:t>
                      </a:r>
                      <a:endParaRPr lang="en-US" dirty="0">
                        <a:solidFill>
                          <a:schemeClr val="tx1"/>
                        </a:solidFill>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695kHz, </a:t>
                      </a:r>
                      <a:r>
                        <a:rPr lang="en-US" dirty="0" smtClean="0">
                          <a:solidFill>
                            <a:srgbClr val="FF0000"/>
                          </a:solidFill>
                        </a:rPr>
                        <a:t>700kHz</a:t>
                      </a:r>
                      <a:r>
                        <a:rPr lang="en-US" dirty="0" smtClean="0"/>
                        <a:t>, 705kHz, 1395kHz, </a:t>
                      </a:r>
                      <a:r>
                        <a:rPr lang="en-US" dirty="0" smtClean="0">
                          <a:solidFill>
                            <a:schemeClr val="tx1"/>
                          </a:solidFill>
                        </a:rPr>
                        <a:t>1400kHz, 1405kHz</a:t>
                      </a:r>
                    </a:p>
                    <a:p>
                      <a:endParaRPr lang="en-US" dirty="0"/>
                    </a:p>
                  </a:txBody>
                  <a:tcPr/>
                </a:tc>
              </a:tr>
              <a:tr h="39712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Channel raster point=900kHz</a:t>
                      </a:r>
                    </a:p>
                    <a:p>
                      <a:endParaRPr lang="en-US" dirty="0"/>
                    </a:p>
                  </a:txBody>
                  <a:tcPr/>
                </a:tc>
                <a:tc>
                  <a:txBody>
                    <a:bodyPr/>
                    <a:lstStyle/>
                    <a:p>
                      <a:r>
                        <a:rPr lang="en-US" dirty="0" smtClean="0"/>
                        <a:t>SCS=15kHz</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895kHz, </a:t>
                      </a:r>
                      <a:r>
                        <a:rPr lang="en-US" dirty="0" smtClean="0">
                          <a:solidFill>
                            <a:srgbClr val="FF0000"/>
                          </a:solidFill>
                        </a:rPr>
                        <a:t>900kHz</a:t>
                      </a:r>
                      <a:r>
                        <a:rPr lang="en-US" dirty="0" smtClean="0">
                          <a:solidFill>
                            <a:schemeClr val="tx1"/>
                          </a:solidFill>
                        </a:rPr>
                        <a:t>, 905kHz</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695kHz, 700kHz, </a:t>
                      </a:r>
                      <a:r>
                        <a:rPr lang="en-US" dirty="0" smtClean="0">
                          <a:solidFill>
                            <a:srgbClr val="FF0000"/>
                          </a:solidFill>
                        </a:rPr>
                        <a:t>705kHz</a:t>
                      </a:r>
                      <a:r>
                        <a:rPr lang="en-US" dirty="0" smtClean="0">
                          <a:solidFill>
                            <a:schemeClr val="tx1"/>
                          </a:solidFill>
                        </a:rPr>
                        <a:t>, </a:t>
                      </a:r>
                      <a:r>
                        <a:rPr lang="en-US" dirty="0" smtClean="0">
                          <a:solidFill>
                            <a:srgbClr val="FF0000"/>
                          </a:solidFill>
                        </a:rPr>
                        <a:t>1395kHz</a:t>
                      </a:r>
                      <a:r>
                        <a:rPr lang="en-US" dirty="0" smtClean="0"/>
                        <a:t>, </a:t>
                      </a:r>
                      <a:r>
                        <a:rPr lang="en-US" dirty="0" smtClean="0">
                          <a:solidFill>
                            <a:schemeClr val="tx1"/>
                          </a:solidFill>
                        </a:rPr>
                        <a:t>1400kHz, 1405kHz</a:t>
                      </a:r>
                      <a:endParaRPr lang="en-US" dirty="0"/>
                    </a:p>
                  </a:txBody>
                  <a:tcPr/>
                </a:tc>
              </a:tr>
              <a:tr h="587587">
                <a:tc vMerge="1">
                  <a:txBody>
                    <a:bodyPr/>
                    <a:lstStyle/>
                    <a:p>
                      <a:endParaRPr lang="en-US" dirty="0"/>
                    </a:p>
                  </a:txBody>
                  <a:tcPr/>
                </a:tc>
                <a:tc>
                  <a:txBody>
                    <a:bodyPr/>
                    <a:lstStyle/>
                    <a:p>
                      <a:r>
                        <a:rPr lang="en-US" dirty="0" smtClean="0"/>
                        <a:t>SCS=30kHz</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895kHz, </a:t>
                      </a:r>
                      <a:r>
                        <a:rPr lang="en-US" dirty="0" smtClean="0">
                          <a:solidFill>
                            <a:srgbClr val="FF0000"/>
                          </a:solidFill>
                        </a:rPr>
                        <a:t>900kHz</a:t>
                      </a:r>
                      <a:r>
                        <a:rPr lang="en-US" dirty="0" smtClean="0">
                          <a:solidFill>
                            <a:schemeClr val="tx1"/>
                          </a:solidFill>
                        </a:rPr>
                        <a:t>, 905kHz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695kHz, 700kHz, 705kHz, 1395kHz, 1400kHz, 1405kHz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chemeClr val="tx1"/>
                        </a:solidFill>
                      </a:endParaRPr>
                    </a:p>
                  </a:txBody>
                  <a:tcPr>
                    <a:solidFill>
                      <a:srgbClr val="FFC000"/>
                    </a:solidFill>
                  </a:tcPr>
                </a:tc>
              </a:tr>
            </a:tbl>
          </a:graphicData>
        </a:graphic>
      </p:graphicFrame>
    </p:spTree>
    <p:extLst>
      <p:ext uri="{BB962C8B-B14F-4D97-AF65-F5344CB8AC3E}">
        <p14:creationId xmlns:p14="http://schemas.microsoft.com/office/powerpoint/2010/main" val="119171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344</Words>
  <Application>Microsoft Office PowerPoint</Application>
  <PresentationFormat>Widescreen</PresentationFormat>
  <Paragraphs>34</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Observations on Sync Raster with “small shift”</vt:lpstr>
      <vt:lpstr>Basic design criteria for sync raster</vt:lpstr>
      <vt:lpstr>Illustration of basic design criteria for sync raster</vt:lpstr>
      <vt:lpstr>Issue with existing “short shift” designs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Sync Raster</dc:title>
  <dc:creator>Tang, Yang</dc:creator>
  <cp:keywords>CTPClassification=CTP_NT</cp:keywords>
  <cp:lastModifiedBy>Intel</cp:lastModifiedBy>
  <cp:revision>18</cp:revision>
  <dcterms:created xsi:type="dcterms:W3CDTF">2018-04-15T06:31:17Z</dcterms:created>
  <dcterms:modified xsi:type="dcterms:W3CDTF">2018-04-16T02:00:23Z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069ec07c-00ab-47f4-a224-deb7aedb25da</vt:lpwstr>
  </property>
  <property fmtid="{D5CDD505-2E9C-101B-9397-08002B2CF9AE}" pid="3" name="CTP_TimeStamp">
    <vt:lpwstr>2018-04-16 01:59:59Z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