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0" r:id="rId3"/>
    <p:sldId id="270" r:id="rId4"/>
    <p:sldId id="272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2C3AA-4477-4F02-A8A0-C7360725FAA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E6739-C135-4CB9-80AA-4DEB62F091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5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output power requirements on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5988" y="3689502"/>
            <a:ext cx="8409389" cy="1655762"/>
          </a:xfrm>
        </p:spPr>
        <p:txBody>
          <a:bodyPr/>
          <a:lstStyle/>
          <a:p>
            <a:r>
              <a:rPr lang="en-US" dirty="0" smtClean="0"/>
              <a:t>Samsung, Verizon</a:t>
            </a:r>
            <a:r>
              <a:rPr lang="en-US" dirty="0"/>
              <a:t>, Vodafone, </a:t>
            </a:r>
            <a:r>
              <a:rPr lang="en-US" dirty="0" smtClean="0"/>
              <a:t>AT&amp;T, Ericsson</a:t>
            </a:r>
            <a:r>
              <a:rPr lang="en-US" dirty="0"/>
              <a:t>, </a:t>
            </a:r>
            <a:r>
              <a:rPr lang="en-US" dirty="0" smtClean="0"/>
              <a:t>Nokia, DISH Network, </a:t>
            </a:r>
            <a:r>
              <a:rPr lang="en-US" dirty="0"/>
              <a:t>C </a:t>
            </a:r>
            <a:r>
              <a:rPr lang="en-US" dirty="0" smtClean="0"/>
              <a:t>Spire, NXP, MTI, ZTE, </a:t>
            </a:r>
            <a:r>
              <a:rPr lang="en-US" dirty="0" err="1" smtClean="0"/>
              <a:t>Sanechips</a:t>
            </a:r>
            <a:r>
              <a:rPr lang="en-US" dirty="0" smtClean="0"/>
              <a:t>, </a:t>
            </a:r>
            <a:r>
              <a:rPr lang="en-US" dirty="0"/>
              <a:t>Telstra, Reliance </a:t>
            </a:r>
            <a:r>
              <a:rPr lang="en-US" dirty="0" err="1"/>
              <a:t>Jio</a:t>
            </a:r>
            <a:r>
              <a:rPr lang="en-US" dirty="0"/>
              <a:t>, IITH, IITM,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</a:t>
            </a:r>
            <a:r>
              <a:rPr lang="en-US" dirty="0" smtClean="0"/>
              <a:t>Networks, </a:t>
            </a:r>
            <a:r>
              <a:rPr lang="en-US" dirty="0"/>
              <a:t>US Cellular, </a:t>
            </a:r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GB" dirty="0"/>
              <a:t>Telecom </a:t>
            </a:r>
            <a:r>
              <a:rPr lang="en-GB" dirty="0" smtClean="0"/>
              <a:t>Italia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R4-1805667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9347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</a:t>
            </a:r>
            <a:r>
              <a:rPr lang="de-DE" b="1" dirty="0" smtClean="0"/>
              <a:t>86bis</a:t>
            </a:r>
            <a:endParaRPr lang="de-DE" b="1" dirty="0"/>
          </a:p>
          <a:p>
            <a:r>
              <a:rPr lang="de-DE" dirty="0" smtClean="0"/>
              <a:t>Melbourne, Australia, 16 - 20 April 2018</a:t>
            </a:r>
            <a:endParaRPr lang="de-DE" dirty="0"/>
          </a:p>
          <a:p>
            <a:r>
              <a:rPr lang="en-GB" b="1" dirty="0"/>
              <a:t>Agenda item: </a:t>
            </a:r>
            <a:r>
              <a:rPr lang="en-GB" b="1" dirty="0" smtClean="0"/>
              <a:t>7.4.8.1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D54933-0576-4A0E-960C-981819FDE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min peak EIRP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1D0AB3-27B0-49D0-8D46-503B9A16D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0615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the last meeting, there are two WFs on min peak EIRP</a:t>
            </a:r>
          </a:p>
          <a:p>
            <a:pPr lvl="1"/>
            <a:r>
              <a:rPr lang="en-US" sz="2000" dirty="0"/>
              <a:t>R1-1803372	WF on output power requirements on FR2</a:t>
            </a:r>
            <a:r>
              <a:rPr lang="en-US" sz="2000" dirty="0" smtClean="0"/>
              <a:t>	</a:t>
            </a:r>
            <a:r>
              <a:rPr lang="en-US" sz="1800" dirty="0"/>
              <a:t> </a:t>
            </a:r>
            <a:r>
              <a:rPr lang="en-US" sz="2100" dirty="0"/>
              <a:t>Qualcomm, Samsung, Verizon, AT&amp;T, T-Mobile USA, NXP, DISH, Orange, ZTE, US Cellular, C Spire, Ericsson, Telstra, KT, Nokia, Vodafone, </a:t>
            </a:r>
            <a:r>
              <a:rPr lang="en-US" sz="2100" dirty="0" err="1"/>
              <a:t>Mavenir</a:t>
            </a:r>
            <a:r>
              <a:rPr lang="en-US" sz="2100" dirty="0"/>
              <a:t>, Telecom Italia, Reliance </a:t>
            </a:r>
            <a:r>
              <a:rPr lang="en-US" sz="2100" dirty="0" err="1"/>
              <a:t>Jio</a:t>
            </a:r>
            <a:r>
              <a:rPr lang="en-US" sz="2100" dirty="0"/>
              <a:t>, IITH, IITM, </a:t>
            </a:r>
            <a:r>
              <a:rPr lang="en-US" sz="2100" dirty="0" err="1"/>
              <a:t>CEWiT</a:t>
            </a:r>
            <a:r>
              <a:rPr lang="en-US" sz="2100" dirty="0"/>
              <a:t>, </a:t>
            </a:r>
            <a:r>
              <a:rPr lang="en-US" sz="2100" dirty="0" err="1"/>
              <a:t>Tejas</a:t>
            </a:r>
            <a:r>
              <a:rPr lang="en-US" sz="2100" dirty="0"/>
              <a:t> Networks</a:t>
            </a:r>
          </a:p>
          <a:p>
            <a:pPr lvl="1"/>
            <a:r>
              <a:rPr lang="en-US" sz="2000" dirty="0" smtClean="0"/>
              <a:t>R1-1803460	WF </a:t>
            </a:r>
            <a:r>
              <a:rPr lang="en-US" sz="2000" dirty="0"/>
              <a:t>on FR2 peak EIRP for handheld </a:t>
            </a:r>
            <a:r>
              <a:rPr lang="en-US" sz="2000" dirty="0" smtClean="0"/>
              <a:t>UE	</a:t>
            </a:r>
            <a:r>
              <a:rPr lang="en-US" sz="2000" dirty="0"/>
              <a:t>Intel, Xiaomi, OPPO, vivo, </a:t>
            </a:r>
            <a:r>
              <a:rPr lang="en-US" sz="2000" dirty="0" err="1"/>
              <a:t>MediaTek</a:t>
            </a:r>
            <a:r>
              <a:rPr lang="en-US" sz="2000" dirty="0" smtClean="0"/>
              <a:t>, </a:t>
            </a:r>
            <a:r>
              <a:rPr lang="en-US" sz="2000" dirty="0"/>
              <a:t>LGE, Apple, </a:t>
            </a:r>
            <a:r>
              <a:rPr lang="en-US" sz="2000" dirty="0" err="1" smtClean="0"/>
              <a:t>Qorvo</a:t>
            </a:r>
            <a:endParaRPr lang="en-US" sz="2000" dirty="0" smtClean="0"/>
          </a:p>
          <a:p>
            <a:pPr lvl="1"/>
            <a:endParaRPr lang="en-US" sz="2000" dirty="0"/>
          </a:p>
          <a:p>
            <a:r>
              <a:rPr lang="en-US" sz="2400" dirty="0"/>
              <a:t>Two </a:t>
            </a:r>
            <a:r>
              <a:rPr lang="en-US" sz="2400" dirty="0" smtClean="0"/>
              <a:t>predominant proposals were 23.2 </a:t>
            </a:r>
            <a:r>
              <a:rPr lang="en-US" sz="2400" dirty="0" err="1" smtClean="0"/>
              <a:t>dBm</a:t>
            </a:r>
            <a:r>
              <a:rPr lang="en-US" sz="2400" dirty="0" smtClean="0"/>
              <a:t> and 22 </a:t>
            </a:r>
            <a:r>
              <a:rPr lang="en-US" sz="2400" dirty="0" err="1" smtClean="0"/>
              <a:t>dBm</a:t>
            </a:r>
            <a:r>
              <a:rPr lang="en-US" sz="2400" dirty="0" smtClean="0"/>
              <a:t>. If further compromise is made, the average would be 22.6dBm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0744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D81D0AB3-27B0-49D0-8D46-503B9A16DB72}"/>
              </a:ext>
            </a:extLst>
          </p:cNvPr>
          <p:cNvSpPr txBox="1">
            <a:spLocks/>
          </p:cNvSpPr>
          <p:nvPr/>
        </p:nvSpPr>
        <p:spPr>
          <a:xfrm>
            <a:off x="838200" y="1825624"/>
            <a:ext cx="11106150" cy="48182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Data reported according to R4-1804123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More than one data point for the same material have been provided by the same company</a:t>
            </a:r>
          </a:p>
          <a:p>
            <a:r>
              <a:rPr lang="en-US" sz="2400" dirty="0" smtClean="0"/>
              <a:t>Excluding the higher data point for the same material from the same source, the average for 28GHz is 22.3 </a:t>
            </a:r>
            <a:r>
              <a:rPr lang="en-US" sz="2400" dirty="0" err="1" smtClean="0"/>
              <a:t>dBm</a:t>
            </a:r>
            <a:r>
              <a:rPr lang="en-US" sz="2400" dirty="0"/>
              <a:t>;</a:t>
            </a:r>
            <a:r>
              <a:rPr lang="en-US" sz="2400" dirty="0" smtClean="0"/>
              <a:t> and for 39GHz, it is 20.2dBm   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min peak EIRP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550398"/>
              </p:ext>
            </p:extLst>
          </p:nvPr>
        </p:nvGraphicFramePr>
        <p:xfrm>
          <a:off x="3901440" y="2288691"/>
          <a:ext cx="4389120" cy="2853055"/>
        </p:xfrm>
        <a:graphic>
          <a:graphicData uri="http://schemas.openxmlformats.org/drawingml/2006/table">
            <a:tbl>
              <a:tblPr firstRow="1" firstCol="1" bandRow="1"/>
              <a:tblGrid>
                <a:gridCol w="1463040"/>
                <a:gridCol w="1463040"/>
                <a:gridCol w="1463040"/>
              </a:tblGrid>
              <a:tr h="36576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Source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Min Peak EIRP [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dBm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28 GHz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Min Peak EIRP [dBm]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39 GHz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(glass 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(glass 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19.70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17.90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LGE [13]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21.50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MediaTek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21.05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20.45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Huawei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22.30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19.70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22.40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alt. design (glass 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alt. design (glass 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19.80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Motorola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21.70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Qualcomm (plastic)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26.24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24.74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29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Qualcomm (glass)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25.24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23.44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553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Spherical coverage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397917"/>
              </p:ext>
            </p:extLst>
          </p:nvPr>
        </p:nvGraphicFramePr>
        <p:xfrm>
          <a:off x="838200" y="1690688"/>
          <a:ext cx="10515599" cy="2767965"/>
        </p:xfrm>
        <a:graphic>
          <a:graphicData uri="http://schemas.openxmlformats.org/drawingml/2006/table">
            <a:tbl>
              <a:tblPr/>
              <a:tblGrid>
                <a:gridCol w="2176729"/>
                <a:gridCol w="1076797"/>
                <a:gridCol w="1211397"/>
                <a:gridCol w="1211397"/>
                <a:gridCol w="1211397"/>
                <a:gridCol w="1211397"/>
                <a:gridCol w="1211397"/>
                <a:gridCol w="1205088"/>
              </a:tblGrid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Company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Samsung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[2]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Apple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[3]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LGE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[4]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Sony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[5]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MediaTek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[6]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Qualcomm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[7]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Frequency range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n257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Display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Partial / 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Side cover (cover material near antennas)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 / Plastic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Glass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%-tile point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dBm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Decreased by (from 100%-tile)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50%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8.6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19.6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11.5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40%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10.4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14.5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30%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17.5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21.9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20%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18.5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22.6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16.4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93450" y="4636709"/>
            <a:ext cx="103239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dirty="0"/>
              <a:t>[2] R4-1800990, “Further efforts on EIRP CDF for spherical coverage,” Samsung, RAN4-AH-1801, Jan 2018</a:t>
            </a:r>
            <a:endParaRPr lang="en-US" dirty="0"/>
          </a:p>
          <a:p>
            <a:pPr hangingPunct="0"/>
            <a:r>
              <a:rPr lang="en-GB" dirty="0"/>
              <a:t>[3] R4-1713850, “</a:t>
            </a:r>
            <a:r>
              <a:rPr lang="de-DE" dirty="0"/>
              <a:t>Consideration of EIRP spherical coverage requirement,</a:t>
            </a:r>
            <a:r>
              <a:rPr lang="en-GB" dirty="0"/>
              <a:t>” Apple, RAN4#85, Nov 2017</a:t>
            </a:r>
            <a:endParaRPr lang="en-US" dirty="0"/>
          </a:p>
          <a:p>
            <a:pPr hangingPunct="0"/>
            <a:r>
              <a:rPr lang="en-GB" dirty="0"/>
              <a:t>[4] </a:t>
            </a:r>
            <a:r>
              <a:rPr lang="en-GB" dirty="0" smtClean="0"/>
              <a:t>R4-1803982, “</a:t>
            </a:r>
            <a:r>
              <a:rPr lang="en-US" dirty="0"/>
              <a:t>Revised NR UE peak EIRP and Spherical EIRP levels at </a:t>
            </a:r>
            <a:r>
              <a:rPr lang="en-US" dirty="0" err="1"/>
              <a:t>mmWave</a:t>
            </a:r>
            <a:r>
              <a:rPr lang="de-DE" dirty="0" smtClean="0"/>
              <a:t>,</a:t>
            </a:r>
            <a:r>
              <a:rPr lang="en-GB" dirty="0"/>
              <a:t>” LGE, </a:t>
            </a:r>
            <a:r>
              <a:rPr lang="en-GB" dirty="0" smtClean="0"/>
              <a:t>RAN4#86B, Apr 2018</a:t>
            </a:r>
            <a:endParaRPr lang="en-US" dirty="0"/>
          </a:p>
          <a:p>
            <a:pPr hangingPunct="0"/>
            <a:r>
              <a:rPr lang="en-GB" dirty="0"/>
              <a:t>[5] </a:t>
            </a:r>
            <a:r>
              <a:rPr lang="en-GB" dirty="0" smtClean="0"/>
              <a:t>R4-1805321, “</a:t>
            </a:r>
            <a:r>
              <a:rPr lang="en-US" altLang="ko-KR" dirty="0"/>
              <a:t>UE Spherical coverage at </a:t>
            </a:r>
            <a:r>
              <a:rPr lang="en-US" altLang="ko-KR" dirty="0" err="1"/>
              <a:t>mmWave</a:t>
            </a:r>
            <a:r>
              <a:rPr lang="en-US" altLang="ko-KR" dirty="0"/>
              <a:t> 28GHz</a:t>
            </a:r>
            <a:r>
              <a:rPr lang="de-DE" dirty="0" smtClean="0"/>
              <a:t>,</a:t>
            </a:r>
            <a:r>
              <a:rPr lang="en-GB" dirty="0"/>
              <a:t>” Sony, </a:t>
            </a:r>
            <a:r>
              <a:rPr lang="en-GB" dirty="0" smtClean="0"/>
              <a:t>RAN4#86B, Apr </a:t>
            </a:r>
            <a:r>
              <a:rPr lang="en-GB" dirty="0"/>
              <a:t>2018</a:t>
            </a:r>
            <a:endParaRPr lang="en-US" dirty="0"/>
          </a:p>
          <a:p>
            <a:pPr hangingPunct="0"/>
            <a:r>
              <a:rPr lang="en-GB" dirty="0"/>
              <a:t>[6] R4-1801594, “EIRP CDF Simulation Analysis for Spherical Coverage</a:t>
            </a:r>
            <a:r>
              <a:rPr lang="de-DE" dirty="0"/>
              <a:t>,</a:t>
            </a:r>
            <a:r>
              <a:rPr lang="en-GB" dirty="0"/>
              <a:t>” </a:t>
            </a:r>
            <a:r>
              <a:rPr lang="en-GB" dirty="0" err="1"/>
              <a:t>MediaTek</a:t>
            </a:r>
            <a:r>
              <a:rPr lang="en-GB" dirty="0"/>
              <a:t>, RAN4#86, Feb 2018</a:t>
            </a:r>
            <a:endParaRPr lang="en-US" dirty="0"/>
          </a:p>
          <a:p>
            <a:pPr hangingPunct="0"/>
            <a:r>
              <a:rPr lang="en-GB" dirty="0"/>
              <a:t>[7] </a:t>
            </a:r>
            <a:r>
              <a:rPr lang="en-GB" dirty="0" smtClean="0"/>
              <a:t>R4-1804587, “</a:t>
            </a:r>
            <a:r>
              <a:rPr lang="en-US" dirty="0"/>
              <a:t>On UE Spherical Coverage With Glass Packaging</a:t>
            </a:r>
            <a:r>
              <a:rPr lang="de-DE" dirty="0" smtClean="0"/>
              <a:t>,</a:t>
            </a:r>
            <a:r>
              <a:rPr lang="en-GB" dirty="0"/>
              <a:t>” Qualcomm, </a:t>
            </a:r>
            <a:r>
              <a:rPr lang="en-GB" dirty="0" smtClean="0"/>
              <a:t>RAN4#86B, Apr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964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2300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Rel-15 </a:t>
            </a:r>
          </a:p>
          <a:p>
            <a:pPr lvl="1"/>
            <a:r>
              <a:rPr lang="en-US" dirty="0"/>
              <a:t>For 28GHz</a:t>
            </a:r>
          </a:p>
          <a:p>
            <a:pPr lvl="2"/>
            <a:r>
              <a:rPr lang="en-US" dirty="0"/>
              <a:t>Min peak EIRP is </a:t>
            </a:r>
            <a:r>
              <a:rPr lang="en-US" dirty="0" smtClean="0"/>
              <a:t>22.4 </a:t>
            </a:r>
            <a:r>
              <a:rPr lang="en-US" dirty="0"/>
              <a:t>dBm</a:t>
            </a:r>
          </a:p>
          <a:p>
            <a:pPr lvl="2"/>
            <a:r>
              <a:rPr lang="en-US" dirty="0"/>
              <a:t>50%-tile requirement for EIRP CDF is </a:t>
            </a:r>
            <a:r>
              <a:rPr lang="en-US" dirty="0" smtClean="0"/>
              <a:t>12 </a:t>
            </a:r>
            <a:r>
              <a:rPr lang="en-US" dirty="0" err="1" smtClean="0"/>
              <a:t>dBm</a:t>
            </a:r>
            <a:endParaRPr lang="en-US" dirty="0" smtClean="0"/>
          </a:p>
          <a:p>
            <a:pPr lvl="3"/>
            <a:r>
              <a:rPr lang="en-US" dirty="0" smtClean="0"/>
              <a:t>Note: 10.4 </a:t>
            </a:r>
            <a:r>
              <a:rPr lang="en-US" dirty="0"/>
              <a:t>dB down from peak (above)</a:t>
            </a:r>
          </a:p>
          <a:p>
            <a:pPr lvl="1"/>
            <a:r>
              <a:rPr lang="en-US" dirty="0"/>
              <a:t>For 39GHz </a:t>
            </a:r>
          </a:p>
          <a:p>
            <a:pPr lvl="2"/>
            <a:r>
              <a:rPr lang="en-US" dirty="0"/>
              <a:t>Min peak EIRP is </a:t>
            </a:r>
            <a:r>
              <a:rPr lang="en-US" dirty="0" smtClean="0"/>
              <a:t>20.6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/>
              <a:t>50%-tile requirement for EIRP CDF is FFS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For Rel-16</a:t>
            </a:r>
          </a:p>
          <a:p>
            <a:pPr lvl="1"/>
            <a:r>
              <a:rPr lang="en-US" dirty="0"/>
              <a:t>Strive to specify 20%-tile requirement for EIRP CDF in Rel-16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2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</TotalTime>
  <Words>539</Words>
  <Application>Microsoft Office PowerPoint</Application>
  <PresentationFormat>Widescreen</PresentationFormat>
  <Paragraphs>149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Batang</vt:lpstr>
      <vt:lpstr>Gulim</vt:lpstr>
      <vt:lpstr>맑은 고딕</vt:lpstr>
      <vt:lpstr>맑은 고딕</vt:lpstr>
      <vt:lpstr>Arial</vt:lpstr>
      <vt:lpstr>Calibri</vt:lpstr>
      <vt:lpstr>Calibri Light</vt:lpstr>
      <vt:lpstr>Times New Roman</vt:lpstr>
      <vt:lpstr>Office Theme</vt:lpstr>
      <vt:lpstr>WF on output power requirements on FR2</vt:lpstr>
      <vt:lpstr>Background: min peak EIRP</vt:lpstr>
      <vt:lpstr>Background: min peak EIRP</vt:lpstr>
      <vt:lpstr>Background: Spherical coverage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Boon Loong Ng</cp:lastModifiedBy>
  <cp:revision>145</cp:revision>
  <dcterms:created xsi:type="dcterms:W3CDTF">2018-01-24T17:48:28Z</dcterms:created>
  <dcterms:modified xsi:type="dcterms:W3CDTF">2018-04-17T09:01:49Z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