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8"/>
  </p:notesMasterIdLst>
  <p:sldIdLst>
    <p:sldId id="256" r:id="rId2"/>
    <p:sldId id="269" r:id="rId3"/>
    <p:sldId id="267" r:id="rId4"/>
    <p:sldId id="272" r:id="rId5"/>
    <p:sldId id="271" r:id="rId6"/>
    <p:sldId id="27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83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496944" cy="1470025"/>
          </a:xfrm>
        </p:spPr>
        <p:txBody>
          <a:bodyPr>
            <a:normAutofit/>
          </a:bodyPr>
          <a:lstStyle/>
          <a:p>
            <a:r>
              <a:rPr lang="en-GB" altLang="zh-CN" sz="4000" b="1" dirty="0"/>
              <a:t>WF on UE capability clarification for simultaneous RxTx for </a:t>
            </a:r>
            <a:r>
              <a:rPr lang="en-GB" altLang="zh-CN" sz="4000" b="1" dirty="0" smtClean="0"/>
              <a:t>NR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</a:t>
            </a:r>
            <a:r>
              <a:rPr lang="en-GB" altLang="zh-CN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Ericsson,…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466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#86bis                  </a:t>
            </a:r>
            <a:r>
              <a:rPr lang="en-GB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R4-1805657</a:t>
            </a:r>
            <a:endParaRPr lang="de-DE" altLang="zh-CN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Aus, 16-20 Apr, 2018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1143000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424936" cy="4968552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/>
          </a:p>
          <a:p>
            <a:r>
              <a:rPr lang="en-GB" altLang="zh-CN" sz="2400" dirty="0"/>
              <a:t>In RAN4#86 meeting, RAN4 has reached some agreements on  simultaneous RxTx capability for NR UE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GB" altLang="zh-CN" sz="2000" i="1" dirty="0"/>
              <a:t>For Simultaneous reception and transmission for inter-band CA or EN-DC, the capability signalling is per band combination. Whether to mandating this feature in certain band combinations will FFS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GB" altLang="zh-CN" sz="2000" i="1" dirty="0"/>
          </a:p>
          <a:p>
            <a:pPr lvl="1">
              <a:buFont typeface="Arial" pitchFamily="34" charset="0"/>
              <a:buChar char="•"/>
            </a:pPr>
            <a:r>
              <a:rPr lang="en-GB" altLang="zh-CN" sz="2000" i="1" dirty="0"/>
              <a:t>  Split the feature 2-4 into EN-DC and NR-CA. Type 3 capability signalling   (per band combination) is applied for both EN-DC and NR-CA. Further discuss in RAN4 86bis whether to mandate this feature for both EN-DC and NR-CA</a:t>
            </a:r>
          </a:p>
          <a:p>
            <a:pPr lvl="1">
              <a:buNone/>
            </a:pPr>
            <a:endParaRPr lang="en-GB" altLang="zh-CN" sz="2000" i="1" dirty="0"/>
          </a:p>
        </p:txBody>
      </p:sp>
    </p:spTree>
    <p:extLst>
      <p:ext uri="{BB962C8B-B14F-4D97-AF65-F5344CB8AC3E}">
        <p14:creationId xmlns:p14="http://schemas.microsoft.com/office/powerpoint/2010/main" xmlns="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Agreements (1/2)</a:t>
            </a:r>
            <a:endParaRPr lang="ja-JP" altLang="en-US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052736"/>
            <a:ext cx="84969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endParaRPr lang="en-US" altLang="ja-JP" sz="2800" b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 smtClean="0"/>
              <a:t>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is a band combination specific UE capability for EN-DC and NR CA (for both TDD-TDD and TDD-FDD combinations) and it can be either mandatory or optional.</a:t>
            </a:r>
          </a:p>
          <a:p>
            <a:pPr marL="1371600" lvl="2" indent="-457200">
              <a:buFont typeface="Arial" pitchFamily="34" charset="0"/>
              <a:buChar char="•"/>
            </a:pPr>
            <a:r>
              <a:rPr lang="en-US" altLang="zh-CN" sz="2000" dirty="0"/>
              <a:t>RAN4 will agree on band combinations on which the capability can </a:t>
            </a:r>
            <a:r>
              <a:rPr lang="en-US" altLang="zh-CN" sz="2000" dirty="0" smtClean="0"/>
              <a:t> </a:t>
            </a:r>
            <a:r>
              <a:rPr lang="en-US" altLang="zh-CN" sz="2000" dirty="0"/>
              <a:t>be made mandatory and on which the capability will be optional.</a:t>
            </a:r>
            <a:endParaRPr lang="zh-CN" altLang="zh-CN" sz="2000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 smtClean="0"/>
              <a:t>Band </a:t>
            </a:r>
            <a:r>
              <a:rPr lang="en-US" altLang="zh-CN" sz="2000" i="1" dirty="0" smtClean="0"/>
              <a:t>combinations for simultaneous </a:t>
            </a:r>
            <a:r>
              <a:rPr lang="en-US" altLang="zh-CN" sz="2000" i="1" dirty="0" err="1" smtClean="0"/>
              <a:t>RxTx</a:t>
            </a:r>
            <a:r>
              <a:rPr lang="en-US" altLang="zh-CN" sz="2000" i="1" dirty="0" smtClean="0"/>
              <a:t> from operators should be added in slide5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 smtClean="0"/>
              <a:t>C</a:t>
            </a:r>
            <a:r>
              <a:rPr lang="en-US" altLang="zh-CN" sz="2000" i="1" dirty="0" smtClean="0"/>
              <a:t>ompanies </a:t>
            </a:r>
            <a:r>
              <a:rPr lang="en-US" altLang="zh-CN" sz="2000" i="1" dirty="0"/>
              <a:t>are encouraged to calculate MSD due to the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capability for per band combinations in RAN4#87 meeting.</a:t>
            </a:r>
            <a:endParaRPr lang="zh-CN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zh-CN" altLang="zh-CN" sz="2000" i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8D8D8D-1CBB-4929-985E-EBC834CB0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</a:t>
            </a:r>
            <a:r>
              <a:rPr lang="en-US" altLang="zh-CN" dirty="0"/>
              <a:t>(2/2)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DB4261C-6CF8-4818-96A8-9BF1B52DE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Procedure for discussions on band combinations for this capability</a:t>
            </a:r>
          </a:p>
          <a:p>
            <a:pPr lvl="1"/>
            <a:r>
              <a:rPr lang="en-US" sz="2000" dirty="0"/>
              <a:t>Operators are encouraged to propose band combinations for which mandatory simultaneous </a:t>
            </a:r>
            <a:r>
              <a:rPr lang="en-US" sz="2000" dirty="0" err="1"/>
              <a:t>RxTx</a:t>
            </a:r>
            <a:r>
              <a:rPr lang="en-US" sz="2000" dirty="0"/>
              <a:t> capability is </a:t>
            </a:r>
            <a:r>
              <a:rPr lang="en-US" sz="2000" dirty="0" smtClean="0"/>
              <a:t>requested</a:t>
            </a:r>
            <a:endParaRPr lang="en-US" sz="2000" dirty="0"/>
          </a:p>
          <a:p>
            <a:pPr lvl="1"/>
            <a:r>
              <a:rPr lang="en-US" sz="2000" dirty="0"/>
              <a:t>Relevant </a:t>
            </a:r>
            <a:r>
              <a:rPr lang="el-GR" sz="2000" dirty="0"/>
              <a:t>Δ</a:t>
            </a:r>
            <a:r>
              <a:rPr lang="sv-SE" sz="2000" dirty="0"/>
              <a:t>Tib/</a:t>
            </a:r>
            <a:r>
              <a:rPr lang="el-GR" sz="2000" dirty="0"/>
              <a:t>Δ</a:t>
            </a:r>
            <a:r>
              <a:rPr lang="sv-SE" sz="2000" dirty="0"/>
              <a:t>Rib and MSD (if needed) will be discussed  based on submitted contributions in RAN4#87.</a:t>
            </a:r>
          </a:p>
          <a:p>
            <a:r>
              <a:rPr lang="en-US" sz="2000" dirty="0"/>
              <a:t>RAN4 to specify in 38.101 the band combinations for which simultaneous </a:t>
            </a:r>
            <a:r>
              <a:rPr lang="en-US" sz="2000" dirty="0" err="1"/>
              <a:t>RxTx</a:t>
            </a:r>
            <a:r>
              <a:rPr lang="en-US" sz="2000" dirty="0"/>
              <a:t> capability can be made </a:t>
            </a:r>
            <a:r>
              <a:rPr lang="en-US" sz="2000" dirty="0" smtClean="0"/>
              <a:t>mandatory </a:t>
            </a:r>
            <a:r>
              <a:rPr lang="en-US" sz="2000" dirty="0"/>
              <a:t>for inter-band CA or EN-DC combinations</a:t>
            </a:r>
          </a:p>
          <a:p>
            <a:pPr lvl="1"/>
            <a:r>
              <a:rPr lang="en-US" sz="2000" dirty="0"/>
              <a:t>A big CR will be proposed in RAN4#87 meeting capturing all relevant band combinations</a:t>
            </a:r>
          </a:p>
          <a:p>
            <a:pPr lvl="1"/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Request for band combinations </a:t>
            </a:r>
            <a:r>
              <a:rPr lang="en-US" altLang="zh-CN" sz="2000" dirty="0" smtClean="0">
                <a:latin typeface="Calibri" pitchFamily="34" charset="0"/>
                <a:ea typeface="MS PGothic" pitchFamily="34" charset="-128"/>
              </a:rPr>
              <a:t>with </a:t>
            </a:r>
            <a:r>
              <a:rPr lang="en-US" altLang="zh-CN" sz="2000" dirty="0" smtClean="0"/>
              <a:t>mandatory simultaneous </a:t>
            </a:r>
            <a:r>
              <a:rPr lang="en-US" altLang="zh-CN" sz="2000" dirty="0" err="1"/>
              <a:t>RxTx</a:t>
            </a:r>
            <a:r>
              <a:rPr lang="en-US" altLang="zh-CN" sz="2000" dirty="0"/>
              <a:t> capability </a:t>
            </a:r>
            <a:r>
              <a:rPr lang="en-US" altLang="zh-CN" sz="2000" dirty="0" smtClean="0">
                <a:latin typeface="Calibri" pitchFamily="34" charset="0"/>
                <a:ea typeface="MS PGothic" pitchFamily="34" charset="-128"/>
              </a:rPr>
              <a:t>can </a:t>
            </a:r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be introduced in </a:t>
            </a:r>
            <a:r>
              <a:rPr lang="en-US" altLang="zh-CN" sz="2000" dirty="0" smtClean="0">
                <a:latin typeface="Calibri" pitchFamily="34" charset="0"/>
                <a:ea typeface="MS PGothic" pitchFamily="34" charset="-128"/>
              </a:rPr>
              <a:t>Rel-15 </a:t>
            </a:r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in release independent manner</a:t>
            </a:r>
            <a:r>
              <a:rPr lang="en-US" altLang="zh-CN" sz="2000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.</a:t>
            </a:r>
            <a:endParaRPr lang="en-US" altLang="zh-CN" sz="2000" dirty="0">
              <a:solidFill>
                <a:srgbClr val="00B0F0"/>
              </a:solidFill>
            </a:endParaRPr>
          </a:p>
          <a:p>
            <a:pPr lvl="1">
              <a:buNone/>
            </a:pPr>
            <a:endParaRPr lang="en-US" sz="20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445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 smtClean="0"/>
              <a:t>Requested </a:t>
            </a:r>
            <a:r>
              <a:rPr lang="en-US" altLang="zh-CN" sz="4000" dirty="0"/>
              <a:t>combinations for simultaneous TX/RX</a:t>
            </a:r>
            <a:endParaRPr lang="ja-JP" altLang="en-US" sz="4000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03649" y="1124745"/>
          <a:ext cx="6192687" cy="4320479"/>
        </p:xfrm>
        <a:graphic>
          <a:graphicData uri="http://schemas.openxmlformats.org/drawingml/2006/table">
            <a:tbl>
              <a:tblPr/>
              <a:tblGrid>
                <a:gridCol w="13290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318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4318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Band combination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Simultaneous RxTx UE capability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Request</a:t>
                      </a:r>
                      <a:r>
                        <a:rPr lang="en-US" altLang="zh-CN" sz="1000" baseline="0" dirty="0">
                          <a:latin typeface="Arial"/>
                          <a:ea typeface="等线"/>
                          <a:cs typeface="Times New Roman"/>
                        </a:rPr>
                        <a:t>  from operators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CA_n39A-n78A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CA_n39A-n79A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CA_n39A-n41A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CA_n41A-n78A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CA_n41A-n79A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latin typeface="Arial"/>
                          <a:ea typeface="等线"/>
                          <a:cs typeface="Times New Roman"/>
                        </a:rPr>
                        <a:t>CA_n3A-n78A</a:t>
                      </a:r>
                      <a:endParaRPr lang="zh-CN" sz="100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latin typeface="Arial"/>
                          <a:ea typeface="等线"/>
                          <a:cs typeface="Times New Roman"/>
                        </a:rPr>
                        <a:t>CA_n8A-n78A</a:t>
                      </a:r>
                      <a:endParaRPr lang="zh-CN" sz="100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latin typeface="Arial"/>
                          <a:ea typeface="等线"/>
                          <a:cs typeface="Times New Roman"/>
                        </a:rPr>
                        <a:t>CA_n3A-n79A</a:t>
                      </a:r>
                      <a:endParaRPr lang="zh-CN" sz="100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latin typeface="Arial"/>
                          <a:ea typeface="等线"/>
                          <a:cs typeface="Times New Roman"/>
                        </a:rPr>
                        <a:t>CA_n8A-n79A</a:t>
                      </a:r>
                      <a:endParaRPr lang="zh-CN" sz="100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latin typeface="Arial"/>
                          <a:ea typeface="等线"/>
                          <a:cs typeface="Times New Roman"/>
                        </a:rPr>
                        <a:t>CA_n3A-n41A</a:t>
                      </a:r>
                      <a:endParaRPr lang="zh-CN" sz="100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CA_n8A-n41A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CA_n28A-n78A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Orange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3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DC_39A-n78A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DC_39A-n79A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DC_39A-n41A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DC_41A-n78A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5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DC_41A-n79A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DC_3A-n78A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CMCC, Orange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DC_8A-n78A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DC_3A-n79A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DC_8A-n79A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DC_3A-n41A</a:t>
                      </a:r>
                      <a:endParaRPr lang="zh-CN" sz="1000" kern="120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DC_8A-n41A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2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DC_1A_n78A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 Orange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4"/>
                  </a:ext>
                </a:extLst>
              </a:tr>
              <a:tr h="16068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DC_7A_n78A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 Orange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5"/>
                  </a:ext>
                </a:extLst>
              </a:tr>
              <a:tr h="1560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DC_20A_n78A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 Orange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6"/>
                  </a:ext>
                </a:extLst>
              </a:tr>
              <a:tr h="19375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DC_28A_n78A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latin typeface="Arial"/>
                          <a:ea typeface="等线"/>
                          <a:cs typeface="Times New Roman"/>
                        </a:rPr>
                        <a:t> Orange</a:t>
                      </a:r>
                      <a:endParaRPr lang="zh-CN" altLang="zh-CN" sz="1000" kern="1200" dirty="0">
                        <a:solidFill>
                          <a:schemeClr val="tx1"/>
                        </a:solidFill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27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51520" y="5661248"/>
            <a:ext cx="874846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b="1" i="1" dirty="0"/>
              <a:t>Operators are encouraged to propose relevant combinations for this capability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2856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</a:pPr>
            <a:r>
              <a:rPr lang="en-US" altLang="ja-JP" sz="2400" dirty="0"/>
              <a:t>[1] </a:t>
            </a:r>
            <a:r>
              <a:rPr lang="en-US" altLang="zh-CN" sz="2400" dirty="0"/>
              <a:t>R4-1803857   </a:t>
            </a:r>
            <a:r>
              <a:rPr lang="en-GB" altLang="zh-CN" sz="2400" dirty="0"/>
              <a:t>Discussion on NR UE capability clarification for simultaneous RxTx                                                                </a:t>
            </a:r>
            <a:r>
              <a:rPr lang="en-US" altLang="ja-JP" sz="2400" dirty="0"/>
              <a:t>CMCC 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ja-JP" sz="2400" dirty="0"/>
          </a:p>
          <a:p>
            <a:pPr lvl="1">
              <a:buSzPct val="50000"/>
            </a:pPr>
            <a:r>
              <a:rPr lang="en-US" altLang="ja-JP" sz="2400" dirty="0"/>
              <a:t>[2] </a:t>
            </a:r>
            <a:r>
              <a:rPr lang="en-US" altLang="zh-CN" sz="2400" dirty="0"/>
              <a:t>R4-1804011Further discussions on UE capability clarification for simultaneous </a:t>
            </a:r>
            <a:r>
              <a:rPr lang="en-US" altLang="zh-CN" sz="2400" dirty="0" err="1"/>
              <a:t>RxTx</a:t>
            </a:r>
            <a:r>
              <a:rPr lang="en-US" altLang="zh-CN" sz="2400" dirty="0"/>
              <a:t> for NR                                             Ericsson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zh-CN" sz="2400" dirty="0"/>
          </a:p>
          <a:p>
            <a:pPr lvl="1">
              <a:buSzPct val="50000"/>
            </a:pPr>
            <a:r>
              <a:rPr lang="en-US" altLang="ja-JP" sz="2400" dirty="0"/>
              <a:t>[3]</a:t>
            </a:r>
            <a:r>
              <a:rPr lang="en-GB" altLang="zh-CN" sz="2400" b="1" u="sng" dirty="0"/>
              <a:t> </a:t>
            </a:r>
            <a:r>
              <a:rPr lang="en-GB" altLang="zh-CN" sz="2400" dirty="0"/>
              <a:t>R4-1803551 WF on UE feature list for CA/EN-DC, other capability and LTE-NR co-existence</a:t>
            </a:r>
            <a:endParaRPr lang="en-US" altLang="ja-JP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xmlns="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References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1157</TotalTime>
  <Words>473</Words>
  <Application>Microsoft Office PowerPoint</Application>
  <PresentationFormat>全屏显示(4:3)</PresentationFormat>
  <Paragraphs>118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</vt:lpstr>
      <vt:lpstr>WF on UE capability clarification for simultaneous RxTx for NR</vt:lpstr>
      <vt:lpstr>Background</vt:lpstr>
      <vt:lpstr>Agreements (1/2)</vt:lpstr>
      <vt:lpstr>Agreements (2/2) </vt:lpstr>
      <vt:lpstr>Requested combinations for simultaneous TX/RX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155</cp:revision>
  <dcterms:created xsi:type="dcterms:W3CDTF">2017-05-16T10:48:23Z</dcterms:created>
  <dcterms:modified xsi:type="dcterms:W3CDTF">2018-04-20T00:34:56Z</dcterms:modified>
</cp:coreProperties>
</file>