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56" r:id="rId2"/>
    <p:sldId id="261" r:id="rId3"/>
    <p:sldId id="257" r:id="rId4"/>
    <p:sldId id="262" r:id="rId5"/>
    <p:sldId id="260" r:id="rId6"/>
    <p:sldId id="264" r:id="rId7"/>
    <p:sldId id="263" r:id="rId8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3" d="100"/>
          <a:sy n="73" d="100"/>
        </p:scale>
        <p:origin x="-129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78B2631-7452-4ADF-8930-3D851D313EE9}" type="datetimeFigureOut">
              <a:rPr lang="en-US" smtClean="0"/>
              <a:pPr/>
              <a:t>4/20/2018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325CAB2-3D70-49B3-9C8F-F4ED27C80A8C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25CAB2-3D70-49B3-9C8F-F4ED27C80A8C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25CAB2-3D70-49B3-9C8F-F4ED27C80A8C}" type="slidenum">
              <a:rPr lang="en-US" smtClean="0"/>
              <a:pPr/>
              <a:t>6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2018/4/20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2018/4/20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2018/4/20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2018/4/20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2018/4/20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2018/4/20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2018/4/20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2018/4/20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2018/4/20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2018/4/20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2018/4/20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2018/4/20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251520" y="188640"/>
            <a:ext cx="5616624" cy="1470025"/>
          </a:xfrm>
        </p:spPr>
        <p:txBody>
          <a:bodyPr>
            <a:normAutofit/>
          </a:bodyPr>
          <a:lstStyle/>
          <a:p>
            <a:pPr algn="l"/>
            <a: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TSG-RAN WG4 Meeting #86Bis </a:t>
            </a:r>
            <a:b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</a:br>
            <a:r>
              <a:rPr lang="en-GB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 Melbourne, Australia, 16 - 20 Mar 2018</a:t>
            </a:r>
            <a:endParaRPr lang="zh-CN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4340696"/>
            <a:ext cx="6400800" cy="1752600"/>
          </a:xfrm>
        </p:spPr>
        <p:txBody>
          <a:bodyPr/>
          <a:lstStyle/>
          <a:p>
            <a:r>
              <a:rPr lang="en-US" altLang="zh-CN" dirty="0">
                <a:solidFill>
                  <a:schemeClr val="tx1"/>
                </a:solidFill>
              </a:rPr>
              <a:t>Huawei, Ericsson, Qualcomm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95536" y="2420888"/>
            <a:ext cx="864096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dirty="0"/>
              <a:t>Way forward on </a:t>
            </a:r>
            <a:r>
              <a:rPr lang="en-US" altLang="zh-CN" sz="4400" dirty="0" err="1"/>
              <a:t>sTTI</a:t>
            </a:r>
            <a:r>
              <a:rPr lang="en-US" altLang="zh-CN" sz="4400" dirty="0"/>
              <a:t> DMRS pattern and CQI2MCS mapping table</a:t>
            </a:r>
            <a:endParaRPr lang="zh-CN" altLang="en-US" sz="4400" dirty="0"/>
          </a:p>
        </p:txBody>
      </p:sp>
      <p:sp>
        <p:nvSpPr>
          <p:cNvPr id="5" name="TextBox 4"/>
          <p:cNvSpPr txBox="1"/>
          <p:nvPr/>
        </p:nvSpPr>
        <p:spPr>
          <a:xfrm>
            <a:off x="7308304" y="620688"/>
            <a:ext cx="15121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R4-1805560</a:t>
            </a:r>
            <a:endParaRPr lang="zh-CN" altLang="en-US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General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781128"/>
          </a:xfrm>
        </p:spPr>
        <p:txBody>
          <a:bodyPr>
            <a:normAutofit fontScale="77500" lnSpcReduction="20000"/>
          </a:bodyPr>
          <a:lstStyle/>
          <a:p>
            <a:r>
              <a:rPr lang="en-GB" dirty="0"/>
              <a:t>Use </a:t>
            </a:r>
            <a:r>
              <a:rPr lang="en-GB" dirty="0" err="1"/>
              <a:t>sTTI</a:t>
            </a:r>
            <a:r>
              <a:rPr lang="en-GB" dirty="0"/>
              <a:t> pattern [2 3 2 2 2 3] during the test for performance requirements.</a:t>
            </a:r>
          </a:p>
          <a:p>
            <a:r>
              <a:rPr lang="pt-BR" dirty="0"/>
              <a:t>Set different MCS which leads to the code rate nearest to the target coding rate for different slot/subslot TTI</a:t>
            </a:r>
          </a:p>
          <a:p>
            <a:pPr hangingPunct="0"/>
            <a:r>
              <a:rPr lang="en-US" dirty="0"/>
              <a:t>RAN4 sets 4x2 with low correlation for CRS-based PDSCH demodulation requirements with </a:t>
            </a:r>
            <a:r>
              <a:rPr lang="en-US" dirty="0" err="1"/>
              <a:t>sTTI</a:t>
            </a:r>
            <a:r>
              <a:rPr lang="en-US" dirty="0"/>
              <a:t>.</a:t>
            </a:r>
          </a:p>
          <a:p>
            <a:r>
              <a:rPr lang="en-GB" dirty="0"/>
              <a:t>For DMRS-based TM9 </a:t>
            </a:r>
            <a:r>
              <a:rPr lang="en-GB" dirty="0" err="1"/>
              <a:t>sPDSCH</a:t>
            </a:r>
            <a:r>
              <a:rPr lang="en-GB" dirty="0"/>
              <a:t> transmission, non-MBSFN shall be configured</a:t>
            </a:r>
          </a:p>
          <a:p>
            <a:r>
              <a:rPr lang="en-GB" dirty="0"/>
              <a:t>Company is welcome to check if any issues based on the current simulation assumptions  considering the different coding rate between the initial transmission  in </a:t>
            </a:r>
            <a:r>
              <a:rPr lang="en-GB" dirty="0" err="1"/>
              <a:t>sTTI</a:t>
            </a:r>
            <a:r>
              <a:rPr lang="en-GB" dirty="0"/>
              <a:t> with 3OS and retransmission in </a:t>
            </a:r>
            <a:r>
              <a:rPr lang="en-GB" dirty="0" err="1"/>
              <a:t>sTTI</a:t>
            </a:r>
            <a:r>
              <a:rPr lang="en-GB" dirty="0"/>
              <a:t> with 2OS.</a:t>
            </a:r>
          </a:p>
          <a:p>
            <a:r>
              <a:rPr lang="en-GB" dirty="0"/>
              <a:t>Company is welcome to check the CQI2MCS mapping table in slide 5 and 6.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DMRS pattern- 1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4330824" cy="4525963"/>
          </a:xfrm>
        </p:spPr>
        <p:txBody>
          <a:bodyPr>
            <a:normAutofit/>
          </a:bodyPr>
          <a:lstStyle/>
          <a:p>
            <a:r>
              <a:rPr lang="en-US" dirty="0" err="1"/>
              <a:t>Subslot</a:t>
            </a:r>
            <a:r>
              <a:rPr lang="en-US" dirty="0"/>
              <a:t>-TTI</a:t>
            </a:r>
          </a:p>
          <a:p>
            <a:pPr lvl="1"/>
            <a:r>
              <a:rPr lang="en-GB" dirty="0" err="1"/>
              <a:t>vshift</a:t>
            </a:r>
            <a:r>
              <a:rPr lang="en-GB" dirty="0"/>
              <a:t> = 0 for all </a:t>
            </a:r>
            <a:r>
              <a:rPr lang="en-GB" dirty="0" err="1"/>
              <a:t>sTTI</a:t>
            </a:r>
            <a:endParaRPr lang="en-GB" dirty="0"/>
          </a:p>
          <a:p>
            <a:pPr lvl="1"/>
            <a:r>
              <a:rPr lang="en-GB" dirty="0"/>
              <a:t>DMRS is transmitted in </a:t>
            </a:r>
            <a:r>
              <a:rPr lang="en-GB" dirty="0" err="1"/>
              <a:t>subslot</a:t>
            </a:r>
            <a:r>
              <a:rPr lang="en-GB" dirty="0"/>
              <a:t> #1, #3, and #5</a:t>
            </a:r>
          </a:p>
          <a:p>
            <a:pPr lvl="1"/>
            <a:endParaRPr lang="en-US" dirty="0"/>
          </a:p>
        </p:txBody>
      </p:sp>
      <p:pic>
        <p:nvPicPr>
          <p:cNvPr id="1027" name="5F84FC1A-FC7B-46C7-A62D-BB7FFFCFA979" descr="5F84FC1A-FC7B-46C7-A62D-BB7FFFCFA97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460432" y="5373216"/>
            <a:ext cx="504825" cy="277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171D2F95-4369-4BD7-9932-9D129F47948D" descr="171D2F95-4369-4BD7-9932-9D129F47948D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4008" y="1196752"/>
            <a:ext cx="3839240" cy="44761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DMRS pattern- 2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4114800" cy="4525963"/>
          </a:xfrm>
        </p:spPr>
        <p:txBody>
          <a:bodyPr>
            <a:normAutofit/>
          </a:bodyPr>
          <a:lstStyle/>
          <a:p>
            <a:r>
              <a:rPr lang="en-US" dirty="0"/>
              <a:t>Slot-TTI</a:t>
            </a:r>
          </a:p>
          <a:p>
            <a:pPr lvl="1"/>
            <a:r>
              <a:rPr lang="en-GB" dirty="0" err="1"/>
              <a:t>vshift</a:t>
            </a:r>
            <a:r>
              <a:rPr lang="en-GB" dirty="0"/>
              <a:t> = 0 for slot#0 and slot#1</a:t>
            </a:r>
          </a:p>
        </p:txBody>
      </p:sp>
      <p:pic>
        <p:nvPicPr>
          <p:cNvPr id="1027" name="5F84FC1A-FC7B-46C7-A62D-BB7FFFCFA979" descr="5F84FC1A-FC7B-46C7-A62D-BB7FFFCFA97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460432" y="4581128"/>
            <a:ext cx="504825" cy="277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0" name="Picture 2" descr="C:\Users\l00142244\AppData\Roaming\eSpace_Desktop\UserData\l00388813\imagefiles\31AB64B5-5387-4B09-A74D-989F76703ADA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1988840"/>
            <a:ext cx="3863016" cy="302433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CQI2MCS mapping Table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1412776"/>
            <a:ext cx="8229600" cy="4525963"/>
          </a:xfrm>
        </p:spPr>
        <p:txBody>
          <a:bodyPr>
            <a:normAutofit/>
          </a:bodyPr>
          <a:lstStyle/>
          <a:p>
            <a:r>
              <a:rPr lang="en-US" dirty="0"/>
              <a:t>Use the following CQI2MCS table to evaluate  the </a:t>
            </a:r>
            <a:r>
              <a:rPr lang="en-US" dirty="0" err="1"/>
              <a:t>subband</a:t>
            </a:r>
            <a:r>
              <a:rPr lang="en-US" dirty="0"/>
              <a:t> CQI reporting with PUSCH 3-1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172257887"/>
              </p:ext>
            </p:extLst>
          </p:nvPr>
        </p:nvGraphicFramePr>
        <p:xfrm>
          <a:off x="36500" y="2369881"/>
          <a:ext cx="9144012" cy="4515503"/>
        </p:xfrm>
        <a:graphic>
          <a:graphicData uri="http://schemas.openxmlformats.org/drawingml/2006/table">
            <a:tbl>
              <a:tblPr/>
              <a:tblGrid>
                <a:gridCol w="68356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1204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412046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412046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412046">
                  <a:extLst>
                    <a:ext uri="{9D8B030D-6E8A-4147-A177-3AD203B41FA5}">
                      <a16:colId xmlns:a16="http://schemas.microsoft.com/office/drawing/2014/main" xmlns="" val="3991656648"/>
                    </a:ext>
                  </a:extLst>
                </a:gridCol>
                <a:gridCol w="412046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412046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  <a:gridCol w="412046">
                  <a:extLst>
                    <a:ext uri="{9D8B030D-6E8A-4147-A177-3AD203B41FA5}">
                      <a16:colId xmlns:a16="http://schemas.microsoft.com/office/drawing/2014/main" xmlns="" val="20007"/>
                    </a:ext>
                  </a:extLst>
                </a:gridCol>
                <a:gridCol w="412046">
                  <a:extLst>
                    <a:ext uri="{9D8B030D-6E8A-4147-A177-3AD203B41FA5}">
                      <a16:colId xmlns:a16="http://schemas.microsoft.com/office/drawing/2014/main" xmlns="" val="20008"/>
                    </a:ext>
                  </a:extLst>
                </a:gridCol>
                <a:gridCol w="412046">
                  <a:extLst>
                    <a:ext uri="{9D8B030D-6E8A-4147-A177-3AD203B41FA5}">
                      <a16:colId xmlns:a16="http://schemas.microsoft.com/office/drawing/2014/main" xmlns="" val="20009"/>
                    </a:ext>
                  </a:extLst>
                </a:gridCol>
                <a:gridCol w="412046">
                  <a:extLst>
                    <a:ext uri="{9D8B030D-6E8A-4147-A177-3AD203B41FA5}">
                      <a16:colId xmlns:a16="http://schemas.microsoft.com/office/drawing/2014/main" xmlns="" val="20010"/>
                    </a:ext>
                  </a:extLst>
                </a:gridCol>
                <a:gridCol w="412046">
                  <a:extLst>
                    <a:ext uri="{9D8B030D-6E8A-4147-A177-3AD203B41FA5}">
                      <a16:colId xmlns:a16="http://schemas.microsoft.com/office/drawing/2014/main" xmlns="" val="20011"/>
                    </a:ext>
                  </a:extLst>
                </a:gridCol>
                <a:gridCol w="412046">
                  <a:extLst>
                    <a:ext uri="{9D8B030D-6E8A-4147-A177-3AD203B41FA5}">
                      <a16:colId xmlns:a16="http://schemas.microsoft.com/office/drawing/2014/main" xmlns="" val="20012"/>
                    </a:ext>
                  </a:extLst>
                </a:gridCol>
                <a:gridCol w="412046">
                  <a:extLst>
                    <a:ext uri="{9D8B030D-6E8A-4147-A177-3AD203B41FA5}">
                      <a16:colId xmlns:a16="http://schemas.microsoft.com/office/drawing/2014/main" xmlns="" val="20013"/>
                    </a:ext>
                  </a:extLst>
                </a:gridCol>
                <a:gridCol w="412046">
                  <a:extLst>
                    <a:ext uri="{9D8B030D-6E8A-4147-A177-3AD203B41FA5}">
                      <a16:colId xmlns:a16="http://schemas.microsoft.com/office/drawing/2014/main" xmlns="" val="20014"/>
                    </a:ext>
                  </a:extLst>
                </a:gridCol>
                <a:gridCol w="412046">
                  <a:extLst>
                    <a:ext uri="{9D8B030D-6E8A-4147-A177-3AD203B41FA5}">
                      <a16:colId xmlns:a16="http://schemas.microsoft.com/office/drawing/2014/main" xmlns="" val="20015"/>
                    </a:ext>
                  </a:extLst>
                </a:gridCol>
                <a:gridCol w="412046">
                  <a:extLst>
                    <a:ext uri="{9D8B030D-6E8A-4147-A177-3AD203B41FA5}">
                      <a16:colId xmlns:a16="http://schemas.microsoft.com/office/drawing/2014/main" xmlns="" val="20016"/>
                    </a:ext>
                  </a:extLst>
                </a:gridCol>
                <a:gridCol w="412046">
                  <a:extLst>
                    <a:ext uri="{9D8B030D-6E8A-4147-A177-3AD203B41FA5}">
                      <a16:colId xmlns:a16="http://schemas.microsoft.com/office/drawing/2014/main" xmlns="" val="20017"/>
                    </a:ext>
                  </a:extLst>
                </a:gridCol>
                <a:gridCol w="412046">
                  <a:extLst>
                    <a:ext uri="{9D8B030D-6E8A-4147-A177-3AD203B41FA5}">
                      <a16:colId xmlns:a16="http://schemas.microsoft.com/office/drawing/2014/main" xmlns="" val="20018"/>
                    </a:ext>
                  </a:extLst>
                </a:gridCol>
                <a:gridCol w="1043616">
                  <a:extLst>
                    <a:ext uri="{9D8B030D-6E8A-4147-A177-3AD203B41FA5}">
                      <a16:colId xmlns:a16="http://schemas.microsoft.com/office/drawing/2014/main" xmlns="" val="20019"/>
                    </a:ext>
                  </a:extLst>
                </a:gridCol>
              </a:tblGrid>
              <a:tr h="164049">
                <a:tc gridSpan="3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latin typeface="Arial"/>
                          <a:ea typeface="SimSun"/>
                          <a:cs typeface="Arial"/>
                        </a:rPr>
                        <a:t>CQI Index</a:t>
                      </a:r>
                      <a:endParaRPr lang="en-US" sz="1200" b="1" dirty="0"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50910" marR="5091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latin typeface="Arial"/>
                          <a:ea typeface="SimSun"/>
                          <a:cs typeface="Arial"/>
                        </a:rPr>
                        <a:t>0</a:t>
                      </a:r>
                      <a:endParaRPr lang="en-US" sz="1200" dirty="0"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50910" marR="5091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latin typeface="Arial"/>
                          <a:ea typeface="SimSun"/>
                          <a:cs typeface="Arial"/>
                        </a:rPr>
                        <a:t>1</a:t>
                      </a:r>
                      <a:endParaRPr lang="en-US" sz="1200" dirty="0"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50910" marR="5091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latin typeface="Arial"/>
                          <a:ea typeface="SimSun"/>
                          <a:cs typeface="Arial"/>
                        </a:rPr>
                        <a:t>2</a:t>
                      </a:r>
                      <a:endParaRPr lang="en-US" sz="1200"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50910" marR="5091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latin typeface="Arial"/>
                          <a:ea typeface="SimSun"/>
                          <a:cs typeface="Arial"/>
                        </a:rPr>
                        <a:t>3</a:t>
                      </a:r>
                      <a:endParaRPr lang="en-US" sz="1200"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50910" marR="5091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latin typeface="Arial"/>
                          <a:ea typeface="SimSun"/>
                          <a:cs typeface="Arial"/>
                        </a:rPr>
                        <a:t>4</a:t>
                      </a:r>
                      <a:endParaRPr lang="en-US" sz="1200"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50910" marR="5091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latin typeface="Arial"/>
                          <a:ea typeface="SimSun"/>
                          <a:cs typeface="Arial"/>
                        </a:rPr>
                        <a:t>5</a:t>
                      </a:r>
                      <a:endParaRPr lang="en-US" sz="1200"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50910" marR="5091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latin typeface="Arial"/>
                          <a:ea typeface="SimSun"/>
                          <a:cs typeface="Arial"/>
                        </a:rPr>
                        <a:t>6</a:t>
                      </a:r>
                      <a:endParaRPr lang="en-US" sz="1200"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50910" marR="5091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latin typeface="Arial"/>
                          <a:ea typeface="SimSun"/>
                          <a:cs typeface="Arial"/>
                        </a:rPr>
                        <a:t>7</a:t>
                      </a:r>
                      <a:endParaRPr lang="en-US" sz="1200"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50910" marR="5091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latin typeface="Arial"/>
                          <a:ea typeface="SimSun"/>
                          <a:cs typeface="Arial"/>
                        </a:rPr>
                        <a:t>8</a:t>
                      </a:r>
                      <a:endParaRPr lang="en-US" sz="1200"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50910" marR="5091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latin typeface="Arial"/>
                          <a:ea typeface="SimSun"/>
                          <a:cs typeface="Arial"/>
                        </a:rPr>
                        <a:t>9</a:t>
                      </a:r>
                      <a:endParaRPr lang="en-US" sz="1200"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50910" marR="5091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latin typeface="Arial"/>
                          <a:ea typeface="SimSun"/>
                          <a:cs typeface="Arial"/>
                        </a:rPr>
                        <a:t>10</a:t>
                      </a:r>
                      <a:endParaRPr lang="en-US" sz="1200"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50910" marR="5091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latin typeface="Arial"/>
                          <a:ea typeface="SimSun"/>
                          <a:cs typeface="Arial"/>
                        </a:rPr>
                        <a:t>11</a:t>
                      </a:r>
                      <a:endParaRPr lang="en-US" sz="1200"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50910" marR="5091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latin typeface="Arial"/>
                          <a:ea typeface="SimSun"/>
                          <a:cs typeface="Arial"/>
                        </a:rPr>
                        <a:t>12</a:t>
                      </a:r>
                      <a:endParaRPr lang="en-US" sz="1200"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50910" marR="5091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latin typeface="Arial"/>
                          <a:ea typeface="SimSun"/>
                          <a:cs typeface="Arial"/>
                        </a:rPr>
                        <a:t>13</a:t>
                      </a:r>
                      <a:endParaRPr lang="en-US" sz="1200"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50910" marR="5091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latin typeface="Arial"/>
                          <a:ea typeface="SimSun"/>
                          <a:cs typeface="Arial"/>
                        </a:rPr>
                        <a:t>14</a:t>
                      </a:r>
                      <a:endParaRPr lang="en-US" sz="1200"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50910" marR="5091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latin typeface="Arial"/>
                          <a:ea typeface="SimSun"/>
                          <a:cs typeface="Arial"/>
                        </a:rPr>
                        <a:t>15</a:t>
                      </a:r>
                      <a:endParaRPr lang="en-US" sz="1200"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50910" marR="5091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>
                          <a:latin typeface="Arial"/>
                          <a:ea typeface="SimSun"/>
                          <a:cs typeface="Arial"/>
                        </a:rPr>
                        <a:t>Notes</a:t>
                      </a:r>
                      <a:endParaRPr lang="en-US" sz="1200" b="1"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50910" marR="5091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92143">
                <a:tc gridSpan="3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latin typeface="Arial"/>
                          <a:ea typeface="SimSun"/>
                          <a:cs typeface="Arial"/>
                        </a:rPr>
                        <a:t>Target Coding Rate</a:t>
                      </a:r>
                      <a:endParaRPr lang="en-US" sz="1200" b="1" dirty="0"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50910" marR="5091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latin typeface="Arial"/>
                          <a:ea typeface="SimSun"/>
                          <a:cs typeface="Arial"/>
                        </a:rPr>
                        <a:t>OOR</a:t>
                      </a:r>
                      <a:endParaRPr lang="en-US" sz="1200" dirty="0"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50910" marR="50910" marT="0" marB="0" vert="vert27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latin typeface="Arial"/>
                          <a:ea typeface="SimSun"/>
                          <a:cs typeface="Arial"/>
                        </a:rPr>
                        <a:t>0.0762</a:t>
                      </a:r>
                      <a:endParaRPr lang="en-US" sz="1200" dirty="0"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50910" marR="50910" marT="0" marB="0" vert="vert27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latin typeface="Arial"/>
                          <a:ea typeface="SimSun"/>
                          <a:cs typeface="Arial"/>
                        </a:rPr>
                        <a:t>0.1172</a:t>
                      </a:r>
                      <a:endParaRPr lang="en-US" sz="1200"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50910" marR="50910" marT="0" marB="0" vert="vert27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latin typeface="Arial"/>
                          <a:ea typeface="SimSun"/>
                          <a:cs typeface="Arial"/>
                        </a:rPr>
                        <a:t>0.1885</a:t>
                      </a:r>
                      <a:endParaRPr lang="en-US" sz="1200"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50910" marR="50910" marT="0" marB="0" vert="vert27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latin typeface="Arial"/>
                          <a:ea typeface="SimSun"/>
                          <a:cs typeface="Arial"/>
                        </a:rPr>
                        <a:t>0.3008</a:t>
                      </a:r>
                      <a:endParaRPr lang="en-US" sz="1200"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50910" marR="50910" marT="0" marB="0" vert="vert27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latin typeface="Arial"/>
                          <a:ea typeface="SimSun"/>
                          <a:cs typeface="Arial"/>
                        </a:rPr>
                        <a:t>0.4385</a:t>
                      </a:r>
                      <a:endParaRPr lang="en-US" sz="1200"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50910" marR="50910" marT="0" marB="0" vert="vert27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latin typeface="Arial"/>
                          <a:ea typeface="SimSun"/>
                          <a:cs typeface="Arial"/>
                        </a:rPr>
                        <a:t>0.5879</a:t>
                      </a:r>
                      <a:endParaRPr lang="en-US" sz="1200"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50910" marR="50910" marT="0" marB="0" vert="vert27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latin typeface="Arial"/>
                          <a:ea typeface="SimSun"/>
                          <a:cs typeface="Arial"/>
                        </a:rPr>
                        <a:t>0.3691</a:t>
                      </a:r>
                      <a:endParaRPr lang="en-US" sz="1200"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50910" marR="50910" marT="0" marB="0" vert="vert27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latin typeface="Arial"/>
                          <a:ea typeface="SimSun"/>
                          <a:cs typeface="Arial"/>
                        </a:rPr>
                        <a:t>0.4785</a:t>
                      </a:r>
                      <a:endParaRPr lang="en-US" sz="1200"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50910" marR="50910" marT="0" marB="0" vert="vert27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latin typeface="Arial"/>
                          <a:ea typeface="SimSun"/>
                          <a:cs typeface="Arial"/>
                        </a:rPr>
                        <a:t>0.6016</a:t>
                      </a:r>
                      <a:endParaRPr lang="en-US" sz="1200"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50910" marR="50910" marT="0" marB="0" vert="vert27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latin typeface="Arial"/>
                          <a:ea typeface="SimSun"/>
                          <a:cs typeface="Arial"/>
                        </a:rPr>
                        <a:t>0.4551</a:t>
                      </a:r>
                      <a:endParaRPr lang="en-US" sz="1200"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50910" marR="50910" marT="0" marB="0" vert="vert27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latin typeface="Arial"/>
                          <a:ea typeface="SimSun"/>
                          <a:cs typeface="Arial"/>
                        </a:rPr>
                        <a:t>0.5537</a:t>
                      </a:r>
                      <a:endParaRPr lang="en-US" sz="1200"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50910" marR="50910" marT="0" marB="0" vert="vert27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latin typeface="Arial"/>
                          <a:ea typeface="SimSun"/>
                          <a:cs typeface="Arial"/>
                        </a:rPr>
                        <a:t>0.6504</a:t>
                      </a:r>
                      <a:endParaRPr lang="en-US" sz="1200"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50910" marR="50910" marT="0" marB="0" vert="vert27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latin typeface="Arial"/>
                          <a:ea typeface="SimSun"/>
                          <a:cs typeface="Arial"/>
                        </a:rPr>
                        <a:t>0.7539</a:t>
                      </a:r>
                      <a:endParaRPr lang="en-US" sz="1200"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50910" marR="50910" marT="0" marB="0" vert="vert27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latin typeface="Arial"/>
                          <a:ea typeface="SimSun"/>
                          <a:cs typeface="Arial"/>
                        </a:rPr>
                        <a:t>0.8525</a:t>
                      </a:r>
                      <a:endParaRPr lang="en-US" sz="1200"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50910" marR="50910" marT="0" marB="0" vert="vert27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latin typeface="Arial"/>
                          <a:ea typeface="SimSun"/>
                          <a:cs typeface="Arial"/>
                        </a:rPr>
                        <a:t>0.9258</a:t>
                      </a:r>
                      <a:endParaRPr lang="en-US" sz="1200"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50910" marR="50910" marT="0" marB="0" vert="vert27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64049">
                <a:tc gridSpan="3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>
                          <a:latin typeface="Arial"/>
                          <a:ea typeface="SimSun"/>
                          <a:cs typeface="Arial"/>
                        </a:rPr>
                        <a:t>Modulation</a:t>
                      </a:r>
                      <a:endParaRPr lang="en-US" sz="1200" b="1"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50910" marR="5091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latin typeface="Arial"/>
                          <a:ea typeface="SimSun"/>
                          <a:cs typeface="Arial"/>
                        </a:rPr>
                        <a:t>OOR</a:t>
                      </a:r>
                      <a:endParaRPr lang="en-US" sz="1200" dirty="0"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50910" marR="5091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6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latin typeface="Arial"/>
                          <a:ea typeface="SimSun"/>
                          <a:cs typeface="Arial"/>
                        </a:rPr>
                        <a:t>QPSK</a:t>
                      </a:r>
                      <a:endParaRPr lang="en-US" sz="1200" dirty="0"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50910" marR="5091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latin typeface="Arial"/>
                          <a:ea typeface="SimSun"/>
                          <a:cs typeface="Arial"/>
                        </a:rPr>
                        <a:t>16QAM</a:t>
                      </a:r>
                      <a:endParaRPr lang="en-US" sz="1200"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50910" marR="5091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6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latin typeface="Arial"/>
                          <a:ea typeface="SimSun"/>
                          <a:cs typeface="Arial"/>
                        </a:rPr>
                        <a:t>64QAM</a:t>
                      </a:r>
                      <a:endParaRPr lang="en-US" sz="1200"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50910" marR="5091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2258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latin typeface="Arial"/>
                          <a:ea typeface="SimSun"/>
                          <a:cs typeface="Arial"/>
                        </a:rPr>
                        <a:t>MCS Scheme</a:t>
                      </a:r>
                      <a:endParaRPr lang="en-US" sz="1200" b="1" dirty="0"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50910" marR="5091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>
                          <a:latin typeface="Arial"/>
                          <a:ea typeface="SimSun"/>
                          <a:cs typeface="Arial"/>
                        </a:rPr>
                        <a:t>PRB</a:t>
                      </a:r>
                      <a:endParaRPr lang="en-US" sz="1200" b="1"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50910" marR="5091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>
                          <a:latin typeface="Arial"/>
                          <a:ea typeface="SimSun"/>
                          <a:cs typeface="Arial"/>
                        </a:rPr>
                        <a:t>Available</a:t>
                      </a:r>
                      <a:br>
                        <a:rPr lang="en-US" sz="1200" b="1">
                          <a:latin typeface="Arial"/>
                          <a:ea typeface="SimSun"/>
                          <a:cs typeface="Arial"/>
                        </a:rPr>
                      </a:br>
                      <a:r>
                        <a:rPr lang="en-US" sz="1200" b="1">
                          <a:latin typeface="Arial"/>
                          <a:ea typeface="SimSun"/>
                          <a:cs typeface="Arial"/>
                        </a:rPr>
                        <a:t>RE-s</a:t>
                      </a:r>
                      <a:endParaRPr lang="en-US" sz="1200" b="1"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50910" marR="5091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16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 err="1">
                          <a:latin typeface="Arial"/>
                          <a:ea typeface="SimSun"/>
                          <a:cs typeface="Arial"/>
                        </a:rPr>
                        <a:t>Imcs</a:t>
                      </a:r>
                      <a:endParaRPr lang="en-US" sz="1200" b="1" dirty="0"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50910" marR="5091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61041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latin typeface="Arial"/>
                          <a:ea typeface="SimSun"/>
                          <a:cs typeface="Arial"/>
                        </a:rPr>
                        <a:t>MCS.sTTI_1</a:t>
                      </a:r>
                      <a:endParaRPr lang="en-US" sz="1200" dirty="0"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50910" marR="5091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latin typeface="Arial"/>
                          <a:ea typeface="SimSun"/>
                          <a:cs typeface="Arial"/>
                        </a:rPr>
                        <a:t>12</a:t>
                      </a:r>
                      <a:endParaRPr lang="en-US" sz="1200"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50910" marR="5091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latin typeface="Arial"/>
                          <a:ea typeface="SimSun"/>
                          <a:cs typeface="Arial"/>
                        </a:rPr>
                        <a:t>792</a:t>
                      </a:r>
                      <a:endParaRPr lang="en-US" sz="1200" dirty="0"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50910" marR="5091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latin typeface="Arial"/>
                          <a:ea typeface="SimSun"/>
                          <a:cs typeface="Arial"/>
                        </a:rPr>
                        <a:t>DTX</a:t>
                      </a:r>
                      <a:endParaRPr lang="en-US" sz="1200" dirty="0"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50910" marR="5091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Arial"/>
                          <a:ea typeface="SimSun"/>
                          <a:cs typeface="Arial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Arial"/>
                          <a:ea typeface="SimSun"/>
                          <a:cs typeface="Arial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Arial"/>
                          <a:ea typeface="SimSun"/>
                          <a:cs typeface="Arial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Arial"/>
                          <a:ea typeface="SimSun"/>
                          <a:cs typeface="Arial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Arial"/>
                          <a:ea typeface="SimSun"/>
                          <a:cs typeface="Arial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Arial"/>
                          <a:ea typeface="SimSun"/>
                          <a:cs typeface="Arial"/>
                        </a:rPr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Arial"/>
                          <a:ea typeface="SimSun"/>
                          <a:cs typeface="Arial"/>
                        </a:rPr>
                        <a:t>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Arial"/>
                          <a:ea typeface="SimSun"/>
                          <a:cs typeface="Arial"/>
                        </a:rPr>
                        <a:t>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Arial"/>
                          <a:ea typeface="SimSun"/>
                          <a:cs typeface="Arial"/>
                        </a:rPr>
                        <a:t>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Arial"/>
                          <a:ea typeface="SimSun"/>
                          <a:cs typeface="Arial"/>
                        </a:rPr>
                        <a:t>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Arial"/>
                          <a:ea typeface="SimSun"/>
                          <a:cs typeface="Arial"/>
                        </a:rPr>
                        <a:t>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Arial"/>
                          <a:ea typeface="SimSun"/>
                          <a:cs typeface="Arial"/>
                        </a:rPr>
                        <a:t>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Arial"/>
                          <a:ea typeface="SimSun"/>
                          <a:cs typeface="Arial"/>
                        </a:rPr>
                        <a:t>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Arial"/>
                          <a:ea typeface="SimSun"/>
                          <a:cs typeface="Arial"/>
                        </a:rPr>
                        <a:t>27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Arial"/>
                          <a:ea typeface="SimSun"/>
                          <a:cs typeface="Arial"/>
                        </a:rPr>
                        <a:t>27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latin typeface="Arial"/>
                          <a:ea typeface="SimSun"/>
                          <a:cs typeface="Arial"/>
                        </a:rPr>
                        <a:t>Slot TTI CRS-based</a:t>
                      </a:r>
                      <a:endParaRPr lang="en-US" sz="1200"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50910" marR="5091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55321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latin typeface="Arial"/>
                          <a:ea typeface="SimSun"/>
                          <a:cs typeface="Arial"/>
                        </a:rPr>
                        <a:t>MCS.sTTI_2</a:t>
                      </a:r>
                      <a:endParaRPr lang="en-US" sz="1200"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50910" marR="5091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latin typeface="Arial"/>
                          <a:ea typeface="SimSun"/>
                          <a:cs typeface="Arial"/>
                        </a:rPr>
                        <a:t>12</a:t>
                      </a:r>
                      <a:endParaRPr lang="en-US" sz="1200"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50910" marR="5091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latin typeface="Arial"/>
                          <a:ea typeface="SimSun"/>
                          <a:cs typeface="Arial"/>
                        </a:rPr>
                        <a:t>264</a:t>
                      </a:r>
                      <a:endParaRPr lang="en-US" sz="1200" dirty="0"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50910" marR="5091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latin typeface="Arial"/>
                          <a:ea typeface="SimSun"/>
                          <a:cs typeface="Arial"/>
                        </a:rPr>
                        <a:t>DTX</a:t>
                      </a:r>
                      <a:endParaRPr lang="en-US" sz="1200" dirty="0"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50910" marR="5091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Arial"/>
                          <a:ea typeface="SimSun"/>
                          <a:cs typeface="Arial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Arial"/>
                          <a:ea typeface="SimSun"/>
                          <a:cs typeface="Arial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Arial"/>
                          <a:ea typeface="SimSun"/>
                          <a:cs typeface="Arial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Arial"/>
                          <a:ea typeface="SimSun"/>
                          <a:cs typeface="Arial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Arial"/>
                          <a:ea typeface="SimSun"/>
                          <a:cs typeface="Arial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Arial"/>
                          <a:ea typeface="SimSun"/>
                          <a:cs typeface="Arial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Arial"/>
                          <a:ea typeface="SimSun"/>
                          <a:cs typeface="Arial"/>
                        </a:rPr>
                        <a:t>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Arial"/>
                          <a:ea typeface="SimSun"/>
                          <a:cs typeface="Arial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Arial"/>
                          <a:ea typeface="SimSun"/>
                          <a:cs typeface="Arial"/>
                        </a:rPr>
                        <a:t>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Arial"/>
                          <a:ea typeface="SimSun"/>
                          <a:cs typeface="Arial"/>
                        </a:rPr>
                        <a:t>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Arial"/>
                          <a:ea typeface="SimSun"/>
                          <a:cs typeface="Arial"/>
                        </a:rPr>
                        <a:t>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Arial"/>
                          <a:ea typeface="SimSun"/>
                          <a:cs typeface="Arial"/>
                        </a:rPr>
                        <a:t>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Arial"/>
                          <a:ea typeface="SimSun"/>
                          <a:cs typeface="Arial"/>
                        </a:rPr>
                        <a:t>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Arial"/>
                          <a:ea typeface="SimSun"/>
                          <a:cs typeface="Arial"/>
                        </a:rPr>
                        <a:t>27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Arial"/>
                          <a:ea typeface="SimSun"/>
                          <a:cs typeface="Arial"/>
                        </a:rPr>
                        <a:t>27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latin typeface="Arial"/>
                          <a:ea typeface="SimSun"/>
                          <a:cs typeface="Arial"/>
                        </a:rPr>
                        <a:t>Subslot TTI CRS-based</a:t>
                      </a:r>
                      <a:endParaRPr lang="en-US" sz="1200"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50910" marR="5091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49601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latin typeface="Arial"/>
                          <a:ea typeface="SimSun"/>
                          <a:cs typeface="Arial"/>
                        </a:rPr>
                        <a:t>MCS.sTTI_3</a:t>
                      </a:r>
                      <a:endParaRPr lang="en-US" sz="1200"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50910" marR="5091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latin typeface="Arial"/>
                          <a:ea typeface="SimSun"/>
                          <a:cs typeface="Arial"/>
                        </a:rPr>
                        <a:t>12</a:t>
                      </a:r>
                      <a:endParaRPr lang="en-US" sz="1200"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50910" marR="5091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latin typeface="Arial"/>
                          <a:ea typeface="SimSun"/>
                          <a:cs typeface="Arial"/>
                        </a:rPr>
                        <a:t>756</a:t>
                      </a:r>
                      <a:endParaRPr lang="en-US" sz="1200" dirty="0"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50910" marR="5091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latin typeface="Arial"/>
                          <a:ea typeface="SimSun"/>
                          <a:cs typeface="Arial"/>
                        </a:rPr>
                        <a:t>DTX</a:t>
                      </a:r>
                      <a:endParaRPr lang="en-US" sz="1200" dirty="0"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50910" marR="5091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Arial"/>
                          <a:ea typeface="SimSun"/>
                          <a:cs typeface="Arial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Arial"/>
                          <a:ea typeface="SimSun"/>
                          <a:cs typeface="Arial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Arial"/>
                          <a:ea typeface="SimSun"/>
                          <a:cs typeface="Arial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Arial"/>
                          <a:ea typeface="SimSun"/>
                          <a:cs typeface="Arial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Arial"/>
                          <a:ea typeface="SimSun"/>
                          <a:cs typeface="Arial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Arial"/>
                          <a:ea typeface="SimSun"/>
                          <a:cs typeface="Arial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Arial"/>
                          <a:ea typeface="SimSun"/>
                          <a:cs typeface="Arial"/>
                        </a:rPr>
                        <a:t>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Arial"/>
                          <a:ea typeface="SimSun"/>
                          <a:cs typeface="Arial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Arial"/>
                          <a:ea typeface="SimSun"/>
                          <a:cs typeface="Arial"/>
                        </a:rPr>
                        <a:t>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Arial"/>
                          <a:ea typeface="SimSun"/>
                          <a:cs typeface="Arial"/>
                        </a:rPr>
                        <a:t>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Arial"/>
                          <a:ea typeface="SimSun"/>
                          <a:cs typeface="Arial"/>
                        </a:rPr>
                        <a:t>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Arial"/>
                          <a:ea typeface="SimSun"/>
                          <a:cs typeface="Arial"/>
                        </a:rPr>
                        <a:t>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Arial"/>
                          <a:ea typeface="SimSun"/>
                          <a:cs typeface="Arial"/>
                        </a:rPr>
                        <a:t>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Arial"/>
                          <a:ea typeface="SimSun"/>
                          <a:cs typeface="Arial"/>
                        </a:rPr>
                        <a:t>27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Arial"/>
                          <a:ea typeface="SimSun"/>
                          <a:cs typeface="Arial"/>
                        </a:rPr>
                        <a:t>27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latin typeface="Arial"/>
                          <a:ea typeface="SimSun"/>
                          <a:cs typeface="Arial"/>
                        </a:rPr>
                        <a:t>Slot TTI DMRS-based non-CSI-RS</a:t>
                      </a:r>
                      <a:endParaRPr lang="en-US" sz="1200"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50910" marR="5091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3049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latin typeface="Arial"/>
                          <a:ea typeface="SimSun"/>
                          <a:cs typeface="Arial"/>
                        </a:rPr>
                        <a:t>MCS.sTTI_4</a:t>
                      </a:r>
                      <a:endParaRPr lang="en-US" sz="1200"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50910" marR="5091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latin typeface="Arial"/>
                          <a:ea typeface="SimSun"/>
                        </a:rPr>
                        <a:t>12</a:t>
                      </a:r>
                      <a:endParaRPr lang="en-US" sz="1200" dirty="0">
                        <a:latin typeface="Times New Roman"/>
                        <a:ea typeface="SimSun"/>
                      </a:endParaRPr>
                    </a:p>
                  </a:txBody>
                  <a:tcPr marL="50910" marR="5091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latin typeface="Arial"/>
                          <a:ea typeface="SimSun"/>
                        </a:rPr>
                        <a:t>252</a:t>
                      </a:r>
                      <a:endParaRPr lang="en-US" sz="1200" dirty="0">
                        <a:latin typeface="Times New Roman"/>
                        <a:ea typeface="SimSun"/>
                      </a:endParaRPr>
                    </a:p>
                  </a:txBody>
                  <a:tcPr marL="50910" marR="5091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latin typeface="Arial"/>
                          <a:ea typeface="SimSun"/>
                        </a:rPr>
                        <a:t>DTX</a:t>
                      </a:r>
                      <a:endParaRPr lang="en-US" sz="1200" dirty="0">
                        <a:latin typeface="Times New Roman"/>
                        <a:ea typeface="SimSun"/>
                      </a:endParaRPr>
                    </a:p>
                  </a:txBody>
                  <a:tcPr marL="50910" marR="5091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Arial"/>
                          <a:ea typeface="SimSun"/>
                          <a:cs typeface="Arial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Arial"/>
                          <a:ea typeface="SimSun"/>
                          <a:cs typeface="Arial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Arial"/>
                          <a:ea typeface="SimSun"/>
                          <a:cs typeface="Arial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Arial"/>
                          <a:ea typeface="SimSun"/>
                          <a:cs typeface="Arial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Arial"/>
                          <a:ea typeface="SimSun"/>
                          <a:cs typeface="Arial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Arial"/>
                          <a:ea typeface="SimSun"/>
                          <a:cs typeface="Arial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Arial"/>
                          <a:ea typeface="SimSun"/>
                          <a:cs typeface="Arial"/>
                        </a:rPr>
                        <a:t>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Arial"/>
                          <a:ea typeface="SimSun"/>
                          <a:cs typeface="Arial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Arial"/>
                          <a:ea typeface="SimSun"/>
                          <a:cs typeface="Arial"/>
                        </a:rPr>
                        <a:t>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Arial"/>
                          <a:ea typeface="SimSun"/>
                          <a:cs typeface="Arial"/>
                        </a:rPr>
                        <a:t>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Arial"/>
                          <a:ea typeface="SimSun"/>
                          <a:cs typeface="Arial"/>
                        </a:rPr>
                        <a:t>20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Arial"/>
                          <a:ea typeface="SimSun"/>
                          <a:cs typeface="Arial"/>
                        </a:rPr>
                        <a:t>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Arial"/>
                          <a:ea typeface="SimSun"/>
                          <a:cs typeface="Arial"/>
                        </a:rPr>
                        <a:t>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Arial"/>
                          <a:ea typeface="SimSun"/>
                          <a:cs typeface="Arial"/>
                        </a:rPr>
                        <a:t>27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Arial"/>
                          <a:ea typeface="SimSun"/>
                          <a:cs typeface="Arial"/>
                        </a:rPr>
                        <a:t>27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latin typeface="Arial"/>
                          <a:ea typeface="SimSun"/>
                        </a:rPr>
                        <a:t>Sub-slot TTI DMRS-based non-CSI-RS</a:t>
                      </a:r>
                      <a:endParaRPr lang="en-US" sz="1200">
                        <a:latin typeface="Times New Roman"/>
                        <a:ea typeface="SimSun"/>
                      </a:endParaRPr>
                    </a:p>
                  </a:txBody>
                  <a:tcPr marL="50910" marR="5091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498706">
                <a:tc gridSpan="20">
                  <a:txBody>
                    <a:bodyPr/>
                    <a:lstStyle/>
                    <a:p>
                      <a:pPr marL="540385" marR="0" indent="-540385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latin typeface="Arial"/>
                          <a:ea typeface="SimSun"/>
                          <a:cs typeface="Arial"/>
                        </a:rPr>
                        <a:t>Note 1:	Mapping between </a:t>
                      </a:r>
                      <a:r>
                        <a:rPr lang="en-GB" sz="1200" dirty="0" err="1">
                          <a:latin typeface="Arial"/>
                          <a:ea typeface="SimSun"/>
                          <a:cs typeface="Arial"/>
                        </a:rPr>
                        <a:t>Imcs</a:t>
                      </a:r>
                      <a:r>
                        <a:rPr lang="en-GB" sz="1200" dirty="0">
                          <a:latin typeface="Arial"/>
                          <a:ea typeface="SimSun"/>
                          <a:cs typeface="Arial"/>
                        </a:rPr>
                        <a:t> and TBS according to Tables 7.1.7.1-1 and 7.1.7.2.1-1 in TS 36.213 [6].</a:t>
                      </a:r>
                      <a:endParaRPr lang="en-US" sz="1200" dirty="0">
                        <a:latin typeface="Arial"/>
                        <a:ea typeface="SimSun"/>
                        <a:cs typeface="Times New Roman"/>
                      </a:endParaRPr>
                    </a:p>
                    <a:p>
                      <a:pPr marL="540385" marR="0" indent="-540385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latin typeface="Arial"/>
                          <a:ea typeface="SimSun"/>
                          <a:cs typeface="Arial"/>
                        </a:rPr>
                        <a:t>Note 2:	2 symbols allocated to PDCCH.</a:t>
                      </a:r>
                      <a:endParaRPr lang="en-US" sz="1200" dirty="0">
                        <a:latin typeface="Arial"/>
                        <a:ea typeface="SimSun"/>
                        <a:cs typeface="Times New Roman"/>
                      </a:endParaRPr>
                    </a:p>
                    <a:p>
                      <a:pPr marL="540385" marR="0" indent="-540385" algn="l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latin typeface="Arial"/>
                          <a:ea typeface="SimSun"/>
                          <a:cs typeface="Arial"/>
                        </a:rPr>
                        <a:t>Note 3:	</a:t>
                      </a:r>
                      <a:r>
                        <a:rPr lang="en-GB" sz="1200" kern="1200" dirty="0" err="1">
                          <a:solidFill>
                            <a:schemeClr val="tx1"/>
                          </a:solidFill>
                          <a:latin typeface="Arial"/>
                          <a:ea typeface="SimSun"/>
                          <a:cs typeface="Arial"/>
                        </a:rPr>
                        <a:t>Subslot</a:t>
                      </a:r>
                      <a:r>
                        <a:rPr lang="en-GB" sz="1200" kern="1200" dirty="0">
                          <a:solidFill>
                            <a:schemeClr val="tx1"/>
                          </a:solidFill>
                          <a:latin typeface="Arial"/>
                          <a:ea typeface="SimSun"/>
                          <a:cs typeface="Arial"/>
                        </a:rPr>
                        <a:t> or slot TTI in sub-frame#0 and #5 are not used for the corresponding requirement except for [MCS.23]. The next </a:t>
                      </a:r>
                      <a:r>
                        <a:rPr lang="en-GB" sz="1200" kern="1200" dirty="0" err="1">
                          <a:solidFill>
                            <a:schemeClr val="tx1"/>
                          </a:solidFill>
                          <a:latin typeface="Arial"/>
                          <a:ea typeface="SimSun"/>
                          <a:cs typeface="Arial"/>
                        </a:rPr>
                        <a:t>subframe</a:t>
                      </a:r>
                      <a:r>
                        <a:rPr lang="en-GB" sz="1200" kern="1200" dirty="0">
                          <a:solidFill>
                            <a:schemeClr val="tx1"/>
                          </a:solidFill>
                          <a:latin typeface="Arial"/>
                          <a:ea typeface="SimSun"/>
                          <a:cs typeface="Arial"/>
                        </a:rPr>
                        <a:t> (i.e. sub-frame#1 or #6) shall be used for potential retransmissions.</a:t>
                      </a:r>
                      <a:endParaRPr lang="en-US" sz="1200" kern="1200" dirty="0">
                        <a:solidFill>
                          <a:schemeClr val="tx1"/>
                        </a:solidFill>
                        <a:latin typeface="Arial"/>
                        <a:ea typeface="SimSun"/>
                        <a:cs typeface="Arial"/>
                      </a:endParaRPr>
                    </a:p>
                  </a:txBody>
                  <a:tcPr marL="50910" marR="5091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CQI2MCS mapping Table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1412776"/>
            <a:ext cx="8229600" cy="4525963"/>
          </a:xfrm>
        </p:spPr>
        <p:txBody>
          <a:bodyPr>
            <a:normAutofit/>
          </a:bodyPr>
          <a:lstStyle/>
          <a:p>
            <a:r>
              <a:rPr lang="en-US" dirty="0"/>
              <a:t>Use the following CQI2MCS table to evaluate  the wideband CQI reporting with PUSCH 1-1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172257887"/>
              </p:ext>
            </p:extLst>
          </p:nvPr>
        </p:nvGraphicFramePr>
        <p:xfrm>
          <a:off x="36500" y="2369881"/>
          <a:ext cx="9144012" cy="4149743"/>
        </p:xfrm>
        <a:graphic>
          <a:graphicData uri="http://schemas.openxmlformats.org/drawingml/2006/table">
            <a:tbl>
              <a:tblPr/>
              <a:tblGrid>
                <a:gridCol w="57506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3204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500552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412046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412046">
                  <a:extLst>
                    <a:ext uri="{9D8B030D-6E8A-4147-A177-3AD203B41FA5}">
                      <a16:colId xmlns:a16="http://schemas.microsoft.com/office/drawing/2014/main" xmlns="" val="3991656648"/>
                    </a:ext>
                  </a:extLst>
                </a:gridCol>
                <a:gridCol w="412046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412046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  <a:gridCol w="412046">
                  <a:extLst>
                    <a:ext uri="{9D8B030D-6E8A-4147-A177-3AD203B41FA5}">
                      <a16:colId xmlns:a16="http://schemas.microsoft.com/office/drawing/2014/main" xmlns="" val="20007"/>
                    </a:ext>
                  </a:extLst>
                </a:gridCol>
                <a:gridCol w="412046">
                  <a:extLst>
                    <a:ext uri="{9D8B030D-6E8A-4147-A177-3AD203B41FA5}">
                      <a16:colId xmlns:a16="http://schemas.microsoft.com/office/drawing/2014/main" xmlns="" val="20008"/>
                    </a:ext>
                  </a:extLst>
                </a:gridCol>
                <a:gridCol w="412046">
                  <a:extLst>
                    <a:ext uri="{9D8B030D-6E8A-4147-A177-3AD203B41FA5}">
                      <a16:colId xmlns:a16="http://schemas.microsoft.com/office/drawing/2014/main" xmlns="" val="20009"/>
                    </a:ext>
                  </a:extLst>
                </a:gridCol>
                <a:gridCol w="412046">
                  <a:extLst>
                    <a:ext uri="{9D8B030D-6E8A-4147-A177-3AD203B41FA5}">
                      <a16:colId xmlns:a16="http://schemas.microsoft.com/office/drawing/2014/main" xmlns="" val="20010"/>
                    </a:ext>
                  </a:extLst>
                </a:gridCol>
                <a:gridCol w="412046">
                  <a:extLst>
                    <a:ext uri="{9D8B030D-6E8A-4147-A177-3AD203B41FA5}">
                      <a16:colId xmlns:a16="http://schemas.microsoft.com/office/drawing/2014/main" xmlns="" val="20011"/>
                    </a:ext>
                  </a:extLst>
                </a:gridCol>
                <a:gridCol w="412046">
                  <a:extLst>
                    <a:ext uri="{9D8B030D-6E8A-4147-A177-3AD203B41FA5}">
                      <a16:colId xmlns:a16="http://schemas.microsoft.com/office/drawing/2014/main" xmlns="" val="20012"/>
                    </a:ext>
                  </a:extLst>
                </a:gridCol>
                <a:gridCol w="412046">
                  <a:extLst>
                    <a:ext uri="{9D8B030D-6E8A-4147-A177-3AD203B41FA5}">
                      <a16:colId xmlns:a16="http://schemas.microsoft.com/office/drawing/2014/main" xmlns="" val="20013"/>
                    </a:ext>
                  </a:extLst>
                </a:gridCol>
                <a:gridCol w="412046">
                  <a:extLst>
                    <a:ext uri="{9D8B030D-6E8A-4147-A177-3AD203B41FA5}">
                      <a16:colId xmlns:a16="http://schemas.microsoft.com/office/drawing/2014/main" xmlns="" val="20014"/>
                    </a:ext>
                  </a:extLst>
                </a:gridCol>
                <a:gridCol w="412046">
                  <a:extLst>
                    <a:ext uri="{9D8B030D-6E8A-4147-A177-3AD203B41FA5}">
                      <a16:colId xmlns:a16="http://schemas.microsoft.com/office/drawing/2014/main" xmlns="" val="20015"/>
                    </a:ext>
                  </a:extLst>
                </a:gridCol>
                <a:gridCol w="412046">
                  <a:extLst>
                    <a:ext uri="{9D8B030D-6E8A-4147-A177-3AD203B41FA5}">
                      <a16:colId xmlns:a16="http://schemas.microsoft.com/office/drawing/2014/main" xmlns="" val="20016"/>
                    </a:ext>
                  </a:extLst>
                </a:gridCol>
                <a:gridCol w="412046">
                  <a:extLst>
                    <a:ext uri="{9D8B030D-6E8A-4147-A177-3AD203B41FA5}">
                      <a16:colId xmlns:a16="http://schemas.microsoft.com/office/drawing/2014/main" xmlns="" val="20017"/>
                    </a:ext>
                  </a:extLst>
                </a:gridCol>
                <a:gridCol w="412046">
                  <a:extLst>
                    <a:ext uri="{9D8B030D-6E8A-4147-A177-3AD203B41FA5}">
                      <a16:colId xmlns:a16="http://schemas.microsoft.com/office/drawing/2014/main" xmlns="" val="20018"/>
                    </a:ext>
                  </a:extLst>
                </a:gridCol>
                <a:gridCol w="1043616">
                  <a:extLst>
                    <a:ext uri="{9D8B030D-6E8A-4147-A177-3AD203B41FA5}">
                      <a16:colId xmlns:a16="http://schemas.microsoft.com/office/drawing/2014/main" xmlns="" val="20019"/>
                    </a:ext>
                  </a:extLst>
                </a:gridCol>
              </a:tblGrid>
              <a:tr h="164049">
                <a:tc gridSpan="3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latin typeface="Arial"/>
                          <a:ea typeface="SimSun"/>
                          <a:cs typeface="Arial"/>
                        </a:rPr>
                        <a:t>CQI Index</a:t>
                      </a:r>
                      <a:endParaRPr lang="en-US" sz="1200" b="1" dirty="0"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50910" marR="5091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latin typeface="Arial"/>
                          <a:ea typeface="SimSun"/>
                          <a:cs typeface="Arial"/>
                        </a:rPr>
                        <a:t>0</a:t>
                      </a:r>
                      <a:endParaRPr lang="en-US" sz="1200" dirty="0"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50910" marR="5091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latin typeface="Arial"/>
                          <a:ea typeface="SimSun"/>
                          <a:cs typeface="Arial"/>
                        </a:rPr>
                        <a:t>1</a:t>
                      </a:r>
                      <a:endParaRPr lang="en-US" sz="1200" dirty="0"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50910" marR="5091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latin typeface="Arial"/>
                          <a:ea typeface="SimSun"/>
                          <a:cs typeface="Arial"/>
                        </a:rPr>
                        <a:t>2</a:t>
                      </a:r>
                      <a:endParaRPr lang="en-US" sz="1200"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50910" marR="5091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latin typeface="Arial"/>
                          <a:ea typeface="SimSun"/>
                          <a:cs typeface="Arial"/>
                        </a:rPr>
                        <a:t>3</a:t>
                      </a:r>
                      <a:endParaRPr lang="en-US" sz="1200"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50910" marR="5091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latin typeface="Arial"/>
                          <a:ea typeface="SimSun"/>
                          <a:cs typeface="Arial"/>
                        </a:rPr>
                        <a:t>4</a:t>
                      </a:r>
                      <a:endParaRPr lang="en-US" sz="1200"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50910" marR="5091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latin typeface="Arial"/>
                          <a:ea typeface="SimSun"/>
                          <a:cs typeface="Arial"/>
                        </a:rPr>
                        <a:t>5</a:t>
                      </a:r>
                      <a:endParaRPr lang="en-US" sz="1200"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50910" marR="5091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latin typeface="Arial"/>
                          <a:ea typeface="SimSun"/>
                          <a:cs typeface="Arial"/>
                        </a:rPr>
                        <a:t>6</a:t>
                      </a:r>
                      <a:endParaRPr lang="en-US" sz="1200"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50910" marR="5091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latin typeface="Arial"/>
                          <a:ea typeface="SimSun"/>
                          <a:cs typeface="Arial"/>
                        </a:rPr>
                        <a:t>7</a:t>
                      </a:r>
                      <a:endParaRPr lang="en-US" sz="1200"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50910" marR="5091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latin typeface="Arial"/>
                          <a:ea typeface="SimSun"/>
                          <a:cs typeface="Arial"/>
                        </a:rPr>
                        <a:t>8</a:t>
                      </a:r>
                      <a:endParaRPr lang="en-US" sz="1200"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50910" marR="5091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latin typeface="Arial"/>
                          <a:ea typeface="SimSun"/>
                          <a:cs typeface="Arial"/>
                        </a:rPr>
                        <a:t>9</a:t>
                      </a:r>
                      <a:endParaRPr lang="en-US" sz="1200"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50910" marR="5091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latin typeface="Arial"/>
                          <a:ea typeface="SimSun"/>
                          <a:cs typeface="Arial"/>
                        </a:rPr>
                        <a:t>10</a:t>
                      </a:r>
                      <a:endParaRPr lang="en-US" sz="1200"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50910" marR="5091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latin typeface="Arial"/>
                          <a:ea typeface="SimSun"/>
                          <a:cs typeface="Arial"/>
                        </a:rPr>
                        <a:t>11</a:t>
                      </a:r>
                      <a:endParaRPr lang="en-US" sz="1200"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50910" marR="5091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latin typeface="Arial"/>
                          <a:ea typeface="SimSun"/>
                          <a:cs typeface="Arial"/>
                        </a:rPr>
                        <a:t>12</a:t>
                      </a:r>
                      <a:endParaRPr lang="en-US" sz="1200"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50910" marR="5091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latin typeface="Arial"/>
                          <a:ea typeface="SimSun"/>
                          <a:cs typeface="Arial"/>
                        </a:rPr>
                        <a:t>13</a:t>
                      </a:r>
                      <a:endParaRPr lang="en-US" sz="1200"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50910" marR="5091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latin typeface="Arial"/>
                          <a:ea typeface="SimSun"/>
                          <a:cs typeface="Arial"/>
                        </a:rPr>
                        <a:t>14</a:t>
                      </a:r>
                      <a:endParaRPr lang="en-US" sz="1200"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50910" marR="5091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latin typeface="Arial"/>
                          <a:ea typeface="SimSun"/>
                          <a:cs typeface="Arial"/>
                        </a:rPr>
                        <a:t>15</a:t>
                      </a:r>
                      <a:endParaRPr lang="en-US" sz="1200"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50910" marR="5091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>
                          <a:latin typeface="Arial"/>
                          <a:ea typeface="SimSun"/>
                          <a:cs typeface="Arial"/>
                        </a:rPr>
                        <a:t>Notes</a:t>
                      </a:r>
                      <a:endParaRPr lang="en-US" sz="1200" b="1"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50910" marR="5091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92143">
                <a:tc gridSpan="3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latin typeface="Arial"/>
                          <a:ea typeface="SimSun"/>
                          <a:cs typeface="Arial"/>
                        </a:rPr>
                        <a:t>Target Coding Rate</a:t>
                      </a:r>
                      <a:endParaRPr lang="en-US" sz="1200" b="1" dirty="0"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50910" marR="5091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latin typeface="Arial"/>
                          <a:ea typeface="SimSun"/>
                          <a:cs typeface="Arial"/>
                        </a:rPr>
                        <a:t>OOR</a:t>
                      </a:r>
                      <a:endParaRPr lang="en-US" sz="1200" dirty="0"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50910" marR="50910" marT="0" marB="0" vert="vert27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latin typeface="Arial"/>
                          <a:ea typeface="SimSun"/>
                          <a:cs typeface="Arial"/>
                        </a:rPr>
                        <a:t>0.0762</a:t>
                      </a:r>
                      <a:endParaRPr lang="en-US" sz="1200" dirty="0"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50910" marR="50910" marT="0" marB="0" vert="vert27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latin typeface="Arial"/>
                          <a:ea typeface="SimSun"/>
                          <a:cs typeface="Arial"/>
                        </a:rPr>
                        <a:t>0.1172</a:t>
                      </a:r>
                      <a:endParaRPr lang="en-US" sz="1200" dirty="0"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50910" marR="50910" marT="0" marB="0" vert="vert27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latin typeface="Arial"/>
                          <a:ea typeface="SimSun"/>
                          <a:cs typeface="Arial"/>
                        </a:rPr>
                        <a:t>0.1885</a:t>
                      </a:r>
                      <a:endParaRPr lang="en-US" sz="1200"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50910" marR="50910" marT="0" marB="0" vert="vert27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latin typeface="Arial"/>
                          <a:ea typeface="SimSun"/>
                          <a:cs typeface="Arial"/>
                        </a:rPr>
                        <a:t>0.3008</a:t>
                      </a:r>
                      <a:endParaRPr lang="en-US" sz="1200"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50910" marR="50910" marT="0" marB="0" vert="vert27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latin typeface="Arial"/>
                          <a:ea typeface="SimSun"/>
                          <a:cs typeface="Arial"/>
                        </a:rPr>
                        <a:t>0.4385</a:t>
                      </a:r>
                      <a:endParaRPr lang="en-US" sz="1200"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50910" marR="50910" marT="0" marB="0" vert="vert27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latin typeface="Arial"/>
                          <a:ea typeface="SimSun"/>
                          <a:cs typeface="Arial"/>
                        </a:rPr>
                        <a:t>0.5879</a:t>
                      </a:r>
                      <a:endParaRPr lang="en-US" sz="1200"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50910" marR="50910" marT="0" marB="0" vert="vert27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latin typeface="Arial"/>
                          <a:ea typeface="SimSun"/>
                          <a:cs typeface="Arial"/>
                        </a:rPr>
                        <a:t>0.3691</a:t>
                      </a:r>
                      <a:endParaRPr lang="en-US" sz="1200"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50910" marR="50910" marT="0" marB="0" vert="vert27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latin typeface="Arial"/>
                          <a:ea typeface="SimSun"/>
                          <a:cs typeface="Arial"/>
                        </a:rPr>
                        <a:t>0.4785</a:t>
                      </a:r>
                      <a:endParaRPr lang="en-US" sz="1200"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50910" marR="50910" marT="0" marB="0" vert="vert27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latin typeface="Arial"/>
                          <a:ea typeface="SimSun"/>
                          <a:cs typeface="Arial"/>
                        </a:rPr>
                        <a:t>0.6016</a:t>
                      </a:r>
                      <a:endParaRPr lang="en-US" sz="1200"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50910" marR="50910" marT="0" marB="0" vert="vert27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latin typeface="Arial"/>
                          <a:ea typeface="SimSun"/>
                          <a:cs typeface="Arial"/>
                        </a:rPr>
                        <a:t>0.4551</a:t>
                      </a:r>
                      <a:endParaRPr lang="en-US" sz="1200"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50910" marR="50910" marT="0" marB="0" vert="vert27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latin typeface="Arial"/>
                          <a:ea typeface="SimSun"/>
                          <a:cs typeface="Arial"/>
                        </a:rPr>
                        <a:t>0.5537</a:t>
                      </a:r>
                      <a:endParaRPr lang="en-US" sz="1200"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50910" marR="50910" marT="0" marB="0" vert="vert27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latin typeface="Arial"/>
                          <a:ea typeface="SimSun"/>
                          <a:cs typeface="Arial"/>
                        </a:rPr>
                        <a:t>0.6504</a:t>
                      </a:r>
                      <a:endParaRPr lang="en-US" sz="1200"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50910" marR="50910" marT="0" marB="0" vert="vert27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latin typeface="Arial"/>
                          <a:ea typeface="SimSun"/>
                          <a:cs typeface="Arial"/>
                        </a:rPr>
                        <a:t>0.7539</a:t>
                      </a:r>
                      <a:endParaRPr lang="en-US" sz="1200"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50910" marR="50910" marT="0" marB="0" vert="vert27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latin typeface="Arial"/>
                          <a:ea typeface="SimSun"/>
                          <a:cs typeface="Arial"/>
                        </a:rPr>
                        <a:t>0.8525</a:t>
                      </a:r>
                      <a:endParaRPr lang="en-US" sz="1200"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50910" marR="50910" marT="0" marB="0" vert="vert27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latin typeface="Arial"/>
                          <a:ea typeface="SimSun"/>
                          <a:cs typeface="Arial"/>
                        </a:rPr>
                        <a:t>0.9258</a:t>
                      </a:r>
                      <a:endParaRPr lang="en-US" sz="1200"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50910" marR="50910" marT="0" marB="0" vert="vert27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64049">
                <a:tc gridSpan="3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>
                          <a:latin typeface="Arial"/>
                          <a:ea typeface="SimSun"/>
                          <a:cs typeface="Arial"/>
                        </a:rPr>
                        <a:t>Modulation</a:t>
                      </a:r>
                      <a:endParaRPr lang="en-US" sz="1200" b="1"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50910" marR="5091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latin typeface="Arial"/>
                          <a:ea typeface="SimSun"/>
                          <a:cs typeface="Arial"/>
                        </a:rPr>
                        <a:t>OOR</a:t>
                      </a:r>
                      <a:endParaRPr lang="en-US" sz="1200" dirty="0"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50910" marR="5091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6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latin typeface="Arial"/>
                          <a:ea typeface="SimSun"/>
                          <a:cs typeface="Arial"/>
                        </a:rPr>
                        <a:t>QPSK</a:t>
                      </a:r>
                      <a:endParaRPr lang="en-US" sz="1200" dirty="0"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50910" marR="5091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latin typeface="Arial"/>
                          <a:ea typeface="SimSun"/>
                          <a:cs typeface="Arial"/>
                        </a:rPr>
                        <a:t>16QAM</a:t>
                      </a:r>
                      <a:endParaRPr lang="en-US" sz="1200"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50910" marR="5091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6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latin typeface="Arial"/>
                          <a:ea typeface="SimSun"/>
                          <a:cs typeface="Arial"/>
                        </a:rPr>
                        <a:t>64QAM</a:t>
                      </a:r>
                      <a:endParaRPr lang="en-US" sz="1200"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50910" marR="5091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2258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latin typeface="Arial"/>
                          <a:ea typeface="SimSun"/>
                          <a:cs typeface="Arial"/>
                        </a:rPr>
                        <a:t>MCS Scheme</a:t>
                      </a:r>
                      <a:endParaRPr lang="en-US" sz="1200" b="1" dirty="0"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50910" marR="5091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latin typeface="Arial"/>
                          <a:ea typeface="SimSun"/>
                          <a:cs typeface="Arial"/>
                        </a:rPr>
                        <a:t>PRB</a:t>
                      </a:r>
                      <a:endParaRPr lang="en-US" sz="1200" b="1" dirty="0"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50910" marR="5091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>
                          <a:latin typeface="Arial"/>
                          <a:ea typeface="SimSun"/>
                          <a:cs typeface="Arial"/>
                        </a:rPr>
                        <a:t>Available</a:t>
                      </a:r>
                      <a:br>
                        <a:rPr lang="en-US" sz="1200" b="1">
                          <a:latin typeface="Arial"/>
                          <a:ea typeface="SimSun"/>
                          <a:cs typeface="Arial"/>
                        </a:rPr>
                      </a:br>
                      <a:r>
                        <a:rPr lang="en-US" sz="1200" b="1">
                          <a:latin typeface="Arial"/>
                          <a:ea typeface="SimSun"/>
                          <a:cs typeface="Arial"/>
                        </a:rPr>
                        <a:t>RE-s</a:t>
                      </a:r>
                      <a:endParaRPr lang="en-US" sz="1200" b="1"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50910" marR="5091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16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 err="1">
                          <a:latin typeface="Arial"/>
                          <a:ea typeface="SimSun"/>
                          <a:cs typeface="Arial"/>
                        </a:rPr>
                        <a:t>Imcs</a:t>
                      </a:r>
                      <a:endParaRPr lang="en-US" sz="1200" b="1" dirty="0"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50910" marR="5091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33792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latin typeface="Arial"/>
                          <a:ea typeface="SimSun"/>
                          <a:cs typeface="Arial"/>
                        </a:rPr>
                        <a:t>MCS.sTTI_5</a:t>
                      </a:r>
                      <a:endParaRPr lang="en-US" sz="1200" dirty="0"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50910" marR="5091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latin typeface="Arial"/>
                          <a:ea typeface="SimSun"/>
                          <a:cs typeface="Arial"/>
                        </a:rPr>
                        <a:t>50</a:t>
                      </a:r>
                      <a:endParaRPr lang="en-US" sz="1200" dirty="0"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50910" marR="5091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latin typeface="Arial"/>
                          <a:ea typeface="SimSun"/>
                          <a:cs typeface="Arial"/>
                        </a:rPr>
                        <a:t>3300</a:t>
                      </a:r>
                      <a:endParaRPr lang="en-US" sz="1200" dirty="0"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50910" marR="5091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latin typeface="Arial"/>
                          <a:ea typeface="SimSun"/>
                          <a:cs typeface="Arial"/>
                        </a:rPr>
                        <a:t>DTX</a:t>
                      </a:r>
                      <a:endParaRPr lang="en-US" sz="1200" dirty="0"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50910" marR="5091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Arial"/>
                          <a:ea typeface="SimSun"/>
                          <a:cs typeface="Arial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Arial"/>
                          <a:ea typeface="SimSun"/>
                          <a:cs typeface="Arial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Arial"/>
                          <a:ea typeface="SimSun"/>
                          <a:cs typeface="Arial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Arial"/>
                          <a:ea typeface="SimSun"/>
                          <a:cs typeface="Arial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Arial"/>
                          <a:ea typeface="SimSun"/>
                          <a:cs typeface="Arial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Arial"/>
                          <a:ea typeface="SimSun"/>
                          <a:cs typeface="Arial"/>
                        </a:rPr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Arial"/>
                          <a:ea typeface="SimSun"/>
                          <a:cs typeface="Arial"/>
                        </a:rPr>
                        <a:t>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Arial"/>
                          <a:ea typeface="SimSun"/>
                          <a:cs typeface="Arial"/>
                        </a:rPr>
                        <a:t>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Arial"/>
                          <a:ea typeface="SimSun"/>
                          <a:cs typeface="Arial"/>
                        </a:rPr>
                        <a:t>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Arial"/>
                          <a:ea typeface="SimSun"/>
                          <a:cs typeface="Arial"/>
                        </a:rPr>
                        <a:t>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Arial"/>
                          <a:ea typeface="SimSun"/>
                          <a:cs typeface="Arial"/>
                        </a:rPr>
                        <a:t>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Arial"/>
                          <a:ea typeface="SimSun"/>
                          <a:cs typeface="Arial"/>
                        </a:rPr>
                        <a:t>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Arial"/>
                          <a:ea typeface="SimSun"/>
                          <a:cs typeface="Arial"/>
                        </a:rPr>
                        <a:t>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Arial"/>
                          <a:ea typeface="SimSun"/>
                          <a:cs typeface="Arial"/>
                        </a:rPr>
                        <a:t>27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Arial"/>
                          <a:ea typeface="SimSun"/>
                          <a:cs typeface="Arial"/>
                        </a:rPr>
                        <a:t>27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latin typeface="Arial"/>
                          <a:ea typeface="SimSun"/>
                          <a:cs typeface="Arial"/>
                        </a:rPr>
                        <a:t>Slot TTI CRS-based</a:t>
                      </a:r>
                      <a:endParaRPr lang="en-US" sz="1200"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50910" marR="5091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55321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latin typeface="Arial"/>
                          <a:ea typeface="SimSun"/>
                          <a:cs typeface="Arial"/>
                        </a:rPr>
                        <a:t>MCS.sTTI_6</a:t>
                      </a:r>
                      <a:endParaRPr lang="en-US" sz="1200" dirty="0"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50910" marR="5091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latin typeface="Arial"/>
                          <a:ea typeface="SimSun"/>
                          <a:cs typeface="Arial"/>
                        </a:rPr>
                        <a:t>50</a:t>
                      </a:r>
                      <a:endParaRPr lang="en-US" sz="1200" dirty="0"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50910" marR="5091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latin typeface="Arial"/>
                          <a:ea typeface="SimSun"/>
                          <a:cs typeface="Arial"/>
                        </a:rPr>
                        <a:t>1100</a:t>
                      </a:r>
                      <a:endParaRPr lang="en-US" sz="1200" dirty="0"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50910" marR="5091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latin typeface="Arial"/>
                          <a:ea typeface="SimSun"/>
                          <a:cs typeface="Arial"/>
                        </a:rPr>
                        <a:t>DTX</a:t>
                      </a:r>
                      <a:endParaRPr lang="en-US" sz="1200" dirty="0"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50910" marR="5091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Arial"/>
                          <a:ea typeface="SimSun"/>
                          <a:cs typeface="Arial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Arial"/>
                          <a:ea typeface="SimSun"/>
                          <a:cs typeface="Arial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Arial"/>
                          <a:ea typeface="SimSun"/>
                          <a:cs typeface="Arial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Arial"/>
                          <a:ea typeface="SimSun"/>
                          <a:cs typeface="Arial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Arial"/>
                          <a:ea typeface="SimSun"/>
                          <a:cs typeface="Arial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Arial"/>
                          <a:ea typeface="SimSun"/>
                          <a:cs typeface="Arial"/>
                        </a:rPr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Arial"/>
                          <a:ea typeface="SimSun"/>
                          <a:cs typeface="Arial"/>
                        </a:rPr>
                        <a:t>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Arial"/>
                          <a:ea typeface="SimSun"/>
                          <a:cs typeface="Arial"/>
                        </a:rPr>
                        <a:t>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Arial"/>
                          <a:ea typeface="SimSun"/>
                          <a:cs typeface="Arial"/>
                        </a:rPr>
                        <a:t>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Arial"/>
                          <a:ea typeface="SimSun"/>
                          <a:cs typeface="Arial"/>
                        </a:rPr>
                        <a:t>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Arial"/>
                          <a:ea typeface="SimSun"/>
                          <a:cs typeface="Arial"/>
                        </a:rPr>
                        <a:t>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Arial"/>
                          <a:ea typeface="SimSun"/>
                          <a:cs typeface="Arial"/>
                        </a:rPr>
                        <a:t>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Arial"/>
                          <a:ea typeface="SimSun"/>
                          <a:cs typeface="Arial"/>
                        </a:rPr>
                        <a:t>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Arial"/>
                          <a:ea typeface="SimSun"/>
                          <a:cs typeface="Arial"/>
                        </a:rPr>
                        <a:t>27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Arial"/>
                          <a:ea typeface="SimSun"/>
                          <a:cs typeface="Arial"/>
                        </a:rPr>
                        <a:t>27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latin typeface="Arial"/>
                          <a:ea typeface="SimSun"/>
                          <a:cs typeface="Arial"/>
                        </a:rPr>
                        <a:t>Subslot TTI CRS-based</a:t>
                      </a:r>
                      <a:endParaRPr lang="en-US" sz="1200"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50910" marR="5091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49601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latin typeface="Arial"/>
                          <a:ea typeface="SimSun"/>
                          <a:cs typeface="Arial"/>
                        </a:rPr>
                        <a:t>MCS.sTTI_7</a:t>
                      </a:r>
                      <a:endParaRPr lang="en-US" sz="1200" dirty="0"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50910" marR="5091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latin typeface="Arial"/>
                          <a:ea typeface="SimSun"/>
                          <a:cs typeface="Arial"/>
                        </a:rPr>
                        <a:t>50</a:t>
                      </a:r>
                      <a:endParaRPr lang="en-US" sz="1200" dirty="0"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50910" marR="5091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latin typeface="Arial"/>
                          <a:ea typeface="SimSun"/>
                          <a:cs typeface="Arial"/>
                        </a:rPr>
                        <a:t>3150</a:t>
                      </a:r>
                      <a:endParaRPr lang="en-US" sz="1200" dirty="0"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50910" marR="5091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latin typeface="Arial"/>
                          <a:ea typeface="SimSun"/>
                          <a:cs typeface="Arial"/>
                        </a:rPr>
                        <a:t>DTX</a:t>
                      </a:r>
                      <a:endParaRPr lang="en-US" sz="1200" dirty="0"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50910" marR="5091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Arial"/>
                          <a:ea typeface="SimSun"/>
                          <a:cs typeface="Arial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Arial"/>
                          <a:ea typeface="SimSun"/>
                          <a:cs typeface="Arial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Arial"/>
                          <a:ea typeface="SimSun"/>
                          <a:cs typeface="Arial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Arial"/>
                          <a:ea typeface="SimSun"/>
                          <a:cs typeface="Arial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Arial"/>
                          <a:ea typeface="SimSun"/>
                          <a:cs typeface="Arial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Arial"/>
                          <a:ea typeface="SimSun"/>
                          <a:cs typeface="Arial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Arial"/>
                          <a:ea typeface="SimSun"/>
                          <a:cs typeface="Arial"/>
                        </a:rPr>
                        <a:t>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Arial"/>
                          <a:ea typeface="SimSun"/>
                          <a:cs typeface="Arial"/>
                        </a:rPr>
                        <a:t>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Arial"/>
                          <a:ea typeface="SimSun"/>
                          <a:cs typeface="Arial"/>
                        </a:rPr>
                        <a:t>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Arial"/>
                          <a:ea typeface="SimSun"/>
                          <a:cs typeface="Arial"/>
                        </a:rPr>
                        <a:t>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Arial"/>
                          <a:ea typeface="SimSun"/>
                          <a:cs typeface="Arial"/>
                        </a:rPr>
                        <a:t>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Arial"/>
                          <a:ea typeface="SimSun"/>
                          <a:cs typeface="Arial"/>
                        </a:rPr>
                        <a:t>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Arial"/>
                          <a:ea typeface="SimSun"/>
                          <a:cs typeface="Arial"/>
                        </a:rPr>
                        <a:t>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Arial"/>
                          <a:ea typeface="SimSun"/>
                          <a:cs typeface="Arial"/>
                        </a:rPr>
                        <a:t>27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Arial"/>
                          <a:ea typeface="SimSun"/>
                          <a:cs typeface="Arial"/>
                        </a:rPr>
                        <a:t>27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latin typeface="Arial"/>
                          <a:ea typeface="SimSun"/>
                          <a:cs typeface="Arial"/>
                        </a:rPr>
                        <a:t>Slot TTI DMRS-based non-CSI-RS</a:t>
                      </a:r>
                      <a:endParaRPr lang="en-US" sz="1200"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50910" marR="5091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3049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latin typeface="Arial"/>
                          <a:ea typeface="SimSun"/>
                          <a:cs typeface="Arial"/>
                        </a:rPr>
                        <a:t>MCS.sTTI_8</a:t>
                      </a:r>
                      <a:endParaRPr lang="en-US" sz="1200" dirty="0"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50910" marR="5091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latin typeface="Arial"/>
                          <a:ea typeface="SimSun"/>
                        </a:rPr>
                        <a:t>50</a:t>
                      </a:r>
                      <a:endParaRPr lang="en-US" sz="1200" dirty="0">
                        <a:latin typeface="Times New Roman"/>
                        <a:ea typeface="SimSun"/>
                      </a:endParaRPr>
                    </a:p>
                  </a:txBody>
                  <a:tcPr marL="50910" marR="5091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latin typeface="Arial"/>
                          <a:ea typeface="SimSun"/>
                        </a:rPr>
                        <a:t>1050</a:t>
                      </a:r>
                      <a:endParaRPr lang="en-US" sz="1200" dirty="0">
                        <a:latin typeface="Times New Roman"/>
                        <a:ea typeface="SimSun"/>
                      </a:endParaRPr>
                    </a:p>
                  </a:txBody>
                  <a:tcPr marL="50910" marR="5091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latin typeface="Arial"/>
                          <a:ea typeface="SimSun"/>
                        </a:rPr>
                        <a:t>DTX</a:t>
                      </a:r>
                      <a:endParaRPr lang="en-US" sz="1200" dirty="0">
                        <a:latin typeface="Times New Roman"/>
                        <a:ea typeface="SimSun"/>
                      </a:endParaRPr>
                    </a:p>
                  </a:txBody>
                  <a:tcPr marL="50910" marR="5091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Arial"/>
                          <a:ea typeface="SimSun"/>
                          <a:cs typeface="Arial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Arial"/>
                          <a:ea typeface="SimSun"/>
                          <a:cs typeface="Arial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Arial"/>
                          <a:ea typeface="SimSun"/>
                          <a:cs typeface="Arial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Arial"/>
                          <a:ea typeface="SimSun"/>
                          <a:cs typeface="Arial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Arial"/>
                          <a:ea typeface="SimSun"/>
                          <a:cs typeface="Arial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Arial"/>
                          <a:ea typeface="SimSun"/>
                          <a:cs typeface="Arial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Arial"/>
                          <a:ea typeface="SimSun"/>
                          <a:cs typeface="Arial"/>
                        </a:rPr>
                        <a:t>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Arial"/>
                          <a:ea typeface="SimSun"/>
                          <a:cs typeface="Arial"/>
                        </a:rPr>
                        <a:t>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Arial"/>
                          <a:ea typeface="SimSun"/>
                          <a:cs typeface="Arial"/>
                        </a:rPr>
                        <a:t>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Arial"/>
                          <a:ea typeface="SimSun"/>
                          <a:cs typeface="Arial"/>
                        </a:rPr>
                        <a:t>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Arial"/>
                          <a:ea typeface="SimSun"/>
                          <a:cs typeface="Arial"/>
                        </a:rPr>
                        <a:t>20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Arial"/>
                          <a:ea typeface="SimSun"/>
                          <a:cs typeface="Arial"/>
                        </a:rPr>
                        <a:t>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Arial"/>
                          <a:ea typeface="SimSun"/>
                          <a:cs typeface="Arial"/>
                        </a:rPr>
                        <a:t>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Arial"/>
                          <a:ea typeface="SimSun"/>
                          <a:cs typeface="Arial"/>
                        </a:rPr>
                        <a:t>27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Arial"/>
                          <a:ea typeface="SimSun"/>
                          <a:cs typeface="Arial"/>
                        </a:rPr>
                        <a:t>27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latin typeface="Arial"/>
                          <a:ea typeface="SimSun"/>
                        </a:rPr>
                        <a:t>Sub-slot TTI DMRS-based non-CSI-RS</a:t>
                      </a:r>
                      <a:endParaRPr lang="en-US" sz="1200">
                        <a:latin typeface="Times New Roman"/>
                        <a:ea typeface="SimSun"/>
                      </a:endParaRPr>
                    </a:p>
                  </a:txBody>
                  <a:tcPr marL="50910" marR="5091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498706">
                <a:tc gridSpan="20">
                  <a:txBody>
                    <a:bodyPr/>
                    <a:lstStyle/>
                    <a:p>
                      <a:pPr marL="540385" marR="0" indent="-540385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latin typeface="Arial"/>
                          <a:ea typeface="SimSun"/>
                          <a:cs typeface="Arial"/>
                        </a:rPr>
                        <a:t>Note 1:	Mapping between </a:t>
                      </a:r>
                      <a:r>
                        <a:rPr lang="en-GB" sz="1200" dirty="0" err="1">
                          <a:latin typeface="Arial"/>
                          <a:ea typeface="SimSun"/>
                          <a:cs typeface="Arial"/>
                        </a:rPr>
                        <a:t>Imcs</a:t>
                      </a:r>
                      <a:r>
                        <a:rPr lang="en-GB" sz="1200" dirty="0">
                          <a:latin typeface="Arial"/>
                          <a:ea typeface="SimSun"/>
                          <a:cs typeface="Arial"/>
                        </a:rPr>
                        <a:t> and TBS according to Tables 7.1.7.1-1 and 7.1.7.2.1-1 in TS 36.213 [6].</a:t>
                      </a:r>
                      <a:endParaRPr lang="en-US" sz="1200" dirty="0">
                        <a:latin typeface="Arial"/>
                        <a:ea typeface="SimSun"/>
                        <a:cs typeface="Times New Roman"/>
                      </a:endParaRPr>
                    </a:p>
                    <a:p>
                      <a:pPr marL="540385" marR="0" indent="-540385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latin typeface="Arial"/>
                          <a:ea typeface="SimSun"/>
                          <a:cs typeface="Arial"/>
                        </a:rPr>
                        <a:t>Note 2:	2 symbols allocated to PDCCH.</a:t>
                      </a:r>
                      <a:endParaRPr lang="en-US" sz="1200" dirty="0">
                        <a:latin typeface="Arial"/>
                        <a:ea typeface="SimSun"/>
                        <a:cs typeface="Times New Roman"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latin typeface="Arial"/>
                          <a:ea typeface="SimSun"/>
                          <a:cs typeface="Arial"/>
                        </a:rPr>
                        <a:t>Note 3:</a:t>
                      </a:r>
                      <a:r>
                        <a:rPr lang="en-GB" sz="1200" kern="1200" baseline="0" dirty="0">
                          <a:solidFill>
                            <a:schemeClr val="tx1"/>
                          </a:solidFill>
                          <a:latin typeface="Arial"/>
                          <a:ea typeface="SimSun"/>
                          <a:cs typeface="Arial"/>
                        </a:rPr>
                        <a:t> </a:t>
                      </a:r>
                      <a:r>
                        <a:rPr lang="en-GB" sz="1200" kern="1200" dirty="0" err="1">
                          <a:solidFill>
                            <a:schemeClr val="tx1"/>
                          </a:solidFill>
                          <a:latin typeface="Arial"/>
                          <a:ea typeface="SimSun"/>
                          <a:cs typeface="Arial"/>
                        </a:rPr>
                        <a:t>Subslot</a:t>
                      </a:r>
                      <a:r>
                        <a:rPr lang="en-GB" sz="1200" kern="1200" dirty="0">
                          <a:solidFill>
                            <a:schemeClr val="tx1"/>
                          </a:solidFill>
                          <a:latin typeface="Arial"/>
                          <a:ea typeface="SimSun"/>
                          <a:cs typeface="Arial"/>
                        </a:rPr>
                        <a:t> or slot TTI in sub-frame#0 and #5 are not used for the corresponding requirement except for [MCS.23]. The next </a:t>
                      </a:r>
                      <a:r>
                        <a:rPr lang="en-GB" sz="1200" kern="1200" dirty="0" err="1">
                          <a:solidFill>
                            <a:schemeClr val="tx1"/>
                          </a:solidFill>
                          <a:latin typeface="Arial"/>
                          <a:ea typeface="SimSun"/>
                          <a:cs typeface="Arial"/>
                        </a:rPr>
                        <a:t>subframe</a:t>
                      </a:r>
                      <a:r>
                        <a:rPr lang="en-GB" sz="1200" kern="1200" dirty="0">
                          <a:solidFill>
                            <a:schemeClr val="tx1"/>
                          </a:solidFill>
                          <a:latin typeface="Arial"/>
                          <a:ea typeface="SimSun"/>
                          <a:cs typeface="Arial"/>
                        </a:rPr>
                        <a:t> (i.e. sub-frame#1 or #6) shall be used for potential retransmissions.</a:t>
                      </a:r>
                      <a:endParaRPr lang="en-US" sz="1200" kern="1200" dirty="0">
                        <a:solidFill>
                          <a:schemeClr val="tx1"/>
                        </a:solidFill>
                        <a:latin typeface="Arial"/>
                        <a:ea typeface="SimSun"/>
                        <a:cs typeface="Arial"/>
                      </a:endParaRPr>
                    </a:p>
                  </a:txBody>
                  <a:tcPr marL="50910" marR="5091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CDDFD707-AB35-43D4-82DB-C68D7C2B0B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Simulation assumption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6FF0665E-1C8C-49E3-ADDE-02766B2D165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Refer to R4-1805495</a:t>
            </a:r>
          </a:p>
        </p:txBody>
      </p:sp>
    </p:spTree>
    <p:extLst>
      <p:ext uri="{BB962C8B-B14F-4D97-AF65-F5344CB8AC3E}">
        <p14:creationId xmlns:p14="http://schemas.microsoft.com/office/powerpoint/2010/main" xmlns="" val="47702275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2011</TotalTime>
  <Words>491</Words>
  <Application>Microsoft Office PowerPoint</Application>
  <PresentationFormat>On-screen Show (4:3)</PresentationFormat>
  <Paragraphs>280</Paragraphs>
  <Slides>7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Office 主题</vt:lpstr>
      <vt:lpstr>3GPP TSG-RAN WG4 Meeting #86Bis   Melbourne, Australia, 16 - 20 Mar 2018</vt:lpstr>
      <vt:lpstr>General</vt:lpstr>
      <vt:lpstr>DMRS pattern- 1</vt:lpstr>
      <vt:lpstr>DMRS pattern- 2</vt:lpstr>
      <vt:lpstr>CQI2MCS mapping Table</vt:lpstr>
      <vt:lpstr>CQI2MCS mapping Table</vt:lpstr>
      <vt:lpstr>Simulation assumption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TSG-RAN WG4</dc:title>
  <dc:creator>Huawei</dc:creator>
  <cp:lastModifiedBy>Huawei</cp:lastModifiedBy>
  <cp:revision>127</cp:revision>
  <dcterms:created xsi:type="dcterms:W3CDTF">2016-01-12T08:39:50Z</dcterms:created>
  <dcterms:modified xsi:type="dcterms:W3CDTF">2018-04-20T02:38:24Z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(3)BeaiVJAsvlEFiWSJCf+i2zKTFaJpan+hC/ITdHH1NOea9fHpW49sYKR+zfj0PAG4pf8V5Jh3
p7X9BCD7Ov3AChvDxoxHs6W+lE3m2WklGxs0Pu5CL8YfAqo/QHxrOZSwDtOOsC1R15l/020N
0ewg8z5bXHfr2fyZgI7M5FpODdXAk21dxs+qgga54V0fFpHp1b8IE63cggr7IuCz1paJz1PM
n6urnLABRkmdKJtT5b</vt:lpwstr>
  </property>
  <property fmtid="{D5CDD505-2E9C-101B-9397-08002B2CF9AE}" pid="3" name="_2015_ms_pID_7253431">
    <vt:lpwstr>9bEa+Zp02vNXZk+Fxb+d1cmnaHfrIGD7UERXTPIXfIv53HR1YztFbm
jTOJsMo9tx0MVlsFMMPJzuhwZhTZkClbsYIo844BT0mJcsF53ohixT7sRSQqU1DoNj2D56Sa
PATIiXPp8n+uQLEyilwc376ROWyYzLWNpapCrm6N1XUZ239t0KyRRaPNofVTYrLCfiqNGcrB
Nt4csTzJhmET9sAzrve8lZUg7OXGc8vmxUJF</vt:lpwstr>
  </property>
  <property fmtid="{D5CDD505-2E9C-101B-9397-08002B2CF9AE}" pid="4" name="_2015_ms_pID_7253432">
    <vt:lpwstr>oXvHWzQEs26j41MWsFi1cO9ZVTMbRWZ9p98I
3SJCm4lkyY/DRFJePy+DytidDFOhs42o5zsouvo/I9W81dfpWQc=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1524178349</vt:lpwstr>
  </property>
</Properties>
</file>