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82" r:id="rId4"/>
    <p:sldId id="278" r:id="rId5"/>
    <p:sldId id="280" r:id="rId6"/>
    <p:sldId id="281" r:id="rId7"/>
    <p:sldId id="283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3738" autoAdjust="0"/>
  </p:normalViewPr>
  <p:slideViewPr>
    <p:cSldViewPr>
      <p:cViewPr>
        <p:scale>
          <a:sx n="100" d="100"/>
          <a:sy n="100" d="100"/>
        </p:scale>
        <p:origin x="-432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4/20/2018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n-NO" dirty="0">
                <a:ea typeface="+mj-ea"/>
              </a:rPr>
              <a:t>WF on </a:t>
            </a:r>
            <a:r>
              <a:rPr lang="nn-NO" dirty="0" smtClean="0">
                <a:ea typeface="+mj-ea"/>
              </a:rPr>
              <a:t>38.101-4 spec skeleton</a:t>
            </a:r>
            <a:r>
              <a:rPr lang="nn-NO" dirty="0">
                <a:ea typeface="+mj-ea"/>
              </a:rPr>
              <a:t/>
            </a:r>
            <a:br>
              <a:rPr lang="nn-NO" dirty="0">
                <a:ea typeface="+mj-ea"/>
              </a:rPr>
            </a:b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</a:t>
            </a:r>
            <a:r>
              <a:rPr lang="en-US" altLang="sv-SE" sz="3000" noProof="0" dirty="0">
                <a:solidFill>
                  <a:schemeClr val="tx1"/>
                </a:solidFill>
              </a:rPr>
              <a:t>	</a:t>
            </a:r>
            <a:r>
              <a:rPr lang="en-US" altLang="sv-SE" sz="3000" noProof="0" dirty="0" smtClean="0">
                <a:solidFill>
                  <a:schemeClr val="tx1"/>
                </a:solidFill>
              </a:rPr>
              <a:t>7.11.1.3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algn="l"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dirty="0" err="1" smtClean="0">
                <a:solidFill>
                  <a:schemeClr val="tx1"/>
                </a:solidFill>
              </a:rPr>
              <a:t>Samsung,Intel,Huawei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#86bis  				</a:t>
            </a:r>
            <a:r>
              <a:rPr lang="en-US" altLang="sv-SE" sz="2000" b="1" dirty="0" smtClean="0">
                <a:cs typeface="Arial" panose="020B0604020202020204" pitchFamily="34" charset="0"/>
              </a:rPr>
              <a:t>T</a:t>
            </a:r>
            <a:r>
              <a:rPr lang="en-US" altLang="zh-CN" sz="2000" b="1" dirty="0" smtClean="0">
                <a:cs typeface="Arial" panose="020B0604020202020204" pitchFamily="34" charset="0"/>
              </a:rPr>
              <a:t>-</a:t>
            </a:r>
            <a:r>
              <a:rPr lang="en-US" altLang="sv-SE" sz="2000" b="1" dirty="0" smtClean="0">
                <a:cs typeface="Arial" panose="020B0604020202020204" pitchFamily="34" charset="0"/>
              </a:rPr>
              <a:t>doc R4-1805548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nn-NO" altLang="sv-SE" sz="2000" b="1" dirty="0">
                <a:cs typeface="Arial" panose="020B0604020202020204" pitchFamily="34" charset="0"/>
              </a:rPr>
              <a:t>Melbourne, Australia, 16 – 20 April 2018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EBA412-54CB-4A97-BC29-8BE29F71D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sz="3600" dirty="0" smtClean="0"/>
              <a:t>Open issues (1/2)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604A82-A212-4DA0-95EF-5B999242F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4824536"/>
          </a:xfrm>
        </p:spPr>
        <p:txBody>
          <a:bodyPr/>
          <a:lstStyle/>
          <a:p>
            <a:r>
              <a:rPr lang="en-US" altLang="zh-CN" sz="2000" dirty="0" smtClean="0"/>
              <a:t>Issue 1: How to differentiae  frequency ranges / different test methods</a:t>
            </a:r>
          </a:p>
          <a:p>
            <a:pPr lvl="1"/>
            <a:r>
              <a:rPr lang="en-US" altLang="zh-CN" sz="2000" dirty="0" smtClean="0"/>
              <a:t>Option1: Using  </a:t>
            </a:r>
            <a:r>
              <a:rPr lang="en-US" altLang="zh-CN" sz="2000" dirty="0"/>
              <a:t>s</a:t>
            </a:r>
            <a:r>
              <a:rPr lang="en-US" altLang="zh-CN" sz="2000" dirty="0" smtClean="0"/>
              <a:t>eparate sections for Conductive test and OTA test (‘Pure baseband test’)</a:t>
            </a:r>
          </a:p>
          <a:p>
            <a:pPr lvl="1"/>
            <a:r>
              <a:rPr lang="en-US" altLang="zh-CN" sz="2000" dirty="0" smtClean="0"/>
              <a:t>Option2: Using separate tables or dedicated sub-section to clarify the applicable rules for frequency ranges and test methods</a:t>
            </a:r>
          </a:p>
          <a:p>
            <a:pPr lvl="1"/>
            <a:r>
              <a:rPr lang="en-US" altLang="zh-CN" sz="2000" dirty="0" smtClean="0"/>
              <a:t>Option 3: Using separate sections for different frequency ranges (FR1, FR2, and interworking across FR1+FR2)</a:t>
            </a:r>
          </a:p>
          <a:p>
            <a:r>
              <a:rPr lang="en-US" altLang="zh-CN" sz="2000" dirty="0"/>
              <a:t>Issue 2: </a:t>
            </a:r>
            <a:r>
              <a:rPr lang="en-US" altLang="zh-CN" sz="2000" dirty="0" smtClean="0"/>
              <a:t>Sub-sections </a:t>
            </a:r>
            <a:r>
              <a:rPr lang="en-US" altLang="zh-CN" sz="2000" dirty="0"/>
              <a:t>under demodulation requirements: the first level sub -sections can be divided by physical channels (PDSCH, PDCCH </a:t>
            </a:r>
            <a:r>
              <a:rPr lang="en-US" altLang="zh-CN" sz="2000" dirty="0" smtClean="0"/>
              <a:t>,PBCH and SDR).</a:t>
            </a:r>
            <a:endParaRPr lang="en-US" altLang="zh-CN" sz="2000" dirty="0"/>
          </a:p>
          <a:p>
            <a:r>
              <a:rPr lang="en-US" altLang="zh-CN" sz="2000" dirty="0"/>
              <a:t>Issue 3: </a:t>
            </a:r>
            <a:r>
              <a:rPr lang="en-US" altLang="zh-CN" sz="2000" dirty="0" smtClean="0"/>
              <a:t>Sub-sections </a:t>
            </a:r>
            <a:r>
              <a:rPr lang="en-US" altLang="zh-CN" sz="2000" dirty="0"/>
              <a:t>under CSI requirements: the first level sections can be divided by CSI reporting contents (CQI, </a:t>
            </a:r>
            <a:r>
              <a:rPr lang="en-US" altLang="zh-CN" sz="2000" dirty="0" smtClean="0"/>
              <a:t>PMI, </a:t>
            </a:r>
            <a:r>
              <a:rPr lang="en-US" altLang="zh-CN" sz="2000" dirty="0"/>
              <a:t>RI, </a:t>
            </a:r>
            <a:r>
              <a:rPr lang="en-US" altLang="zh-CN" sz="2000" dirty="0" smtClean="0"/>
              <a:t>[CRI],[LI] and [L1 RSRP]).</a:t>
            </a:r>
          </a:p>
          <a:p>
            <a:r>
              <a:rPr lang="en-US" altLang="zh-CN" sz="2000" dirty="0"/>
              <a:t>Issue 4: Number of Receiver antennas: 1Rx, 2Rx, 4Rx </a:t>
            </a:r>
          </a:p>
          <a:p>
            <a:pPr lvl="1"/>
            <a:r>
              <a:rPr lang="en-US" altLang="zh-CN" sz="2000" dirty="0"/>
              <a:t>1Rx (void for Rel-15), 2Rx, 4Rx (only applicable for FR1 in Rel-15)</a:t>
            </a:r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zh-CN" sz="1600" dirty="0"/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6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EBA412-54CB-4A97-BC29-8BE29F71D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sz="3600" dirty="0" smtClean="0"/>
              <a:t>Open issues (2/2)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604A82-A212-4DA0-95EF-5B999242F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616624"/>
          </a:xfrm>
        </p:spPr>
        <p:txBody>
          <a:bodyPr/>
          <a:lstStyle/>
          <a:p>
            <a:r>
              <a:rPr lang="en-US" altLang="zh-CN" sz="2000" dirty="0" smtClean="0"/>
              <a:t>Issue 5: Duplex </a:t>
            </a:r>
            <a:r>
              <a:rPr lang="en-US" altLang="zh-CN" sz="2000" dirty="0"/>
              <a:t>mode</a:t>
            </a:r>
            <a:r>
              <a:rPr lang="en-US" altLang="zh-CN" sz="2000" dirty="0" smtClean="0"/>
              <a:t>, CA/DC: </a:t>
            </a:r>
          </a:p>
          <a:p>
            <a:pPr lvl="1"/>
            <a:r>
              <a:rPr lang="en-US" altLang="zh-CN" sz="1600" dirty="0" smtClean="0"/>
              <a:t>Single </a:t>
            </a:r>
            <a:r>
              <a:rPr lang="en-US" altLang="zh-CN" sz="1600" dirty="0"/>
              <a:t>carrier FDD, Single carrier TDD, CA/DC, EN </a:t>
            </a:r>
            <a:r>
              <a:rPr lang="en-US" altLang="zh-CN" sz="1600" dirty="0" smtClean="0"/>
              <a:t>DC, SUL</a:t>
            </a:r>
          </a:p>
          <a:p>
            <a:pPr lvl="2"/>
            <a:r>
              <a:rPr lang="en-US" altLang="zh-CN" sz="1200" dirty="0" smtClean="0"/>
              <a:t>Option 1: Using different tables for different CA/DC/SUL combinations i.e. Intra-band contiguous EN-DC, Intra-band non-contiguous EN-DC ,Inter-band EN-DC within FR1, Inter-band EN-DC including FR2, Intra-band contiguous CA, Intra-band non-contiguous CA, Inter-band CA  within FR1, Inter-band CA including FR2,Inter-band DC between  FR1 and FR2, Inter-band CA between  FR1 and FR2; NR band combination for SUL</a:t>
            </a:r>
          </a:p>
          <a:p>
            <a:pPr lvl="1"/>
            <a:r>
              <a:rPr lang="en-US" altLang="zh-CN" sz="1600" dirty="0" smtClean="0"/>
              <a:t>The </a:t>
            </a:r>
            <a:r>
              <a:rPr lang="en-US" altLang="zh-CN" sz="1600" dirty="0"/>
              <a:t>exact set of test cases for single carrier and CA (CA/DC, EN DC, SUL) is subject to further discussion</a:t>
            </a:r>
          </a:p>
          <a:p>
            <a:pPr marL="914400" lvl="2" indent="0">
              <a:buNone/>
            </a:pPr>
            <a:endParaRPr lang="en-US" altLang="zh-CN" sz="1200" dirty="0" smtClean="0"/>
          </a:p>
          <a:p>
            <a:r>
              <a:rPr lang="en-US" altLang="zh-CN" sz="2000" dirty="0" smtClean="0"/>
              <a:t>Issue 6: How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differentiae WIs/features</a:t>
            </a:r>
          </a:p>
          <a:p>
            <a:pPr lvl="1"/>
            <a:r>
              <a:rPr lang="en-US" altLang="zh-CN" sz="1600" dirty="0" smtClean="0"/>
              <a:t>Option 1: Using separate sections for different WIs/features</a:t>
            </a:r>
          </a:p>
          <a:p>
            <a:pPr lvl="1"/>
            <a:r>
              <a:rPr lang="en-US" altLang="zh-CN" sz="1600" dirty="0" smtClean="0"/>
              <a:t>Option 2: Treating case by case pending on  test cases introduced</a:t>
            </a:r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zh-CN" sz="1600" dirty="0"/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0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1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5608"/>
            <a:ext cx="7163024" cy="4801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6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2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5"/>
            <a:ext cx="6552728" cy="472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99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24164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99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4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635824" cy="4528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0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E38D3E-3613-4069-95E6-243A3D562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45419B-E97C-402F-B07C-119679084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/>
              <a:t>R4-1713200 “Test scope and UE performance spec 38.101-4 drafting rules”, Ericsson</a:t>
            </a:r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GB" altLang="zh-CN" sz="2000" dirty="0"/>
              <a:t>R4-1713199 “Draft skeleton of 38.101-4 for UE performance”, </a:t>
            </a:r>
            <a:r>
              <a:rPr lang="en-GB" altLang="zh-CN" sz="2000" dirty="0" smtClean="0"/>
              <a:t>Ericsson</a:t>
            </a:r>
            <a:endParaRPr lang="en-US" altLang="zh-CN" sz="2000" dirty="0" smtClean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R4-1803842 “Proposals </a:t>
            </a:r>
            <a:r>
              <a:rPr lang="en-US" altLang="zh-CN" sz="2000" dirty="0"/>
              <a:t>on 38.101-4 specification </a:t>
            </a:r>
            <a:r>
              <a:rPr lang="en-US" altLang="zh-CN" sz="2000" dirty="0" smtClean="0"/>
              <a:t>structure”, Samsung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R4-1803844  “Draft </a:t>
            </a:r>
            <a:r>
              <a:rPr lang="en-US" altLang="zh-CN" sz="2000" dirty="0"/>
              <a:t>skeleton of </a:t>
            </a:r>
            <a:r>
              <a:rPr lang="en-US" altLang="zh-CN" sz="2000" dirty="0" smtClean="0"/>
              <a:t>38.101-4”, Samsung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R4-1804175 “TS </a:t>
            </a:r>
            <a:r>
              <a:rPr lang="en-US" altLang="zh-CN" sz="2000" dirty="0"/>
              <a:t>38.101-4 NR UE performance requirements specification </a:t>
            </a:r>
            <a:r>
              <a:rPr lang="en-US" altLang="zh-CN" sz="2000" dirty="0" smtClean="0"/>
              <a:t>structure”, Intel </a:t>
            </a:r>
            <a:r>
              <a:rPr lang="en-US" altLang="zh-CN" sz="2000" dirty="0"/>
              <a:t>Corporation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R4-1804176 “Draft </a:t>
            </a:r>
            <a:r>
              <a:rPr lang="en-US" altLang="zh-CN" sz="2000" dirty="0"/>
              <a:t>skeleton of TS </a:t>
            </a:r>
            <a:r>
              <a:rPr lang="en-US" altLang="zh-CN" sz="2000" dirty="0" smtClean="0"/>
              <a:t>38.101-4”, Intel </a:t>
            </a:r>
            <a:r>
              <a:rPr lang="en-US" altLang="zh-CN" sz="2000" dirty="0"/>
              <a:t>Corporation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R4-1805311 “Discussion </a:t>
            </a:r>
            <a:r>
              <a:rPr lang="en-US" altLang="zh-CN" sz="2000" dirty="0"/>
              <a:t>on the specification structure for </a:t>
            </a:r>
            <a:r>
              <a:rPr lang="en-US" altLang="zh-CN" sz="2000" dirty="0" smtClean="0"/>
              <a:t>38.101-4” Huawei</a:t>
            </a:r>
            <a:r>
              <a:rPr lang="en-US" altLang="zh-CN" sz="2000" dirty="0"/>
              <a:t>, HiSilicon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R4-1805312 “Draft </a:t>
            </a:r>
            <a:r>
              <a:rPr lang="en-US" altLang="zh-CN" sz="2000" dirty="0"/>
              <a:t>specification structure for </a:t>
            </a:r>
            <a:r>
              <a:rPr lang="en-US" altLang="zh-CN" sz="2000" dirty="0" smtClean="0"/>
              <a:t>38.101-4”, Huawei</a:t>
            </a:r>
            <a:r>
              <a:rPr lang="en-US" altLang="zh-CN" sz="2000" dirty="0"/>
              <a:t>, </a:t>
            </a:r>
            <a:r>
              <a:rPr lang="en-US" altLang="zh-CN" sz="2000" dirty="0" smtClean="0"/>
              <a:t>HiSilicon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076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30733</TotalTime>
  <Words>426</Words>
  <Application>Microsoft Office PowerPoint</Application>
  <PresentationFormat>全屏显示(4:3)</PresentationFormat>
  <Paragraphs>40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38.101-4 spec skeleton </vt:lpstr>
      <vt:lpstr>Open issues (1/2)</vt:lpstr>
      <vt:lpstr>Open issues (2/2)</vt:lpstr>
      <vt:lpstr>Skeleton Options-Option 1</vt:lpstr>
      <vt:lpstr>Skeleton Options-Option 2</vt:lpstr>
      <vt:lpstr>Skeleton Options-Option 3</vt:lpstr>
      <vt:lpstr>Skeleton Options-Option 4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Samsung Electronics</cp:lastModifiedBy>
  <cp:revision>368</cp:revision>
  <dcterms:created xsi:type="dcterms:W3CDTF">2014-03-20T14:32:54Z</dcterms:created>
  <dcterms:modified xsi:type="dcterms:W3CDTF">2018-04-20T02:38:39Z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_SA">
    <vt:lpwstr>C:\Users\Administrator\AppData\Local\Temp\Temp1_R4-1805537.zip\R4-1805537_38.101-4_Skeleton_v0.2.pptx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1524178349</vt:lpwstr>
  </property>
  <property fmtid="{D5CDD505-2E9C-101B-9397-08002B2CF9AE}" pid="7" name="_2015_ms_pID_725343">
    <vt:lpwstr>(2)Jr4fRCJz38C0tLx5HF3Mz2KgMjHH/azdQh5pQLcAqjZ9R4N9C6LsSuQHdjiCkuvgEaigYPQi
kBOX2zdqUiOVnP7N1pnf9T+mbs1qalY5QdSGDkmu9QY0BxaVsOy97PVCdbPCdGSgZVbfry9T
Y6cSsctkAnqvI/ZjK503WkxXjXF8743KQWXN4yc5gMU5O9uFnCft9f0xKOW65OoDX+7PAOnW
nCjsDb9GNeWwEBaaW+</vt:lpwstr>
  </property>
  <property fmtid="{D5CDD505-2E9C-101B-9397-08002B2CF9AE}" pid="8" name="_2015_ms_pID_7253431">
    <vt:lpwstr>VRGoMsiYnahsuy2b2o82FvVjUSrTZ9a5cEEvlicB1nda491LT+S44z
+LgeB2818QlzjXNw129hsYm/yzhjsvHM3grnipA/54YpQmSMPvAqdpKXMY6LZMW/M2EdCI2E
gLpkLeymRsORYaz7qdtUHOdMPVIFcG3ijOpN4mzHh3bnXS64sWO+jI/v1otI9UTVtDO3ki43
9ZRLbqFKbYuSqcSy</vt:lpwstr>
  </property>
</Properties>
</file>