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 smtClean="0">
                <a:solidFill>
                  <a:schemeClr val="tx1"/>
                </a:solidFill>
              </a:rPr>
              <a:t>Nokia, Nokia Shanghai Bell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R4-1805538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Methodology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FR1</a:t>
            </a:r>
          </a:p>
          <a:p>
            <a:pPr lvl="2"/>
            <a:r>
              <a:rPr lang="en-US" dirty="0"/>
              <a:t>Conducted </a:t>
            </a:r>
          </a:p>
          <a:p>
            <a:pPr lvl="3"/>
            <a:r>
              <a:rPr lang="en-US" dirty="0"/>
              <a:t>Same as LTE conducted requirements definition methods</a:t>
            </a:r>
          </a:p>
          <a:p>
            <a:pPr lvl="2"/>
            <a:r>
              <a:rPr lang="en-US" dirty="0"/>
              <a:t>OTA</a:t>
            </a:r>
          </a:p>
          <a:p>
            <a:pPr lvl="3"/>
            <a:r>
              <a:rPr lang="en-US" dirty="0"/>
              <a:t>Reuse </a:t>
            </a:r>
            <a:r>
              <a:rPr lang="en-US" dirty="0" err="1"/>
              <a:t>eAAS</a:t>
            </a:r>
            <a:r>
              <a:rPr lang="en-US" dirty="0"/>
              <a:t> demodulation test framework unless technical issues are identified, and pending on completion of </a:t>
            </a:r>
            <a:r>
              <a:rPr lang="en-US" dirty="0" err="1"/>
              <a:t>eAAS</a:t>
            </a:r>
            <a:endParaRPr lang="en-US" dirty="0"/>
          </a:p>
          <a:p>
            <a:pPr lvl="1"/>
            <a:r>
              <a:rPr lang="en-US" dirty="0"/>
              <a:t>FR2</a:t>
            </a:r>
          </a:p>
          <a:p>
            <a:pPr lvl="2"/>
            <a:r>
              <a:rPr lang="en-US" dirty="0"/>
              <a:t>OTA: Default baseline as in FR1 unless any technical issues identified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Define the following NR BS performance requirements in Rel-15</a:t>
            </a:r>
          </a:p>
          <a:p>
            <a:pPr lvl="1"/>
            <a:r>
              <a:rPr lang="en-US" dirty="0"/>
              <a:t>PUSCH</a:t>
            </a:r>
          </a:p>
          <a:p>
            <a:pPr lvl="1"/>
            <a:r>
              <a:rPr lang="en-US" dirty="0"/>
              <a:t>PUCCH</a:t>
            </a:r>
          </a:p>
          <a:p>
            <a:pPr lvl="1"/>
            <a:r>
              <a:rPr lang="en-US" dirty="0"/>
              <a:t>PRACH</a:t>
            </a:r>
          </a:p>
          <a:p>
            <a:r>
              <a:rPr lang="en-US" dirty="0"/>
              <a:t>Single user is baseline</a:t>
            </a:r>
          </a:p>
          <a:p>
            <a:pPr lvl="1"/>
            <a:endParaRPr lang="en-US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Single carrier is baseline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General open issues in Test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Propagation Condition</a:t>
            </a:r>
          </a:p>
          <a:p>
            <a:pPr lvl="1"/>
            <a:r>
              <a:rPr lang="en-US" dirty="0"/>
              <a:t>Option1: Consider to use the conclusions from UE </a:t>
            </a:r>
            <a:r>
              <a:rPr lang="en-US" dirty="0" err="1"/>
              <a:t>demod</a:t>
            </a:r>
            <a:r>
              <a:rPr lang="en-US" dirty="0"/>
              <a:t> discussions, if feasible</a:t>
            </a:r>
          </a:p>
          <a:p>
            <a:pPr lvl="1"/>
            <a:r>
              <a:rPr lang="en-US" dirty="0"/>
              <a:t>Option 2: consider the BS </a:t>
            </a:r>
            <a:r>
              <a:rPr lang="en-US" dirty="0" err="1"/>
              <a:t>demod</a:t>
            </a:r>
            <a:r>
              <a:rPr lang="en-US" dirty="0"/>
              <a:t> independently from UE discussion</a:t>
            </a:r>
          </a:p>
          <a:p>
            <a:r>
              <a:rPr lang="en-US" dirty="0"/>
              <a:t>Duplex mode</a:t>
            </a:r>
          </a:p>
          <a:p>
            <a:r>
              <a:rPr lang="en-US" dirty="0"/>
              <a:t>TDD UL DL configuration</a:t>
            </a:r>
          </a:p>
          <a:p>
            <a:pPr lvl="1"/>
            <a:r>
              <a:rPr lang="en-US" dirty="0"/>
              <a:t>Consider only semi-statically configured UL DL configurations</a:t>
            </a:r>
          </a:p>
          <a:p>
            <a:r>
              <a:rPr lang="en-US" dirty="0"/>
              <a:t>Antenna configuration</a:t>
            </a:r>
          </a:p>
          <a:p>
            <a:r>
              <a:rPr lang="en-US" dirty="0"/>
              <a:t>BW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SCS</a:t>
            </a:r>
          </a:p>
          <a:p>
            <a:r>
              <a:rPr lang="en-US" dirty="0"/>
              <a:t>Reference receiver</a:t>
            </a:r>
          </a:p>
          <a:p>
            <a:pPr lvl="1"/>
            <a:r>
              <a:rPr lang="en-US" dirty="0"/>
              <a:t>only noise is modeled in the tests (no explicit interferer modeled) in Rel-15</a:t>
            </a:r>
          </a:p>
          <a:p>
            <a:r>
              <a:rPr lang="en-US" dirty="0"/>
              <a:t>Consider how to capture CA, EN-DC and SUL based on single carrier cases</a:t>
            </a:r>
          </a:p>
          <a:p>
            <a:r>
              <a:rPr lang="en-US" dirty="0"/>
              <a:t>Study multiple user test cases after single user tests cases are completed, if needed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PUSCH</a:t>
            </a:r>
          </a:p>
          <a:p>
            <a:pPr lvl="1"/>
            <a:r>
              <a:rPr lang="en-US" dirty="0"/>
              <a:t>No UCI multiplexing on PUSCH</a:t>
            </a:r>
          </a:p>
          <a:p>
            <a:pPr lvl="1"/>
            <a:r>
              <a:rPr lang="en-US" dirty="0"/>
              <a:t>Test metric: 70% </a:t>
            </a:r>
            <a:r>
              <a:rPr lang="en-GB" dirty="0"/>
              <a:t>maximum throughput</a:t>
            </a:r>
          </a:p>
          <a:p>
            <a:pPr lvl="1"/>
            <a:r>
              <a:rPr lang="en-US" sz="2700" dirty="0"/>
              <a:t>FFS: Waveform </a:t>
            </a:r>
          </a:p>
          <a:p>
            <a:pPr lvl="1"/>
            <a:r>
              <a:rPr lang="en-US" sz="2700" dirty="0"/>
              <a:t>FFS: DMRS configuration</a:t>
            </a:r>
          </a:p>
          <a:p>
            <a:pPr lvl="1"/>
            <a:r>
              <a:rPr lang="en-US" sz="2700" dirty="0"/>
              <a:t>FFS: FRC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PUCCH</a:t>
            </a:r>
          </a:p>
          <a:p>
            <a:pPr lvl="1"/>
            <a:r>
              <a:rPr lang="en-US" dirty="0"/>
              <a:t>Format</a:t>
            </a:r>
          </a:p>
          <a:p>
            <a:pPr lvl="2"/>
            <a:r>
              <a:rPr lang="en-US" dirty="0"/>
              <a:t>Whether all formats or a subset of the all formats are tested </a:t>
            </a:r>
          </a:p>
          <a:p>
            <a:pPr lvl="1"/>
            <a:r>
              <a:rPr lang="en-GB" dirty="0"/>
              <a:t>Test metric</a:t>
            </a:r>
          </a:p>
          <a:p>
            <a:pPr lvl="2"/>
            <a:r>
              <a:rPr lang="en-GB" dirty="0"/>
              <a:t>For HARQ-ACK: DTX to ACK, and missed ACK, other metrics not precluded</a:t>
            </a:r>
          </a:p>
          <a:p>
            <a:pPr lvl="2"/>
            <a:r>
              <a:rPr lang="en-GB" dirty="0"/>
              <a:t>For CSI, if introduced: BLER</a:t>
            </a:r>
          </a:p>
          <a:p>
            <a:pPr lvl="2"/>
            <a:r>
              <a:rPr lang="en-GB" dirty="0"/>
              <a:t>FFS which metric is used for which formats 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PRACH</a:t>
            </a:r>
          </a:p>
          <a:p>
            <a:pPr lvl="1"/>
            <a:r>
              <a:rPr lang="en-US" dirty="0"/>
              <a:t>Preamble Format </a:t>
            </a:r>
          </a:p>
          <a:p>
            <a:pPr lvl="2"/>
            <a:r>
              <a:rPr lang="en-US" dirty="0"/>
              <a:t>Whether all formats or a subset of them are tested</a:t>
            </a:r>
          </a:p>
          <a:p>
            <a:pPr lvl="1"/>
            <a:r>
              <a:rPr lang="en-GB" dirty="0"/>
              <a:t>FFS: whether type of restricted sets are to be tested </a:t>
            </a:r>
            <a:endParaRPr lang="en-US" dirty="0"/>
          </a:p>
          <a:p>
            <a:pPr lvl="1"/>
            <a:r>
              <a:rPr lang="en-US" dirty="0"/>
              <a:t>FFS: Test metric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-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600" dirty="0"/>
              <a:t>R4-1803743 </a:t>
            </a:r>
            <a:r>
              <a:rPr lang="en-US" sz="1600" dirty="0"/>
              <a:t>Preliminary views on NR BS demodulation requirements for FR1, China Telecom</a:t>
            </a:r>
          </a:p>
          <a:p>
            <a:r>
              <a:rPr lang="en-US" sz="1600" dirty="0"/>
              <a:t>R4-1804619 On BS demodulation requirements for NR, Ericsson</a:t>
            </a:r>
            <a:endParaRPr lang="en-GB" sz="1600" dirty="0"/>
          </a:p>
          <a:p>
            <a:r>
              <a:rPr lang="en-GB" sz="1600" dirty="0"/>
              <a:t>R4-1805081 On general issues for NR BS demodulation requirements, Nokia, Nokia Shanghai Bell</a:t>
            </a:r>
          </a:p>
          <a:p>
            <a:r>
              <a:rPr lang="en-GB" sz="1600" dirty="0"/>
              <a:t>R4-1805082 </a:t>
            </a:r>
            <a:r>
              <a:rPr lang="en-US" sz="1600" dirty="0"/>
              <a:t>Initial discussion on BS demodulation requirements for NR PUCCH,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R4-1805083 WF on NR PUCCH demodulation requirements,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R4-1805084 Initial discussion on BS demodulation requirements for NR PUSCH 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R4-1805085 WF on NR PUSCH demodulation requirements 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R4-1805110 Initial discussion on BS demodulation requirements for NR PRACH 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R4-1805111 WF on NR PRACH demodulation requirements ,</a:t>
            </a:r>
            <a:r>
              <a:rPr lang="en-GB" sz="1600" dirty="0"/>
              <a:t> Nokia, Nokia Shanghai Bell</a:t>
            </a:r>
          </a:p>
          <a:p>
            <a:r>
              <a:rPr lang="en-US" sz="1600" dirty="0"/>
              <a:t>R4-1805313 Discussion on NR BS FR1 demodulation performance requirements, Huawei</a:t>
            </a:r>
          </a:p>
          <a:p>
            <a:r>
              <a:rPr lang="en-US" sz="1600" dirty="0"/>
              <a:t>R4-1805314 Discussion on NR BS FR2 demodulation performance requirements, Huawei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430</Words>
  <Application>Microsoft Office PowerPoint</Application>
  <PresentationFormat>On-screen Show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#86Bis   Melbourne, Australia, 16 - 20 Mar 2018</vt:lpstr>
      <vt:lpstr>Test Methodology</vt:lpstr>
      <vt:lpstr>General</vt:lpstr>
      <vt:lpstr>General open issues in Test Configuration</vt:lpstr>
      <vt:lpstr>Performance Requirements</vt:lpstr>
      <vt:lpstr>Annex - 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149</cp:revision>
  <dcterms:created xsi:type="dcterms:W3CDTF">2016-01-12T08:39:50Z</dcterms:created>
  <dcterms:modified xsi:type="dcterms:W3CDTF">2018-04-19T10:01:06Z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(3)oExfS88vx8tbTcUXd7lQWQBsYuuWNXASOc3a0SLuK9Re5s1Z3tFtBMF0qJ7splZutEn1JjkL
Yc6JUj+SgGIRjhk3Gms2LMC6TTxAjAYtsfTB0ELLFUDtfte6V88VtO8mXuQWFcpH20P3+LdZ
MvIuyf6mBZmgBy4czLklV8BchOvG2My2rZKJu8D+O2CBVeGFplz0bmTrX4/fl2ki9FmPVLZC
5tEA3yFtMucfahQ7L/</vt:lpwstr>
  </property>
  <property fmtid="{D5CDD505-2E9C-101B-9397-08002B2CF9AE}" pid="3" name="_2015_ms_pID_7253431">
    <vt:lpwstr>Z7HPC3y4W2UhqecSzrnZDK3+RKWqNw4+owWZImjLGvIuyERUAyYehc
K1XNz0i8NE70tTzVgJfSL+lUEBuY3Lv+dCMLUhH38aDdm6OFeNXhj4+eIDiqR+lQG8xnP/ai
QohX8q6xpuH94y2GmrZk1f2Mt/Eup/pZeFc0HskbOHWCosoU7xyddvvFRDK1uZca5LdRkhd0
ff2FUYATth0HbbikjEXtUij0bOcbGzdZ60zH</vt:lpwstr>
  </property>
  <property fmtid="{D5CDD505-2E9C-101B-9397-08002B2CF9AE}" pid="4" name="_2015_ms_pID_7253432">
    <vt:lpwstr>/70Q+Viwj1QUvUr4fnoWb/bftvy4gjmCp07l
bJeweLNoWr/cbLsYLvVVU2UAL8623pe32B/GgVn94Gu/laq7uoc=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1524090290</vt:lpwstr>
  </property>
</Properties>
</file>