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9"/>
  </p:notesMasterIdLst>
  <p:sldIdLst>
    <p:sldId id="256" r:id="rId2"/>
    <p:sldId id="315" r:id="rId3"/>
    <p:sldId id="317" r:id="rId4"/>
    <p:sldId id="316" r:id="rId5"/>
    <p:sldId id="313" r:id="rId6"/>
    <p:sldId id="318" r:id="rId7"/>
    <p:sldId id="314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70" d="100"/>
          <a:sy n="70" d="100"/>
        </p:scale>
        <p:origin x="151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4/19/2018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0504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8595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6726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2018/4/19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2018/4/19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2018/4/19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2018/4/19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2018/4/19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2018/4/19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demodulation and CSI requirements for high capacity stationary wireless link and 1024QAM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581128"/>
            <a:ext cx="7993062" cy="158472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>
                <a:solidFill>
                  <a:schemeClr val="tx1"/>
                </a:solidFill>
              </a:rPr>
              <a:t>HiSilicon</a:t>
            </a:r>
            <a:r>
              <a:rPr lang="en-US" altLang="en-US" sz="2800" dirty="0">
                <a:solidFill>
                  <a:schemeClr val="tx1"/>
                </a:solidFill>
              </a:rPr>
              <a:t>, Anritsu, Rohde &amp; Schwarz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#86bis	                                           R4-1805509</a:t>
            </a:r>
          </a:p>
          <a:p>
            <a:pPr>
              <a:buNone/>
            </a:pPr>
            <a:r>
              <a:rPr lang="en-US" altLang="zh-CN" sz="2000" b="1" dirty="0"/>
              <a:t>Melbourne, Australia, Apr 16 – 20th</a:t>
            </a:r>
            <a:r>
              <a:rPr lang="en-GB" altLang="zh-CN" sz="2000" b="1" dirty="0"/>
              <a:t>,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sv-SE" sz="2000" b="1" dirty="0"/>
              <a:t>6.19.4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Demodulation requirements under fading conditions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787576"/>
              </p:ext>
            </p:extLst>
          </p:nvPr>
        </p:nvGraphicFramePr>
        <p:xfrm>
          <a:off x="2051720" y="2420888"/>
          <a:ext cx="518457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Parameters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Value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Bandwidth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10MHz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Channel</a:t>
                      </a:r>
                      <a:r>
                        <a:rPr lang="en-US" altLang="zh-CN" sz="1200" baseline="0" dirty="0"/>
                        <a:t> model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EPA5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CFI (OFDM</a:t>
                      </a:r>
                      <a:r>
                        <a:rPr lang="en-US" altLang="zh-CN" sz="1200" baseline="0" dirty="0"/>
                        <a:t> symbol for control channel)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Duplex mode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FDD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19872" y="2060848"/>
            <a:ext cx="2310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1: common parameters</a:t>
            </a:r>
            <a:endParaRPr lang="zh-CN" altLang="en-US" sz="14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881336"/>
            <a:ext cx="8291513" cy="597666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For 1024QAM demodulation requirements, the </a:t>
            </a:r>
            <a:r>
              <a:rPr lang="en-US" altLang="ko-KR" sz="2000" dirty="0"/>
              <a:t>candidate </a:t>
            </a:r>
            <a:r>
              <a:rPr lang="en-US" altLang="ko-KR" sz="2000" dirty="0">
                <a:solidFill>
                  <a:prstClr val="black"/>
                </a:solidFill>
              </a:rPr>
              <a:t>test cases given in Table 2 with the common parameters given in Table 1 are identified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The parameters of MIMO layer, MCS and </a:t>
            </a:r>
            <a:r>
              <a:rPr lang="en-US" altLang="ko-KR" sz="1600" dirty="0" err="1">
                <a:solidFill>
                  <a:prstClr val="black"/>
                </a:solidFill>
              </a:rPr>
              <a:t>Tx</a:t>
            </a:r>
            <a:r>
              <a:rPr lang="en-US" altLang="ko-KR" sz="1600" dirty="0">
                <a:solidFill>
                  <a:prstClr val="black"/>
                </a:solidFill>
              </a:rPr>
              <a:t> EVM need further study</a:t>
            </a:r>
          </a:p>
        </p:txBody>
      </p:sp>
    </p:spTree>
    <p:extLst>
      <p:ext uri="{BB962C8B-B14F-4D97-AF65-F5344CB8AC3E}">
        <p14:creationId xmlns:p14="http://schemas.microsoft.com/office/powerpoint/2010/main" val="1364501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Demodulation requirements under fading conditions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11686" y="1686351"/>
            <a:ext cx="2259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2: Cases for evaluation</a:t>
            </a:r>
            <a:endParaRPr lang="zh-CN" altLang="en-US" sz="14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583956"/>
              </p:ext>
            </p:extLst>
          </p:nvPr>
        </p:nvGraphicFramePr>
        <p:xfrm>
          <a:off x="827584" y="1994128"/>
          <a:ext cx="6828183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4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73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9987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92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7494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8097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237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94578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No.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TM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PMI feedback (pre-coding)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MIMO</a:t>
                      </a:r>
                      <a:r>
                        <a:rPr lang="en-US" altLang="zh-CN" sz="1100" baseline="0" dirty="0"/>
                        <a:t> layer 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MCS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Antenna</a:t>
                      </a:r>
                      <a:r>
                        <a:rPr lang="en-US" altLang="zh-CN" sz="1100" baseline="0" dirty="0"/>
                        <a:t> </a:t>
                      </a:r>
                      <a:r>
                        <a:rPr lang="en-US" altLang="zh-CN" sz="1100" baseline="0" dirty="0" err="1"/>
                        <a:t>config</a:t>
                      </a:r>
                      <a:r>
                        <a:rPr lang="en-US" altLang="zh-CN" sz="1100" baseline="0" dirty="0"/>
                        <a:t>.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err="1"/>
                        <a:t>Tx</a:t>
                      </a:r>
                      <a:r>
                        <a:rPr lang="en-US" altLang="zh-CN" sz="1100" baseline="0" dirty="0"/>
                        <a:t> EVM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1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TM4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1:  Feedback (PUSCH 3-1, Reporting interval =1)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2: Random</a:t>
                      </a:r>
                      <a:endParaRPr lang="zh-CN" altLang="en-US" sz="11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Op1:</a:t>
                      </a:r>
                      <a:r>
                        <a:rPr lang="en-US" altLang="zh-CN" sz="1100" baseline="0" dirty="0"/>
                        <a:t> 1-layer</a:t>
                      </a:r>
                      <a:endParaRPr lang="en-US" altLang="zh-CN" sz="1100" strike="sngStrike" baseline="0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altLang="zh-CN" sz="1100" strike="noStrike" baseline="0" dirty="0">
                          <a:solidFill>
                            <a:schemeClr val="tx1"/>
                          </a:solidFill>
                        </a:rPr>
                        <a:t>Op2: 2-layer</a:t>
                      </a:r>
                      <a:endParaRPr lang="zh-CN" altLang="en-US" sz="11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MCS#23 (with 52752 bits)</a:t>
                      </a:r>
                    </a:p>
                    <a:p>
                      <a:r>
                        <a:rPr lang="en-US" altLang="zh-CN" sz="1100" dirty="0"/>
                        <a:t>FFS:</a:t>
                      </a:r>
                      <a:r>
                        <a:rPr lang="en-US" altLang="zh-CN" sz="1100" baseline="0" dirty="0"/>
                        <a:t> other MCS for 1-layer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4x2 Low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Op1:</a:t>
                      </a:r>
                      <a:r>
                        <a:rPr lang="en-US" altLang="zh-CN" sz="1100" baseline="0" dirty="0"/>
                        <a:t> 1.5%</a:t>
                      </a:r>
                    </a:p>
                    <a:p>
                      <a:r>
                        <a:rPr lang="en-US" altLang="zh-CN" sz="1100" baseline="0" dirty="0"/>
                        <a:t>Op2: 2%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2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TM4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1: Feedback (PUSCH 3-1, Reporting interval =1)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2: Random</a:t>
                      </a:r>
                      <a:endParaRPr lang="zh-CN" altLang="en-US" sz="11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Op1:</a:t>
                      </a:r>
                      <a:r>
                        <a:rPr lang="en-US" altLang="zh-CN" sz="1100" baseline="0" dirty="0"/>
                        <a:t> 1-layer</a:t>
                      </a:r>
                    </a:p>
                    <a:p>
                      <a:r>
                        <a:rPr lang="en-US" altLang="zh-CN" sz="1100" baseline="0" dirty="0"/>
                        <a:t>Op2: 2-layer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MCS#23 (with 52752 bits)</a:t>
                      </a:r>
                    </a:p>
                    <a:p>
                      <a:r>
                        <a:rPr lang="en-US" altLang="zh-CN" sz="1100" dirty="0"/>
                        <a:t>FFS:</a:t>
                      </a:r>
                      <a:r>
                        <a:rPr lang="en-US" altLang="zh-CN" sz="1100" baseline="0" dirty="0"/>
                        <a:t> other MCS for 1-layer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4x4 Low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Op1:</a:t>
                      </a:r>
                      <a:r>
                        <a:rPr lang="en-US" altLang="zh-CN" sz="1100" baseline="0" dirty="0"/>
                        <a:t> 1.5%</a:t>
                      </a:r>
                    </a:p>
                    <a:p>
                      <a:r>
                        <a:rPr lang="en-US" altLang="zh-CN" sz="1100" baseline="0" dirty="0"/>
                        <a:t>Op2: 2%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TM9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</a:t>
                      </a:r>
                    </a:p>
                    <a:p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1: Feedback Option 2: Random</a:t>
                      </a:r>
                      <a:endParaRPr lang="zh-CN" altLang="en-US" sz="11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</a:rPr>
                        <a:t>Op1</a:t>
                      </a: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:</a:t>
                      </a:r>
                      <a:r>
                        <a:rPr lang="en-US" altLang="zh-CN" sz="1100" baseline="0" dirty="0">
                          <a:solidFill>
                            <a:schemeClr val="tx1"/>
                          </a:solidFill>
                        </a:rPr>
                        <a:t> 1-layer</a:t>
                      </a:r>
                    </a:p>
                    <a:p>
                      <a:r>
                        <a:rPr lang="en-US" altLang="zh-CN" sz="1100" baseline="0" dirty="0">
                          <a:solidFill>
                            <a:schemeClr val="tx1"/>
                          </a:solidFill>
                        </a:rPr>
                        <a:t>Op2: 2-layer</a:t>
                      </a:r>
                      <a:endParaRPr lang="zh-CN" altLang="en-US" sz="1100" dirty="0">
                        <a:solidFill>
                          <a:schemeClr val="tx1"/>
                        </a:solidFill>
                      </a:endParaRPr>
                    </a:p>
                    <a:p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MCS#23 (with 52752 bits)</a:t>
                      </a:r>
                    </a:p>
                    <a:p>
                      <a:r>
                        <a:rPr lang="en-US" altLang="zh-CN" sz="1100" dirty="0"/>
                        <a:t>FFS:</a:t>
                      </a:r>
                      <a:r>
                        <a:rPr lang="en-US" altLang="zh-CN" sz="1100" baseline="0" dirty="0"/>
                        <a:t> other MCS for 1-layer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4x2 Low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Op1:</a:t>
                      </a:r>
                      <a:r>
                        <a:rPr lang="en-US" altLang="zh-CN" sz="1100" baseline="0" dirty="0"/>
                        <a:t> 1.5%</a:t>
                      </a:r>
                    </a:p>
                    <a:p>
                      <a:r>
                        <a:rPr lang="en-US" altLang="zh-CN" sz="1100" baseline="0" dirty="0"/>
                        <a:t>Op2: 2%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3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TM9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Wideband PMI </a:t>
                      </a:r>
                    </a:p>
                    <a:p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1: Feedback</a:t>
                      </a:r>
                    </a:p>
                    <a:p>
                      <a:r>
                        <a:rPr lang="en-US" altLang="zh-CN" sz="11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2: Random</a:t>
                      </a:r>
                      <a:endParaRPr lang="zh-CN" altLang="en-US" sz="11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Op1:</a:t>
                      </a:r>
                      <a:r>
                        <a:rPr lang="en-US" altLang="zh-CN" sz="1100" baseline="0" dirty="0"/>
                        <a:t> 1-layer</a:t>
                      </a:r>
                    </a:p>
                    <a:p>
                      <a:r>
                        <a:rPr lang="en-US" altLang="zh-CN" sz="1100" baseline="0" dirty="0"/>
                        <a:t>Op2: 2-layer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MCS#23 (with 52752 bits)</a:t>
                      </a:r>
                    </a:p>
                    <a:p>
                      <a:r>
                        <a:rPr lang="en-US" altLang="zh-CN" sz="1100" dirty="0"/>
                        <a:t>FFS:</a:t>
                      </a:r>
                      <a:r>
                        <a:rPr lang="en-US" altLang="zh-CN" sz="1100" baseline="0" dirty="0"/>
                        <a:t> other MCS for 1-layer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4x4 Low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dirty="0"/>
                        <a:t>Op1:</a:t>
                      </a:r>
                      <a:r>
                        <a:rPr lang="en-US" altLang="zh-CN" sz="1100" baseline="0" dirty="0"/>
                        <a:t> 1.5%</a:t>
                      </a:r>
                    </a:p>
                    <a:p>
                      <a:r>
                        <a:rPr lang="en-US" altLang="zh-CN" sz="1100" baseline="0" dirty="0"/>
                        <a:t>Op2: 2%</a:t>
                      </a:r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881336"/>
            <a:ext cx="8291513" cy="597666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/>
              <a:t>For 1024QAM demodulation requirements, the candidate test cases given in Table 2 with the common parameters given in Table 1 are identified</a:t>
            </a:r>
          </a:p>
        </p:txBody>
      </p:sp>
    </p:spTree>
    <p:extLst>
      <p:ext uri="{BB962C8B-B14F-4D97-AF65-F5344CB8AC3E}">
        <p14:creationId xmlns:p14="http://schemas.microsoft.com/office/powerpoint/2010/main" val="1081917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Demodulation requirements under fading conditions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23528" y="836712"/>
            <a:ext cx="8291513" cy="547260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Further investigate and decide the parameters for 1024QAM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To decide the parameters of MIMO layer and MCS, the simulation results corresponding to the test cases given in Table 2 in slide #2 will be provided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SNR</a:t>
            </a:r>
            <a:r>
              <a:rPr lang="en-US" altLang="ko-KR" sz="1600" dirty="0"/>
              <a:t> at </a:t>
            </a:r>
            <a:r>
              <a:rPr lang="en-US" altLang="ko-KR" sz="1600" dirty="0">
                <a:solidFill>
                  <a:prstClr val="black"/>
                </a:solidFill>
              </a:rPr>
              <a:t>70% maximum throughput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Target SNR range: TBD (Companies bring proposals)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/>
              <a:t>The test conditions shall ensure that max throughput can be reached for the selected MCS</a:t>
            </a:r>
            <a:endParaRPr lang="en-US" altLang="ko-KR" sz="1600" strike="sngStrike" dirty="0"/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/>
              <a:t>TX EVM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1200" dirty="0"/>
              <a:t>Option 1: 1.5%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1200" dirty="0"/>
              <a:t>Option 2: 2%</a:t>
            </a:r>
            <a:endParaRPr lang="en-US" altLang="ko-KR" sz="1200" strike="sngStrike" dirty="0"/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/>
              <a:t>To decide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 EVM, the simulation results corresponding to the candidate test cases given in Table 2 in slide #1 will be provided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/>
              <a:t>SNR difference between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 EVM 1.5% and </a:t>
            </a:r>
            <a:r>
              <a:rPr lang="en-US" altLang="ko-KR" sz="1600" dirty="0" err="1"/>
              <a:t>Tx</a:t>
            </a:r>
            <a:r>
              <a:rPr lang="en-US" altLang="ko-KR" sz="1600" dirty="0"/>
              <a:t> EVM 2%</a:t>
            </a:r>
          </a:p>
        </p:txBody>
      </p:sp>
    </p:spTree>
    <p:extLst>
      <p:ext uri="{BB962C8B-B14F-4D97-AF65-F5344CB8AC3E}">
        <p14:creationId xmlns:p14="http://schemas.microsoft.com/office/powerpoint/2010/main" val="1364501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SDR test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26243" y="764704"/>
            <a:ext cx="8291513" cy="597666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Test parameters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/>
              <a:t>Target SNR range: TBD (Companies bring proposal)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Transmission mode: TM3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Bandwidth: 10MHz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 smtClean="0"/>
              <a:t>MCS</a:t>
            </a:r>
            <a:r>
              <a:rPr lang="en-US" altLang="ko-KR" sz="1600" dirty="0"/>
              <a:t>: TBD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Antenna configuration: </a:t>
            </a:r>
            <a:r>
              <a:rPr lang="en-US" altLang="ko-KR" sz="1600" dirty="0"/>
              <a:t>2</a:t>
            </a:r>
            <a:r>
              <a:rPr lang="en-GB" altLang="zh-CN" sz="1600" dirty="0"/>
              <a:t> x 2 for 2-layer transmission per CC, and </a:t>
            </a:r>
            <a:r>
              <a:rPr lang="en-US" altLang="zh-CN" sz="1600" dirty="0"/>
              <a:t>4</a:t>
            </a:r>
            <a:r>
              <a:rPr lang="en-GB" altLang="zh-CN" sz="1600" dirty="0"/>
              <a:t> x 4 for 4-layer transmission per CC</a:t>
            </a:r>
            <a:endParaRPr lang="en-US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>
                <a:solidFill>
                  <a:prstClr val="black"/>
                </a:solidFill>
              </a:rPr>
              <a:t>CFI = 1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600" dirty="0" err="1">
                <a:solidFill>
                  <a:prstClr val="black"/>
                </a:solidFill>
              </a:rPr>
              <a:t>Tx</a:t>
            </a:r>
            <a:r>
              <a:rPr lang="en-US" altLang="ko-KR" sz="1600" dirty="0">
                <a:solidFill>
                  <a:prstClr val="black"/>
                </a:solidFill>
              </a:rPr>
              <a:t> EVM</a:t>
            </a:r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US" altLang="zh-CN" sz="1600" dirty="0"/>
              <a:t>The value for fading will be</a:t>
            </a:r>
            <a:r>
              <a:rPr lang="en-US" altLang="ko-KR" sz="1600" dirty="0"/>
              <a:t> used for SDR test</a:t>
            </a:r>
          </a:p>
          <a:p>
            <a:pPr marL="457200" lvl="1" indent="0">
              <a:spcBef>
                <a:spcPts val="0"/>
              </a:spcBef>
              <a:spcAft>
                <a:spcPts val="900"/>
              </a:spcAft>
              <a:buNone/>
            </a:pP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10190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Information only: TE vendor input on Tx EVM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23528" y="836712"/>
            <a:ext cx="8291513" cy="547260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000" dirty="0">
                <a:solidFill>
                  <a:prstClr val="black"/>
                </a:solidFill>
              </a:rPr>
              <a:t>From TE vendors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altLang="zh-CN" sz="1600" dirty="0"/>
              <a:t>Anritsu </a:t>
            </a:r>
            <a:r>
              <a:rPr lang="en-GB" altLang="zh-CN" sz="1600" dirty="0" smtClean="0"/>
              <a:t>and </a:t>
            </a:r>
            <a:r>
              <a:rPr lang="en-GB" altLang="zh-CN" sz="1600" dirty="0" smtClean="0"/>
              <a:t>R&amp;S</a:t>
            </a:r>
            <a:r>
              <a:rPr lang="en-US" altLang="zh-CN" sz="1600" dirty="0" smtClean="0"/>
              <a:t> </a:t>
            </a:r>
            <a:r>
              <a:rPr lang="en-GB" altLang="zh-CN" sz="1600" dirty="0" smtClean="0"/>
              <a:t>state that </a:t>
            </a:r>
            <a:r>
              <a:rPr lang="en-GB" altLang="zh-CN" sz="1600" dirty="0"/>
              <a:t>2% EVM was achievable in the test system, but not 1.5% EVM.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altLang="zh-CN" sz="1600" dirty="0"/>
              <a:t>The simulation requirement EVM becomes a requirement on the conformance test system.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altLang="zh-CN" sz="1600" dirty="0"/>
              <a:t>1.5% EVM setting for simulation/conformance test would be significantly tighter than the 36.104 BS requirement of 2.5% in the real life scenario.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3765019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/>
              <a:t>DMRS overhead reduction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619672" y="919753"/>
            <a:ext cx="561662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1. DM-RS table for OCC4 DM-RS support for rank 3/4 SU-MIMO transmission 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7" name="tab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4026"/>
            <a:ext cx="6624736" cy="430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55576" y="5529426"/>
            <a:ext cx="763284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US" altLang="zh-CN" sz="2000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DMRS ports 7,8,11,13 with OCC=4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US" altLang="zh-CN" sz="2000" dirty="0">
                <a:latin typeface="+mj-lt"/>
                <a:ea typeface="MS Mincho" panose="02020609040205080304" pitchFamily="49" charset="-128"/>
                <a:cs typeface="Times New Roman" panose="02020603050405020304" pitchFamily="18" charset="0"/>
              </a:rPr>
              <a:t>16QAM, EPA5, 4-layer, FRC test case number TBD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1887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42793</TotalTime>
  <Words>613</Words>
  <Application>Microsoft Office PowerPoint</Application>
  <PresentationFormat>全屏显示(4:3)</PresentationFormat>
  <Paragraphs>110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MS Mincho</vt:lpstr>
      <vt:lpstr>宋体</vt:lpstr>
      <vt:lpstr>宋体</vt:lpstr>
      <vt:lpstr>Arial</vt:lpstr>
      <vt:lpstr>Calibri</vt:lpstr>
      <vt:lpstr>Times New Roman</vt:lpstr>
      <vt:lpstr>Office 主题</vt:lpstr>
      <vt:lpstr>Way forward on demodulation and CSI requirements for high capacity stationary wireless link and 1024QAM</vt:lpstr>
      <vt:lpstr>Demodulation requirements under fading conditions</vt:lpstr>
      <vt:lpstr>Demodulation requirements under fading conditions</vt:lpstr>
      <vt:lpstr>Demodulation requirements under fading conditions</vt:lpstr>
      <vt:lpstr>SDR test</vt:lpstr>
      <vt:lpstr>Information only: TE vendor input on Tx EVM</vt:lpstr>
      <vt:lpstr>DMRS overhead reduction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Liuyifan (Yifan)</cp:lastModifiedBy>
  <cp:revision>710</cp:revision>
  <dcterms:created xsi:type="dcterms:W3CDTF">2014-03-20T14:32:54Z</dcterms:created>
  <dcterms:modified xsi:type="dcterms:W3CDTF">2018-04-19T14:57:52Z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(3)Dx5+vwh++nGJde7ly1Lcqu+S5WFv2jcuzNanXpsESliOpLi59oXcnhu1LjixgGqv8iRZ5yxE
gg08GRKb7rRwYl2ZI5ABQQXOfImZlbI70laZPQjCve5jprMrGNylbcuSL3RXo9MrzfzaysWX
5ECmeh72FZdqTXYU+SS+oT7r+fGlw8PC0SbhzcpeuyPRhkl4gorE2fb5HO8Aoj/Mf2zH1oZ3
oj6Y0H5CUL9f3NOsdE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sH6sjOafdcGs9GK/eadvugXX1239DYM2T8CoUrlhfNMTvyL7g4UPb4
dHH/6K576inl2wFU5CUxaw6EM0g0x/VXc9yf+RUEvt1K5jHItvRSuAjd5cDF3Nfp5BtcUikx
Umx7CbzGOQ5PZpGk/qlK6rwhnj3Yq8ztQOfhFdThB2UIk+yVU7QsYZCKEA98yXRA8JmY7dYD
V8rzDFEdPnCgKjVHX3gu1M/2d02OYmXKZOHq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e3wJEkPiVPmAHZPukT/M6ETrGC2hwW64QnTW
jroHXH+cCz6Rvnju2OE3pz8iKdjqMA==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TitusGUID">
    <vt:lpwstr>e69b6800-2d67-4fa1-8076-5bc2d328c7d9</vt:lpwstr>
  </property>
  <property fmtid="{D5CDD505-2E9C-101B-9397-08002B2CF9AE}" pid="10" name="CTP_TimeStamp">
    <vt:lpwstr>2018-04-18 22:18:35Z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1524038777</vt:lpwstr>
  </property>
  <property fmtid="{D5CDD505-2E9C-101B-9397-08002B2CF9AE}" pid="18" name="CTPClassification">
    <vt:lpwstr>CTP_NT</vt:lpwstr>
  </property>
</Properties>
</file>