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8"/>
  </p:notesMasterIdLst>
  <p:sldIdLst>
    <p:sldId id="256" r:id="rId5"/>
    <p:sldId id="371" r:id="rId6"/>
    <p:sldId id="376" r:id="rId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69" autoAdjust="0"/>
    <p:restoredTop sz="87234" autoAdjust="0"/>
  </p:normalViewPr>
  <p:slideViewPr>
    <p:cSldViewPr>
      <p:cViewPr varScale="1">
        <p:scale>
          <a:sx n="116" d="100"/>
          <a:sy n="116" d="100"/>
        </p:scale>
        <p:origin x="1470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4" Type="http://schemas.openxmlformats.org/officeDocument/2006/relationships/image" Target="../media/image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20.04.2018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  <a:endParaRPr lang="ru-RU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20-Apr-18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20-Apr-18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20-Apr-18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20-Apr-18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20-Apr-18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20-Apr-18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20-Apr-18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20-Apr-18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20-Apr-18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20-Apr-18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20-Apr-18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20-Apr-18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2.bin"/><Relationship Id="rId10" Type="http://schemas.openxmlformats.org/officeDocument/2006/relationships/image" Target="../media/image4.wmf"/><Relationship Id="rId4" Type="http://schemas.openxmlformats.org/officeDocument/2006/relationships/image" Target="../media/image1.wmf"/><Relationship Id="rId9" Type="http://schemas.openxmlformats.org/officeDocument/2006/relationships/oleObject" Target="../embeddings/oleObject4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sz="4000" dirty="0" smtClean="0"/>
              <a:t>Way </a:t>
            </a:r>
            <a:r>
              <a:rPr lang="en-GB" sz="4000" dirty="0"/>
              <a:t>forward on UE </a:t>
            </a:r>
            <a:r>
              <a:rPr lang="en-GB" sz="4000" dirty="0" smtClean="0"/>
              <a:t>CSI </a:t>
            </a:r>
            <a:r>
              <a:rPr lang="en-GB" sz="4000" dirty="0"/>
              <a:t>for </a:t>
            </a:r>
            <a:r>
              <a:rPr lang="en-GB" sz="4000" dirty="0" err="1"/>
              <a:t>FeCOMP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rgbClr val="898989"/>
                </a:solidFill>
              </a:rPr>
              <a:t>Intel </a:t>
            </a:r>
            <a:r>
              <a:rPr lang="en-US" altLang="en-US" sz="2800" dirty="0">
                <a:solidFill>
                  <a:srgbClr val="898989"/>
                </a:solidFill>
              </a:rPr>
              <a:t>Corporation, </a:t>
            </a:r>
            <a:r>
              <a:rPr lang="en-US" altLang="en-US" sz="2800" dirty="0" smtClean="0">
                <a:solidFill>
                  <a:srgbClr val="898989"/>
                </a:solidFill>
              </a:rPr>
              <a:t>…</a:t>
            </a:r>
            <a:endParaRPr lang="en-US" altLang="en-US" sz="2800" dirty="0">
              <a:solidFill>
                <a:srgbClr val="898989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4551631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#</a:t>
            </a:r>
            <a:r>
              <a:rPr lang="ru-RU" altLang="zh-CN" sz="1800" b="1" dirty="0"/>
              <a:t>8</a:t>
            </a:r>
            <a:r>
              <a:rPr lang="en-US" altLang="zh-CN" sz="1800" b="1" dirty="0" smtClean="0"/>
              <a:t>6bis</a:t>
            </a:r>
          </a:p>
          <a:p>
            <a:pPr>
              <a:buNone/>
            </a:pPr>
            <a:r>
              <a:rPr lang="en-GB" sz="1800" b="1" dirty="0" smtClean="0"/>
              <a:t>Melbourne</a:t>
            </a:r>
            <a:r>
              <a:rPr lang="en-GB" sz="1800" b="1" dirty="0"/>
              <a:t>, Australia, 16 April – 20 April </a:t>
            </a:r>
            <a:r>
              <a:rPr lang="en-GB" sz="1800" b="1" dirty="0" smtClean="0"/>
              <a:t>2018</a:t>
            </a:r>
            <a:endParaRPr lang="en-US" sz="1800" b="1" dirty="0"/>
          </a:p>
          <a:p>
            <a:pPr>
              <a:buNone/>
            </a:pPr>
            <a:r>
              <a:rPr lang="en-US" altLang="zh-CN" sz="1800" b="1" dirty="0" smtClean="0"/>
              <a:t>Agenda Item: </a:t>
            </a:r>
            <a:r>
              <a:rPr lang="en-GB" sz="1800" b="1" dirty="0" smtClean="0"/>
              <a:t>6.22.2</a:t>
            </a:r>
            <a:endParaRPr lang="en-US" altLang="zh-CN" sz="1800" b="1" dirty="0">
              <a:solidFill>
                <a:srgbClr val="FF0000"/>
              </a:solidFill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427005" y="323850"/>
            <a:ext cx="13740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R4-1805504 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CSI Reporting </a:t>
            </a:r>
            <a:r>
              <a:rPr lang="en-GB" dirty="0" smtClean="0"/>
              <a:t>Requirements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sz="1800" dirty="0" smtClean="0">
                <a:solidFill>
                  <a:srgbClr val="00B050"/>
                </a:solidFill>
              </a:rPr>
              <a:t>Previous agreements</a:t>
            </a:r>
            <a:endParaRPr lang="en-GB" sz="1800" dirty="0" smtClean="0">
              <a:solidFill>
                <a:srgbClr val="00B050"/>
              </a:solidFill>
            </a:endParaRPr>
          </a:p>
          <a:p>
            <a:pPr lvl="1" algn="just"/>
            <a:r>
              <a:rPr lang="en-GB" sz="1600" dirty="0">
                <a:solidFill>
                  <a:srgbClr val="00B050"/>
                </a:solidFill>
              </a:rPr>
              <a:t>Antenna configuration: 2x2 ULA Low antenna correlation (for TP1-UE and TP2-UE links)</a:t>
            </a:r>
          </a:p>
          <a:p>
            <a:pPr lvl="1" algn="just"/>
            <a:r>
              <a:rPr lang="en-GB" sz="1600" dirty="0">
                <a:solidFill>
                  <a:srgbClr val="00B050"/>
                </a:solidFill>
              </a:rPr>
              <a:t>Test setup includes 2 TPs (serving TP1 and TP2)</a:t>
            </a:r>
            <a:endParaRPr lang="en-US" sz="1600" dirty="0">
              <a:solidFill>
                <a:srgbClr val="00B050"/>
              </a:solidFill>
            </a:endParaRPr>
          </a:p>
          <a:p>
            <a:pPr lvl="2" algn="just"/>
            <a:r>
              <a:rPr lang="en-GB" sz="1400" dirty="0">
                <a:solidFill>
                  <a:srgbClr val="00B050"/>
                </a:solidFill>
              </a:rPr>
              <a:t>No time/frequency offset between the TPs</a:t>
            </a:r>
            <a:endParaRPr lang="en-US" sz="1400" dirty="0">
              <a:solidFill>
                <a:srgbClr val="00B050"/>
              </a:solidFill>
            </a:endParaRPr>
          </a:p>
          <a:p>
            <a:pPr lvl="2" algn="just"/>
            <a:r>
              <a:rPr lang="en-GB" sz="1400" dirty="0">
                <a:solidFill>
                  <a:srgbClr val="00B050"/>
                </a:solidFill>
              </a:rPr>
              <a:t>Colliding CRS patterns with Different Cell IDs</a:t>
            </a:r>
          </a:p>
          <a:p>
            <a:pPr lvl="1" algn="just"/>
            <a:r>
              <a:rPr lang="en-GB" sz="1600" dirty="0">
                <a:solidFill>
                  <a:srgbClr val="00B050"/>
                </a:solidFill>
              </a:rPr>
              <a:t>CSI-RS configuration</a:t>
            </a:r>
          </a:p>
          <a:p>
            <a:pPr lvl="2" algn="just"/>
            <a:r>
              <a:rPr lang="en-GB" sz="1400" dirty="0">
                <a:solidFill>
                  <a:srgbClr val="00B050"/>
                </a:solidFill>
              </a:rPr>
              <a:t>UE is configured with K = 2 NZP CSI-RS resources and one CSI-IM resource </a:t>
            </a:r>
            <a:endParaRPr lang="en-US" sz="1400" dirty="0">
              <a:solidFill>
                <a:srgbClr val="00B050"/>
              </a:solidFill>
            </a:endParaRPr>
          </a:p>
          <a:p>
            <a:pPr lvl="2" algn="just"/>
            <a:r>
              <a:rPr lang="en-GB" sz="1400" dirty="0">
                <a:solidFill>
                  <a:srgbClr val="00B050"/>
                </a:solidFill>
              </a:rPr>
              <a:t>2 CSI-RS antenna ports are configured for each NZP CSI-RS resource</a:t>
            </a:r>
          </a:p>
          <a:p>
            <a:pPr lvl="2" algn="just"/>
            <a:r>
              <a:rPr lang="en-GB" sz="1400" dirty="0">
                <a:solidFill>
                  <a:srgbClr val="00B050"/>
                </a:solidFill>
              </a:rPr>
              <a:t>ZP CSI-RS configurations are aligned among TPs</a:t>
            </a:r>
            <a:endParaRPr lang="en-US" sz="1400" dirty="0">
              <a:solidFill>
                <a:srgbClr val="00B050"/>
              </a:solidFill>
            </a:endParaRPr>
          </a:p>
          <a:p>
            <a:pPr lvl="1" algn="just"/>
            <a:r>
              <a:rPr lang="en-GB" sz="1600" dirty="0">
                <a:solidFill>
                  <a:srgbClr val="00B050"/>
                </a:solidFill>
              </a:rPr>
              <a:t>CSI reporting assumptions:</a:t>
            </a:r>
          </a:p>
          <a:p>
            <a:pPr lvl="2" algn="just"/>
            <a:r>
              <a:rPr lang="en-GB" sz="1400" dirty="0">
                <a:solidFill>
                  <a:srgbClr val="00B050"/>
                </a:solidFill>
              </a:rPr>
              <a:t>Aperiodic CSI reporting</a:t>
            </a:r>
          </a:p>
          <a:p>
            <a:pPr lvl="2" algn="just"/>
            <a:r>
              <a:rPr lang="en-GB" sz="1400" dirty="0">
                <a:solidFill>
                  <a:srgbClr val="00B050"/>
                </a:solidFill>
              </a:rPr>
              <a:t>Fixed RI and CQI per TP (fixed reference channel): Rank 1, 16QAM, MCS 13</a:t>
            </a:r>
          </a:p>
          <a:p>
            <a:pPr lvl="2" algn="just"/>
            <a:r>
              <a:rPr lang="en-GB" sz="1400" dirty="0">
                <a:solidFill>
                  <a:srgbClr val="00B050"/>
                </a:solidFill>
              </a:rPr>
              <a:t>Follow PMI and CRI</a:t>
            </a:r>
          </a:p>
          <a:p>
            <a:pPr marL="342900" lvl="3" indent="-342900" algn="just">
              <a:buFont typeface="Arial" panose="020B0604020202020204" pitchFamily="34" charset="0"/>
              <a:buChar char="•"/>
            </a:pPr>
            <a:r>
              <a:rPr lang="en-US" sz="1800" dirty="0" smtClean="0"/>
              <a:t>Proposal</a:t>
            </a:r>
            <a:endParaRPr lang="en-GB" sz="1800" dirty="0" smtClean="0"/>
          </a:p>
          <a:p>
            <a:pPr lvl="1" algn="just"/>
            <a:r>
              <a:rPr lang="en-GB" sz="1600" dirty="0"/>
              <a:t>Power imbalance between TP1 and TP2 is equal to [6,9] dB</a:t>
            </a:r>
          </a:p>
          <a:p>
            <a:pPr lvl="1" algn="just"/>
            <a:r>
              <a:rPr lang="en-GB" sz="1600" dirty="0"/>
              <a:t>Codebook subset restriction per NZP CSI-RS resource: 001111</a:t>
            </a:r>
          </a:p>
          <a:p>
            <a:pPr lvl="1" algn="just"/>
            <a:r>
              <a:rPr lang="en-GB" sz="1600" dirty="0"/>
              <a:t>TDD mode: UL/DL configuration 2 and special subframe type 4</a:t>
            </a:r>
            <a:endParaRPr lang="en-US" sz="1600" dirty="0"/>
          </a:p>
          <a:p>
            <a:pPr marL="800100" lvl="4" indent="-342900" algn="just">
              <a:buFont typeface="Arial" panose="020B0604020202020204" pitchFamily="34" charset="0"/>
              <a:buChar char="•"/>
            </a:pPr>
            <a:endParaRPr lang="en-GB" sz="20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53905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CSI Reporting Requirements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 algn="just">
              <a:buFont typeface="Arial" panose="020B0604020202020204" pitchFamily="34" charset="0"/>
              <a:buChar char="•"/>
            </a:pPr>
            <a:r>
              <a:rPr lang="en-US" sz="1800" dirty="0" smtClean="0"/>
              <a:t>Test metrics</a:t>
            </a:r>
            <a:endParaRPr lang="en-GB" sz="1800" dirty="0" smtClean="0"/>
          </a:p>
          <a:p>
            <a:pPr lvl="1" algn="just"/>
            <a:r>
              <a:rPr lang="en-GB" sz="1600" dirty="0"/>
              <a:t>Test metric #1:</a:t>
            </a:r>
          </a:p>
          <a:p>
            <a:pPr marL="457200" lvl="1" indent="0" algn="just">
              <a:buNone/>
            </a:pPr>
            <a:endParaRPr lang="en-GB" sz="1600" dirty="0"/>
          </a:p>
          <a:p>
            <a:pPr lvl="2" algn="just"/>
            <a:r>
              <a:rPr lang="en-US" sz="1400" dirty="0"/>
              <a:t>                  is </a:t>
            </a:r>
            <a:r>
              <a:rPr lang="en-GB" sz="1400" dirty="0"/>
              <a:t>the throughput obtained at SNR1 using the CRI configured according to the CSI UE report</a:t>
            </a:r>
          </a:p>
          <a:p>
            <a:pPr lvl="2" algn="just"/>
            <a:r>
              <a:rPr lang="en-US" sz="1400" dirty="0"/>
              <a:t>             is the </a:t>
            </a:r>
            <a:r>
              <a:rPr lang="en-GB" sz="1400" dirty="0"/>
              <a:t>throughput obtained at </a:t>
            </a:r>
            <a:r>
              <a:rPr lang="en-GB" sz="1400" dirty="0" smtClean="0"/>
              <a:t>SNR1 under </a:t>
            </a:r>
            <a:r>
              <a:rPr lang="en-GB" sz="1400" dirty="0"/>
              <a:t>assumption of single </a:t>
            </a:r>
            <a:r>
              <a:rPr lang="en-GB" sz="1400" dirty="0" smtClean="0"/>
              <a:t>TP1 transmission </a:t>
            </a:r>
            <a:endParaRPr lang="en-GB" sz="1400" dirty="0"/>
          </a:p>
          <a:p>
            <a:pPr lvl="2" algn="just"/>
            <a:r>
              <a:rPr lang="en-GB" sz="1400" dirty="0" smtClean="0"/>
              <a:t> </a:t>
            </a:r>
          </a:p>
          <a:p>
            <a:pPr lvl="2" algn="just"/>
            <a:r>
              <a:rPr lang="en-US" sz="1400" dirty="0"/>
              <a:t>Purpose: Verify that </a:t>
            </a:r>
            <a:r>
              <a:rPr lang="en-US" sz="1400" dirty="0" smtClean="0"/>
              <a:t>CRI2 reporting provides performance improvement over CRI 0,1 reporting</a:t>
            </a:r>
            <a:endParaRPr lang="en-US" sz="1400" dirty="0">
              <a:solidFill>
                <a:srgbClr val="FF0000"/>
              </a:solidFill>
            </a:endParaRPr>
          </a:p>
          <a:p>
            <a:pPr lvl="1" algn="just"/>
            <a:r>
              <a:rPr lang="en-GB" sz="1600" dirty="0" smtClean="0"/>
              <a:t>Test </a:t>
            </a:r>
            <a:r>
              <a:rPr lang="en-GB" sz="1600" dirty="0"/>
              <a:t>metric #2:</a:t>
            </a:r>
          </a:p>
          <a:p>
            <a:pPr lvl="2" algn="just"/>
            <a:r>
              <a:rPr lang="en-US" sz="1400" dirty="0" smtClean="0"/>
              <a:t>CRI2 </a:t>
            </a:r>
            <a:r>
              <a:rPr lang="en-US" sz="1400" dirty="0"/>
              <a:t>reporting probability: For SNR1 CRI2 shall be reported more than </a:t>
            </a:r>
            <a:r>
              <a:rPr lang="el-GR" sz="1400" dirty="0" smtClean="0"/>
              <a:t>α</a:t>
            </a:r>
            <a:r>
              <a:rPr lang="en-US" sz="1400" baseline="-25000" dirty="0" smtClean="0"/>
              <a:t>CRI2</a:t>
            </a:r>
            <a:r>
              <a:rPr lang="en-US" sz="1400" dirty="0" smtClean="0"/>
              <a:t> </a:t>
            </a:r>
            <a:r>
              <a:rPr lang="en-US" sz="1400" dirty="0"/>
              <a:t>% of the time. </a:t>
            </a:r>
          </a:p>
          <a:p>
            <a:pPr lvl="2" algn="just"/>
            <a:r>
              <a:rPr lang="el-GR" sz="1400" dirty="0" smtClean="0"/>
              <a:t>α</a:t>
            </a:r>
            <a:r>
              <a:rPr lang="en-US" sz="1400" baseline="-25000" dirty="0" smtClean="0"/>
              <a:t>CRI2</a:t>
            </a:r>
            <a:r>
              <a:rPr lang="en-US" sz="1400" dirty="0" smtClean="0"/>
              <a:t> </a:t>
            </a:r>
            <a:r>
              <a:rPr lang="en-US" sz="1400" dirty="0"/>
              <a:t>= </a:t>
            </a:r>
            <a:r>
              <a:rPr lang="en-US" sz="1400" dirty="0" smtClean="0"/>
              <a:t>FFS</a:t>
            </a:r>
          </a:p>
          <a:p>
            <a:pPr lvl="2" algn="just"/>
            <a:r>
              <a:rPr lang="en-US" sz="1400" dirty="0" smtClean="0"/>
              <a:t>Purpose: Verify that CRI2 is correctly reported in the high SNR range</a:t>
            </a:r>
            <a:endParaRPr lang="en-US" sz="1400" dirty="0"/>
          </a:p>
          <a:p>
            <a:pPr lvl="1" algn="just"/>
            <a:r>
              <a:rPr lang="en-GB" sz="1600" dirty="0"/>
              <a:t>Test metric #3:</a:t>
            </a:r>
          </a:p>
          <a:p>
            <a:pPr lvl="2" algn="just"/>
            <a:r>
              <a:rPr lang="en-US" sz="1400" dirty="0" smtClean="0"/>
              <a:t>CRI0 </a:t>
            </a:r>
            <a:r>
              <a:rPr lang="en-US" sz="1400" dirty="0"/>
              <a:t>reporting probability: For SNR2 CRI0 shall be reported more </a:t>
            </a:r>
            <a:r>
              <a:rPr lang="en-US" sz="1400" dirty="0" smtClean="0"/>
              <a:t>than </a:t>
            </a:r>
            <a:r>
              <a:rPr lang="el-GR" sz="1400" dirty="0" smtClean="0"/>
              <a:t>α</a:t>
            </a:r>
            <a:r>
              <a:rPr lang="en-US" sz="1400" baseline="-25000" dirty="0" smtClean="0"/>
              <a:t>CRI0 </a:t>
            </a:r>
            <a:r>
              <a:rPr lang="en-US" sz="1400" dirty="0" smtClean="0"/>
              <a:t>% </a:t>
            </a:r>
            <a:r>
              <a:rPr lang="en-US" sz="1400" dirty="0"/>
              <a:t>of the time. </a:t>
            </a:r>
          </a:p>
          <a:p>
            <a:pPr lvl="2" algn="just"/>
            <a:r>
              <a:rPr lang="el-GR" sz="1400" dirty="0" smtClean="0"/>
              <a:t>α</a:t>
            </a:r>
            <a:r>
              <a:rPr lang="en-US" sz="1400" baseline="-25000" dirty="0" smtClean="0"/>
              <a:t>CRI0</a:t>
            </a:r>
            <a:r>
              <a:rPr lang="en-US" sz="1400" dirty="0" smtClean="0"/>
              <a:t> </a:t>
            </a:r>
            <a:r>
              <a:rPr lang="en-US" sz="1400" dirty="0"/>
              <a:t>= </a:t>
            </a:r>
            <a:r>
              <a:rPr lang="en-US" sz="1400" dirty="0" smtClean="0"/>
              <a:t>FFS</a:t>
            </a:r>
          </a:p>
          <a:p>
            <a:pPr lvl="2" algn="just"/>
            <a:r>
              <a:rPr lang="en-US" sz="1400" dirty="0"/>
              <a:t>Purpose: Verify that </a:t>
            </a:r>
            <a:r>
              <a:rPr lang="en-US" sz="1400" dirty="0" smtClean="0"/>
              <a:t>CRI0 </a:t>
            </a:r>
            <a:r>
              <a:rPr lang="en-US" sz="1400" dirty="0"/>
              <a:t>is correctly reported in the </a:t>
            </a:r>
            <a:r>
              <a:rPr lang="en-US" sz="1400" dirty="0" smtClean="0"/>
              <a:t>low SNR </a:t>
            </a:r>
            <a:r>
              <a:rPr lang="en-US" sz="1400" dirty="0"/>
              <a:t>range</a:t>
            </a:r>
          </a:p>
          <a:p>
            <a:pPr marL="342900" lvl="3" indent="-342900" algn="just">
              <a:buFont typeface="Arial" panose="020B0604020202020204" pitchFamily="34" charset="0"/>
              <a:buChar char="•"/>
            </a:pPr>
            <a:r>
              <a:rPr lang="en-US" sz="1800" dirty="0" smtClean="0"/>
              <a:t>Test </a:t>
            </a:r>
            <a:r>
              <a:rPr lang="en-US" sz="1800" dirty="0"/>
              <a:t>points</a:t>
            </a:r>
          </a:p>
          <a:p>
            <a:pPr lvl="1" algn="just"/>
            <a:r>
              <a:rPr lang="en-GB" sz="1600" dirty="0"/>
              <a:t>SNR1 corresponds to </a:t>
            </a:r>
            <a:r>
              <a:rPr lang="en-GB" sz="1600" dirty="0" smtClean="0"/>
              <a:t>[</a:t>
            </a:r>
            <a:r>
              <a:rPr lang="en-GB" altLang="zh-CN" sz="1600" dirty="0" smtClean="0"/>
              <a:t>70, 90</a:t>
            </a:r>
            <a:r>
              <a:rPr lang="en-GB" sz="1600" dirty="0" smtClean="0"/>
              <a:t>]% </a:t>
            </a:r>
            <a:r>
              <a:rPr lang="en-GB" sz="1600" dirty="0"/>
              <a:t>of the maximum throughput using the CRI configured according to the CSI UE report</a:t>
            </a:r>
          </a:p>
          <a:p>
            <a:pPr lvl="1" algn="just"/>
            <a:r>
              <a:rPr lang="en-GB" sz="1600" dirty="0"/>
              <a:t>SNR2 corresponds to </a:t>
            </a:r>
            <a:r>
              <a:rPr lang="en-US" sz="1600" dirty="0" smtClean="0"/>
              <a:t>[</a:t>
            </a:r>
            <a:r>
              <a:rPr lang="en-GB" altLang="zh-CN" sz="1600" dirty="0" smtClean="0"/>
              <a:t>70, 90</a:t>
            </a:r>
            <a:r>
              <a:rPr lang="en-US" sz="1600" dirty="0" smtClean="0"/>
              <a:t>]% </a:t>
            </a:r>
            <a:r>
              <a:rPr lang="en-US" sz="1600" dirty="0"/>
              <a:t>of the maximum throughput under assumption of single </a:t>
            </a:r>
            <a:r>
              <a:rPr lang="en-US" sz="1600" dirty="0" smtClean="0"/>
              <a:t>TP1 transmission</a:t>
            </a:r>
            <a:endParaRPr lang="en-US" sz="1600" dirty="0"/>
          </a:p>
          <a:p>
            <a:pPr lvl="1" algn="just"/>
            <a:endParaRPr lang="en-GB" sz="1600" dirty="0"/>
          </a:p>
          <a:p>
            <a:pPr marL="342900" lvl="3" indent="-342900" algn="just">
              <a:buFont typeface="Arial" panose="020B0604020202020204" pitchFamily="34" charset="0"/>
              <a:buChar char="•"/>
            </a:pPr>
            <a:endParaRPr lang="en-US" sz="1800" dirty="0" smtClean="0"/>
          </a:p>
          <a:p>
            <a:pPr marL="800100" lvl="4" indent="-342900" algn="just">
              <a:buFont typeface="Arial" panose="020B0604020202020204" pitchFamily="34" charset="0"/>
              <a:buChar char="•"/>
            </a:pPr>
            <a:endParaRPr lang="en-US" sz="1800" dirty="0"/>
          </a:p>
          <a:p>
            <a:pPr lvl="1" algn="just"/>
            <a:endParaRPr lang="en-US" sz="1800" dirty="0"/>
          </a:p>
          <a:p>
            <a:pPr algn="just"/>
            <a:endParaRPr lang="en-GB" sz="2000" dirty="0"/>
          </a:p>
          <a:p>
            <a:pPr algn="just"/>
            <a:endParaRPr lang="en-GB" sz="2200" dirty="0"/>
          </a:p>
          <a:p>
            <a:pPr marL="342900" lvl="3" indent="-342900" algn="just">
              <a:buFont typeface="Arial" panose="020B0604020202020204" pitchFamily="34" charset="0"/>
              <a:buChar char="•"/>
            </a:pPr>
            <a:endParaRPr lang="en-GB" sz="20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266572"/>
              </p:ext>
            </p:extLst>
          </p:nvPr>
        </p:nvGraphicFramePr>
        <p:xfrm>
          <a:off x="4038600" y="1447800"/>
          <a:ext cx="1219200" cy="6537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45" name="Equation" r:id="rId3" imgW="876240" imgH="469800" progId="Equation.DSMT4">
                  <p:embed/>
                </p:oleObj>
              </mc:Choice>
              <mc:Fallback>
                <p:oleObj name="Equation" r:id="rId3" imgW="876240" imgH="4698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38600" y="1447800"/>
                        <a:ext cx="1219200" cy="65377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5945314"/>
              </p:ext>
            </p:extLst>
          </p:nvPr>
        </p:nvGraphicFramePr>
        <p:xfrm>
          <a:off x="1600200" y="2057400"/>
          <a:ext cx="762001" cy="3080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46" name="Equation" r:id="rId5" imgW="596900" imgH="241300" progId="Equation.3">
                  <p:embed/>
                </p:oleObj>
              </mc:Choice>
              <mc:Fallback>
                <p:oleObj name="Equation" r:id="rId5" imgW="596900" imgH="2413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2057400"/>
                        <a:ext cx="762001" cy="308043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1095512"/>
              </p:ext>
            </p:extLst>
          </p:nvPr>
        </p:nvGraphicFramePr>
        <p:xfrm>
          <a:off x="1638001" y="2614612"/>
          <a:ext cx="487362" cy="280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47" name="Equation" r:id="rId7" imgW="419040" imgH="241200" progId="Equation.DSMT4">
                  <p:embed/>
                </p:oleObj>
              </mc:Choice>
              <mc:Fallback>
                <p:oleObj name="Equation" r:id="rId7" imgW="419040" imgH="241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38001" y="2614612"/>
                        <a:ext cx="487362" cy="280988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9796830"/>
              </p:ext>
            </p:extLst>
          </p:nvPr>
        </p:nvGraphicFramePr>
        <p:xfrm>
          <a:off x="1677987" y="2890510"/>
          <a:ext cx="684214" cy="2542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48" name="Equation" r:id="rId9" imgW="545760" imgH="203040" progId="Equation.DSMT4">
                  <p:embed/>
                </p:oleObj>
              </mc:Choice>
              <mc:Fallback>
                <p:oleObj name="Equation" r:id="rId9" imgW="545760" imgH="203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7987" y="2890510"/>
                        <a:ext cx="684214" cy="25425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50404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Props1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3.xml><?xml version="1.0" encoding="utf-8"?>
<ds:datastoreItem xmlns:ds="http://schemas.openxmlformats.org/officeDocument/2006/customXml" ds:itemID="{200F65EB-5730-43A8-9AFA-15BFC5DC8F7F}">
  <ds:schemaRefs>
    <ds:schemaRef ds:uri="66EEDB98-F073-460B-B9B0-9643F9FE785E"/>
    <ds:schemaRef ds:uri="http://purl.org/dc/elements/1.1/"/>
    <ds:schemaRef ds:uri="http://schemas.openxmlformats.org/package/2006/metadata/core-properties"/>
    <ds:schemaRef ds:uri="http://schemas.microsoft.com/office/infopath/2007/PartnerControls"/>
    <ds:schemaRef ds:uri="http://purl.org/dc/terms/"/>
    <ds:schemaRef ds:uri="http://schemas.microsoft.com/office/2006/documentManagement/types"/>
    <ds:schemaRef ds:uri="17c5c574-4f42-45b3-8a7f-77d8e859d074"/>
    <ds:schemaRef ds:uri="http://schemas.microsoft.com/office/2006/metadata/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11320</TotalTime>
  <Words>354</Words>
  <Application>Microsoft Office PowerPoint</Application>
  <PresentationFormat>On-screen Show (4:3)</PresentationFormat>
  <Paragraphs>51</Paragraphs>
  <Slides>3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SimSun</vt:lpstr>
      <vt:lpstr>Arial</vt:lpstr>
      <vt:lpstr>Calibri</vt:lpstr>
      <vt:lpstr>Office Theme</vt:lpstr>
      <vt:lpstr>Equation</vt:lpstr>
      <vt:lpstr>Way forward on UE CSI for FeCOMP</vt:lpstr>
      <vt:lpstr>CSI Reporting Requirements </vt:lpstr>
      <vt:lpstr>CSI Reporting Requirements 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keywords>CTPClassification=:VisualMarkings=, CTPClassification=CTP_PUBLIC:VisualMarkings=, CTPClassification=CTP_NT</cp:keywords>
  <cp:lastModifiedBy>Intel user</cp:lastModifiedBy>
  <cp:revision>908</cp:revision>
  <dcterms:created xsi:type="dcterms:W3CDTF">2013-05-13T16:02:00Z</dcterms:created>
  <dcterms:modified xsi:type="dcterms:W3CDTF">2018-04-19T22:29:38Z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0400355c-2272-47e4-86f6-3d320ffcb3cb</vt:lpwstr>
  </property>
  <property fmtid="{D5CDD505-2E9C-101B-9397-08002B2CF9AE}" pid="7" name="CTP_TimeStamp">
    <vt:lpwstr>2018-04-19 22:29:37Z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2015_ms_pID_725343">
    <vt:lpwstr>(3)PIpGP0zh2BItoeEiKB54ocgnccbP08g84rC08LcFdxV+FRlAwj5k0KYFfH6t06OxlSevZHJI
/7D+UqoZhj+1BGjgTb5GB3oPbqZpmjmGvCSMuif61+VGXOWR+Sxc9ykcFU73uvB7b2uCOH85
mExpeEpLW9c8YaV5LIw7gMOsbffc1A+CPZCb0L3bR7oNU9YX+LxP+EthZs/EpDjKUESk6PEL
piwCElUFVqBoiYpbJr</vt:lpwstr>
  </property>
  <property fmtid="{D5CDD505-2E9C-101B-9397-08002B2CF9AE}" pid="13" name="_2015_ms_pID_7253431">
    <vt:lpwstr>zue6shNzuytUSpdRGb014fx4g9nevZEZtQygeNdy78cIMIgNDKG/7t
QS6q6HM9zvInybH7U1p3fTVRr1ZkN4wos0SEOuGapsI4JrXZ4xf2PUk1lJczX5L9690bkrGa
0JRXYjZFFh0ELN82LbhGlxDiE8EGHFkrVOOwUosGEGiWmTXJI9kHlipo18Up+FmgqzExQ4OM
1M62ohU4ECcK7s3VLR8Q7YmLpBwql6g2cfbr</vt:lpwstr>
  </property>
  <property fmtid="{D5CDD505-2E9C-101B-9397-08002B2CF9AE}" pid="14" name="_2015_ms_pID_7253432">
    <vt:lpwstr>rQ==</vt:lpwstr>
  </property>
  <property fmtid="{D5CDD505-2E9C-101B-9397-08002B2CF9AE}" pid="15" name="_readonly">
    <vt:lpwstr/>
  </property>
  <property fmtid="{D5CDD505-2E9C-101B-9397-08002B2CF9AE}" pid="16" name="_change">
    <vt:lpwstr/>
  </property>
  <property fmtid="{D5CDD505-2E9C-101B-9397-08002B2CF9AE}" pid="17" name="_full-control">
    <vt:lpwstr/>
  </property>
  <property fmtid="{D5CDD505-2E9C-101B-9397-08002B2CF9AE}" pid="18" name="sflag">
    <vt:lpwstr>1524140793</vt:lpwstr>
  </property>
  <property fmtid="{D5CDD505-2E9C-101B-9397-08002B2CF9AE}" pid="19" name="CTPClassification">
    <vt:lpwstr>CTP_NT</vt:lpwstr>
  </property>
</Properties>
</file>