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6" r:id="rId5"/>
    <p:sldId id="289" r:id="rId6"/>
    <p:sldId id="2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br>
              <a:rPr lang="en-US" dirty="0"/>
            </a:br>
            <a:r>
              <a:rPr lang="en-US" dirty="0"/>
              <a:t>the Number of Beams and Cells for SSB-Based Measurements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8870" y="4817668"/>
            <a:ext cx="10363200" cy="958755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Ericsson, Nokia, Nokia Shanghai Bell, CATT, ZTE, </a:t>
            </a:r>
          </a:p>
          <a:p>
            <a:r>
              <a:rPr lang="en-US" sz="2800" dirty="0"/>
              <a:t>NTT DoCoMo, AT&amp;T, CMCC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#86bis	                                                                                                                        R4-1805499</a:t>
            </a:r>
            <a:endParaRPr lang="en-US" b="1" dirty="0"/>
          </a:p>
          <a:p>
            <a:pPr hangingPunct="0"/>
            <a:r>
              <a:rPr lang="en-US" b="1" dirty="0"/>
              <a:t>Melbourne, Australia, 16th - 20th April, 2018</a:t>
            </a:r>
            <a:endParaRPr lang="en-GB" b="1" dirty="0"/>
          </a:p>
          <a:p>
            <a:pPr hangingPunct="0"/>
            <a:r>
              <a:rPr lang="en-GB" b="1" dirty="0"/>
              <a:t>Agenda Item: 7.9.2.2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sv-SE" dirty="0"/>
              <a:t>Agreements from RAN4#86bis:</a:t>
            </a:r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pPr lvl="1"/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9B00D4-1845-4FC8-9118-6E6D2C190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980665"/>
              </p:ext>
            </p:extLst>
          </p:nvPr>
        </p:nvGraphicFramePr>
        <p:xfrm>
          <a:off x="410817" y="2531165"/>
          <a:ext cx="11435440" cy="4261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618">
                  <a:extLst>
                    <a:ext uri="{9D8B030D-6E8A-4147-A177-3AD203B41FA5}">
                      <a16:colId xmlns:a16="http://schemas.microsoft.com/office/drawing/2014/main" val="3541296527"/>
                    </a:ext>
                  </a:extLst>
                </a:gridCol>
                <a:gridCol w="2878129">
                  <a:extLst>
                    <a:ext uri="{9D8B030D-6E8A-4147-A177-3AD203B41FA5}">
                      <a16:colId xmlns:a16="http://schemas.microsoft.com/office/drawing/2014/main" val="120560868"/>
                    </a:ext>
                  </a:extLst>
                </a:gridCol>
                <a:gridCol w="494701">
                  <a:extLst>
                    <a:ext uri="{9D8B030D-6E8A-4147-A177-3AD203B41FA5}">
                      <a16:colId xmlns:a16="http://schemas.microsoft.com/office/drawing/2014/main" val="2933955922"/>
                    </a:ext>
                  </a:extLst>
                </a:gridCol>
                <a:gridCol w="1537684">
                  <a:extLst>
                    <a:ext uri="{9D8B030D-6E8A-4147-A177-3AD203B41FA5}">
                      <a16:colId xmlns:a16="http://schemas.microsoft.com/office/drawing/2014/main" val="1517698841"/>
                    </a:ext>
                  </a:extLst>
                </a:gridCol>
                <a:gridCol w="1070397">
                  <a:extLst>
                    <a:ext uri="{9D8B030D-6E8A-4147-A177-3AD203B41FA5}">
                      <a16:colId xmlns:a16="http://schemas.microsoft.com/office/drawing/2014/main" val="3764894795"/>
                    </a:ext>
                  </a:extLst>
                </a:gridCol>
                <a:gridCol w="1712139">
                  <a:extLst>
                    <a:ext uri="{9D8B030D-6E8A-4147-A177-3AD203B41FA5}">
                      <a16:colId xmlns:a16="http://schemas.microsoft.com/office/drawing/2014/main" val="2519150839"/>
                    </a:ext>
                  </a:extLst>
                </a:gridCol>
                <a:gridCol w="1501547">
                  <a:extLst>
                    <a:ext uri="{9D8B030D-6E8A-4147-A177-3AD203B41FA5}">
                      <a16:colId xmlns:a16="http://schemas.microsoft.com/office/drawing/2014/main" val="1838719191"/>
                    </a:ext>
                  </a:extLst>
                </a:gridCol>
                <a:gridCol w="1525225">
                  <a:extLst>
                    <a:ext uri="{9D8B030D-6E8A-4147-A177-3AD203B41FA5}">
                      <a16:colId xmlns:a16="http://schemas.microsoft.com/office/drawing/2014/main" val="823155235"/>
                    </a:ext>
                  </a:extLst>
                </a:gridCol>
              </a:tblGrid>
              <a:tr h="441013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FR1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FR2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543643"/>
                  </a:ext>
                </a:extLst>
              </a:tr>
              <a:tr h="441013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Intra-frequency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Inter-frequency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Intra-frequency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Inter-frequency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42834"/>
                  </a:ext>
                </a:extLst>
              </a:tr>
              <a:tr h="44701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cells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beams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cells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beams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cells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beams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cells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beams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96534095"/>
                  </a:ext>
                </a:extLst>
              </a:tr>
              <a:tr h="235506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8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[12, 16]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Minimum # of beam for 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/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PSCell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 cell should be specified (e.g. for 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/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PSCell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, it can be defined as no smaller than RLM-RS resources). It is FFS for 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SCell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.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[6, 8]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[8,12]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1676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FR1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Number of beams</a:t>
            </a:r>
          </a:p>
          <a:p>
            <a:pPr lvl="1"/>
            <a:r>
              <a:rPr lang="sv-SE" dirty="0"/>
              <a:t>[16] beams per intra-frequency, and</a:t>
            </a:r>
          </a:p>
          <a:p>
            <a:pPr lvl="2"/>
            <a:r>
              <a:rPr lang="sv-SE" dirty="0"/>
              <a:t>On the serving cells, the UE shall be able to measure on at least N beams, where N is the number of configured RLM-RS resources for this cell</a:t>
            </a:r>
          </a:p>
          <a:p>
            <a:pPr lvl="1"/>
            <a:r>
              <a:rPr lang="sv-SE" dirty="0"/>
              <a:t>[8]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FR2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Number of cells</a:t>
            </a:r>
          </a:p>
          <a:p>
            <a:pPr lvl="1"/>
            <a:r>
              <a:rPr lang="en-US" dirty="0"/>
              <a:t> [8] intra-frequency cells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Number of beams</a:t>
            </a:r>
          </a:p>
          <a:p>
            <a:pPr lvl="1"/>
            <a:r>
              <a:rPr lang="sv-SE" dirty="0"/>
              <a:t>[24] beams per intra-frequency, and</a:t>
            </a:r>
          </a:p>
          <a:p>
            <a:pPr lvl="2"/>
            <a:r>
              <a:rPr lang="sv-SE" dirty="0"/>
              <a:t>On the serving cell, the UE shall be able to measure on at least N beams, where N is the number of configured RLM-RS resources for this cell</a:t>
            </a:r>
          </a:p>
          <a:p>
            <a:pPr lvl="1"/>
            <a:r>
              <a:rPr lang="sv-SE" dirty="0"/>
              <a:t>[12]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3467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Summary of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sv-SE" dirty="0">
                <a:highlight>
                  <a:srgbClr val="00FFFF"/>
                </a:highlight>
              </a:rPr>
              <a:t>Proposals are in turquoise</a:t>
            </a:r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pPr lvl="1"/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9B00D4-1845-4FC8-9118-6E6D2C190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652992"/>
              </p:ext>
            </p:extLst>
          </p:nvPr>
        </p:nvGraphicFramePr>
        <p:xfrm>
          <a:off x="410817" y="2531165"/>
          <a:ext cx="11435440" cy="3987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618">
                  <a:extLst>
                    <a:ext uri="{9D8B030D-6E8A-4147-A177-3AD203B41FA5}">
                      <a16:colId xmlns:a16="http://schemas.microsoft.com/office/drawing/2014/main" val="3541296527"/>
                    </a:ext>
                  </a:extLst>
                </a:gridCol>
                <a:gridCol w="2878129">
                  <a:extLst>
                    <a:ext uri="{9D8B030D-6E8A-4147-A177-3AD203B41FA5}">
                      <a16:colId xmlns:a16="http://schemas.microsoft.com/office/drawing/2014/main" val="120560868"/>
                    </a:ext>
                  </a:extLst>
                </a:gridCol>
                <a:gridCol w="494701">
                  <a:extLst>
                    <a:ext uri="{9D8B030D-6E8A-4147-A177-3AD203B41FA5}">
                      <a16:colId xmlns:a16="http://schemas.microsoft.com/office/drawing/2014/main" val="2933955922"/>
                    </a:ext>
                  </a:extLst>
                </a:gridCol>
                <a:gridCol w="1537684">
                  <a:extLst>
                    <a:ext uri="{9D8B030D-6E8A-4147-A177-3AD203B41FA5}">
                      <a16:colId xmlns:a16="http://schemas.microsoft.com/office/drawing/2014/main" val="1517698841"/>
                    </a:ext>
                  </a:extLst>
                </a:gridCol>
                <a:gridCol w="1070397">
                  <a:extLst>
                    <a:ext uri="{9D8B030D-6E8A-4147-A177-3AD203B41FA5}">
                      <a16:colId xmlns:a16="http://schemas.microsoft.com/office/drawing/2014/main" val="3764894795"/>
                    </a:ext>
                  </a:extLst>
                </a:gridCol>
                <a:gridCol w="1712139">
                  <a:extLst>
                    <a:ext uri="{9D8B030D-6E8A-4147-A177-3AD203B41FA5}">
                      <a16:colId xmlns:a16="http://schemas.microsoft.com/office/drawing/2014/main" val="2519150839"/>
                    </a:ext>
                  </a:extLst>
                </a:gridCol>
                <a:gridCol w="1501547">
                  <a:extLst>
                    <a:ext uri="{9D8B030D-6E8A-4147-A177-3AD203B41FA5}">
                      <a16:colId xmlns:a16="http://schemas.microsoft.com/office/drawing/2014/main" val="1838719191"/>
                    </a:ext>
                  </a:extLst>
                </a:gridCol>
                <a:gridCol w="1525225">
                  <a:extLst>
                    <a:ext uri="{9D8B030D-6E8A-4147-A177-3AD203B41FA5}">
                      <a16:colId xmlns:a16="http://schemas.microsoft.com/office/drawing/2014/main" val="823155235"/>
                    </a:ext>
                  </a:extLst>
                </a:gridCol>
              </a:tblGrid>
              <a:tr h="441013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FR1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FR2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543643"/>
                  </a:ext>
                </a:extLst>
              </a:tr>
              <a:tr h="441013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Intra-frequency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Inter-frequency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Intra-frequency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Inter-frequency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42834"/>
                  </a:ext>
                </a:extLst>
              </a:tr>
              <a:tr h="44701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cells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beams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cells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beams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cells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beams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>
                          <a:effectLst/>
                        </a:rPr>
                        <a:t># cells</a:t>
                      </a:r>
                      <a:endParaRPr lang="sv-SE" sz="18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b="1" dirty="0">
                          <a:effectLst/>
                        </a:rPr>
                        <a:t># beams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96534095"/>
                  </a:ext>
                </a:extLst>
              </a:tr>
              <a:tr h="235506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8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16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Minimum # of beam for 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/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PSCell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 cell should be specified.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For 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/</a:t>
                      </a:r>
                      <a:r>
                        <a:rPr lang="en-US" sz="1800" dirty="0" err="1">
                          <a:effectLst/>
                          <a:highlight>
                            <a:srgbClr val="00FF00"/>
                          </a:highlight>
                        </a:rPr>
                        <a:t>PSCell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:  it </a:t>
                      </a: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shall</a:t>
                      </a: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 be not smaller than #RLM-RS resources.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8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8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sv-SE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24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sv-SE" sz="18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00FFFF"/>
                          </a:highlight>
                        </a:rPr>
                        <a:t>12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3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sv-SE" sz="18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1676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6193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447AF35-CB9D-4F81-BEB5-FC74F9B29BD5}"/>
              </a:ext>
            </a:extLst>
          </p:cNvPr>
          <p:cNvSpPr txBox="1">
            <a:spLocks/>
          </p:cNvSpPr>
          <p:nvPr/>
        </p:nvSpPr>
        <p:spPr>
          <a:xfrm>
            <a:off x="304800" y="371753"/>
            <a:ext cx="11569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3600" dirty="0"/>
              <a:t>Annex: Summary of Companies’ Proposals before RAN4#86bis</a:t>
            </a:r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590297"/>
              </p:ext>
            </p:extLst>
          </p:nvPr>
        </p:nvGraphicFramePr>
        <p:xfrm>
          <a:off x="459179" y="1520453"/>
          <a:ext cx="10742221" cy="4836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3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41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39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48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7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9586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Company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FR1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FR2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Intra-frequency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Inter-frequency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Intra-frequency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Inter-frequency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# cells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# SSBs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trike="noStrike" dirty="0">
                          <a:effectLst/>
                        </a:rPr>
                        <a:t>NTT DoCoMo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14-18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7-9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At least 7-8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At least 18-22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At least 9-11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u="none" strike="noStrike" dirty="0">
                          <a:effectLst/>
                        </a:rPr>
                        <a:t>Ericsson</a:t>
                      </a:r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ZTE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trike="noStrike" dirty="0">
                          <a:effectLst/>
                        </a:rPr>
                        <a:t>Nokia, Nokia Shanghai Bell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≥6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≥24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≥10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Huawei,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HiSilicon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Qualcomm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err="1">
                          <a:effectLst/>
                        </a:rPr>
                        <a:t>MediaTek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LGE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6067756"/>
                  </a:ext>
                </a:extLst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Intel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8364951"/>
                  </a:ext>
                </a:extLst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Samsung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59168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52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5785</TotalTime>
  <Words>395</Words>
  <Application>Microsoft Office PowerPoint</Application>
  <PresentationFormat>Widescreen</PresentationFormat>
  <Paragraphs>208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Office Theme</vt:lpstr>
      <vt:lpstr>Way Forward on  the Number of Beams and Cells for SSB-Based Measurements</vt:lpstr>
      <vt:lpstr>Background</vt:lpstr>
      <vt:lpstr>FR1</vt:lpstr>
      <vt:lpstr>FR2</vt:lpstr>
      <vt:lpstr>Summary of Proposals</vt:lpstr>
      <vt:lpstr>PowerPoint Presentation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402</cp:revision>
  <dcterms:created xsi:type="dcterms:W3CDTF">2016-04-13T15:12:29Z</dcterms:created>
  <dcterms:modified xsi:type="dcterms:W3CDTF">2018-04-17T07:10:13Z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