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</p:sldIdLst>
  <p:sldSz cx="12192000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3" autoAdjust="0"/>
    <p:restoredTop sz="94660"/>
  </p:normalViewPr>
  <p:slideViewPr>
    <p:cSldViewPr snapToGrid="0">
      <p:cViewPr>
        <p:scale>
          <a:sx n="80" d="100"/>
          <a:sy n="80" d="100"/>
        </p:scale>
        <p:origin x="136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7DC8AE-883B-4D20-A55A-C140514E2D4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C44530E-7C60-42CA-B330-45D51F9389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A539AD-2DC0-4A32-BE6D-4CE28E6BD8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7646-6AEC-4BFF-AA0B-248AF3D6E0DF}" type="datetimeFigureOut">
              <a:rPr lang="en-US" smtClean="0"/>
              <a:t>4/20/2018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1349A5-7F8C-4891-91EA-43E18A4D8F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FB8669-AAC9-43AD-845F-AD403F3B52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9AFA5-3B40-43E6-BB65-57813A5026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5730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10B90D-C4F6-443E-95CF-ED9923A9A2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7A6DAA2-D63A-446A-B7AC-11BBF17C01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92562A-5DA2-4DD5-AEE1-93230B9347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7646-6AEC-4BFF-AA0B-248AF3D6E0DF}" type="datetimeFigureOut">
              <a:rPr lang="en-US" smtClean="0"/>
              <a:t>4/20/2018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4342BF-6177-441F-8708-489DA8F85B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270018-3D45-42DA-8548-1333F6A910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9AFA5-3B40-43E6-BB65-57813A5026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74069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81E953F-CB86-4247-9D97-99BB4E13223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F99E0DD-01E8-4805-B292-BE0AB8845E3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CD5204-6444-4482-A772-3A0C4F18D4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7646-6AEC-4BFF-AA0B-248AF3D6E0DF}" type="datetimeFigureOut">
              <a:rPr lang="en-US" smtClean="0"/>
              <a:t>4/20/2018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3098FC-95C5-48D1-956C-FB59FA9E94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2925DB-5234-46BF-B662-2D9EB4D6E9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9AFA5-3B40-43E6-BB65-57813A5026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1538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AF5260-D560-45B0-8662-EEE675F9AB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47021E-87EB-4AA2-ABA0-A79A3E1C86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6C5583-885C-4963-940B-081A17DA57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7646-6AEC-4BFF-AA0B-248AF3D6E0DF}" type="datetimeFigureOut">
              <a:rPr lang="en-US" smtClean="0"/>
              <a:t>4/20/2018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CB24EA-33D2-4912-9A2D-F7639376E4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C471D7-9675-4BC7-8529-7A077E9F0B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9AFA5-3B40-43E6-BB65-57813A5026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5400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408283-8B27-4623-995A-D11F238666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3C91784-33C9-4EB2-A562-4D9461ABDC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B1C20F-7975-4030-8C3A-28C65AA220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7646-6AEC-4BFF-AA0B-248AF3D6E0DF}" type="datetimeFigureOut">
              <a:rPr lang="en-US" smtClean="0"/>
              <a:t>4/20/2018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A5FB42-C3F2-4544-B2AA-EE7C83262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92B91A-7F87-4806-8E38-EA2FA542F2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9AFA5-3B40-43E6-BB65-57813A5026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3458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405A0C-7EBB-4E25-93F6-6B19DF5F9F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E458E7-9773-47BF-BD1A-5B71A9DD890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8967C16-A343-4DFC-A97D-2EB4B89EFD5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AC7C1B9-CB02-4C6A-A9E3-3666AB4FF1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7646-6AEC-4BFF-AA0B-248AF3D6E0DF}" type="datetimeFigureOut">
              <a:rPr lang="en-US" smtClean="0"/>
              <a:t>4/20/2018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283C2F-17F5-4822-A30F-F7D48599CA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DB5E5B6-6B34-4D63-A510-DDA6E44367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9AFA5-3B40-43E6-BB65-57813A5026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74433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80012D-8024-4B26-93F8-DA76DD88E6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C2FF42-B33A-4B37-B7FF-BB775B7302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2455837-98AA-4882-B15D-FAF5A6FD739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4050D04-8B22-4CF2-9441-726B94C4CB7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29A1B5D-CAA7-4150-AD07-2C28771ACF2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17B51E4-B0ED-4F1C-BC37-B3D2A007E7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7646-6AEC-4BFF-AA0B-248AF3D6E0DF}" type="datetimeFigureOut">
              <a:rPr lang="en-US" smtClean="0"/>
              <a:t>4/20/2018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AD550F-04AC-4DB3-9DD9-F6C588F599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A339A9-DDF0-4A3F-A3BD-DD0BBF3709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9AFA5-3B40-43E6-BB65-57813A5026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0291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BADAF0-E02B-4F80-9EE8-A2931BD61B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EB1080-DBD9-4B40-9C41-3B1D3FF823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7646-6AEC-4BFF-AA0B-248AF3D6E0DF}" type="datetimeFigureOut">
              <a:rPr lang="en-US" smtClean="0"/>
              <a:t>4/20/2018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7195EAB-23AC-471B-B233-2282005589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7E72E9-9441-4FF9-9E0C-8F0467CDC0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9AFA5-3B40-43E6-BB65-57813A5026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45081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D6895C0-601D-4659-AFB8-179C9833E6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7646-6AEC-4BFF-AA0B-248AF3D6E0DF}" type="datetimeFigureOut">
              <a:rPr lang="en-US" smtClean="0"/>
              <a:t>4/20/2018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5F04A6A-4BC3-4504-B23D-03B7687E07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765CE4-D518-4784-AA66-36B1C85FDD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9AFA5-3B40-43E6-BB65-57813A5026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18134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FFCCCE-F93A-41CD-B659-FE2DCADE81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EC5C9F-7A52-42D5-876C-37206EBB21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0B71296-071B-438F-9A80-5E58EDCC53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3BB189A-2471-4DA6-91B4-301C7F2F97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7646-6AEC-4BFF-AA0B-248AF3D6E0DF}" type="datetimeFigureOut">
              <a:rPr lang="en-US" smtClean="0"/>
              <a:t>4/20/2018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1A3F00-67AF-44DB-9683-AB2EAF3D0B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8EB4AC3-9BD6-4B15-8185-E32216A383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9AFA5-3B40-43E6-BB65-57813A5026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35390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33EC3B-C696-44C6-9E03-8CF7AD690F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18654D2-3860-4433-81ED-BDDC675268A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6FDB289-2392-4853-B1E0-6F233C1B55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A59A94-1766-4418-B25B-996C37CA3C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7646-6AEC-4BFF-AA0B-248AF3D6E0DF}" type="datetimeFigureOut">
              <a:rPr lang="en-US" smtClean="0"/>
              <a:t>4/20/2018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91F636B-4DC7-483F-B3DD-7D1E530336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6000C26-5828-464B-BE8A-7FD2D36412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9AFA5-3B40-43E6-BB65-57813A5026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4849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D0DDED8-953F-4A48-881C-F826DAB027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9A58655-1995-45A5-93BB-EE692D8C9D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EF4AB1-BDDA-45A0-9B91-DD48A7F4260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C77646-6AEC-4BFF-AA0B-248AF3D6E0DF}" type="datetimeFigureOut">
              <a:rPr lang="en-US" smtClean="0"/>
              <a:t>4/20/2018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F27560-814C-4D0C-8C7B-333AB2C6F13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A8359A-2BFE-4C9A-A3AF-DF91991E9E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F9AFA5-3B40-43E6-BB65-57813A5026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87292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FA4FB5-CA75-4B1B-A155-43B40F5960A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49572" y="2042319"/>
            <a:ext cx="9144000" cy="2387600"/>
          </a:xfrm>
        </p:spPr>
        <p:txBody>
          <a:bodyPr/>
          <a:lstStyle/>
          <a:p>
            <a:r>
              <a:rPr lang="en-GB" b="1" dirty="0"/>
              <a:t>Way forward on </a:t>
            </a:r>
            <a:r>
              <a:rPr lang="en-GB" b="1" dirty="0" err="1"/>
              <a:t>euCA</a:t>
            </a:r>
            <a:r>
              <a:rPr lang="en-GB" b="1" dirty="0"/>
              <a:t> RRM requirements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26629F7-82FB-4154-87A7-DF7BF969F6E7}"/>
              </a:ext>
            </a:extLst>
          </p:cNvPr>
          <p:cNvSpPr txBox="1"/>
          <p:nvPr/>
        </p:nvSpPr>
        <p:spPr>
          <a:xfrm>
            <a:off x="350874" y="350874"/>
            <a:ext cx="114725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3GPP TSG-RAN WG4 </a:t>
            </a:r>
            <a:r>
              <a:rPr lang="en-US" altLang="ja-JP" b="1" dirty="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rPr>
              <a:t>#86bis</a:t>
            </a:r>
            <a:r>
              <a:rPr kumimoji="0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							            </a:t>
            </a:r>
            <a:r>
              <a:rPr kumimoji="0" lang="en-GB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R4-1805498</a:t>
            </a:r>
            <a:r>
              <a:rPr kumimoji="0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	</a:t>
            </a:r>
            <a:endParaRPr kumimoji="0" lang="ja-JP" altLang="ja-JP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ja-JP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Melbourne, Australia, April 16</a:t>
            </a:r>
            <a:r>
              <a:rPr kumimoji="0" lang="en-GB" altLang="ja-JP" sz="1800" b="1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th</a:t>
            </a:r>
            <a:r>
              <a:rPr kumimoji="0" lang="en-GB" altLang="ja-JP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 - April 20</a:t>
            </a:r>
            <a:r>
              <a:rPr kumimoji="0" lang="en-GB" altLang="ja-JP" sz="1800" b="1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th</a:t>
            </a:r>
            <a:r>
              <a:rPr kumimoji="0" lang="en-GB" altLang="ja-JP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 , 2018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+mn-cs"/>
              </a:rPr>
              <a:t>Agenda item: 6.24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D760FA1-FE2B-408B-8445-0DC0447089A8}"/>
              </a:ext>
            </a:extLst>
          </p:cNvPr>
          <p:cNvSpPr txBox="1"/>
          <p:nvPr/>
        </p:nvSpPr>
        <p:spPr>
          <a:xfrm>
            <a:off x="3378132" y="4551703"/>
            <a:ext cx="516679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Nokia, Nokia Shanghai Bell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340615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D1E12C-8865-4378-A317-B59A0CCBA7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09157"/>
          </a:xfrm>
        </p:spPr>
        <p:txBody>
          <a:bodyPr/>
          <a:lstStyle/>
          <a:p>
            <a:r>
              <a:rPr lang="fi-FI" dirty="0" err="1"/>
              <a:t>Background</a:t>
            </a:r>
            <a:endParaRPr lang="fi-FI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ED0BFA-8C94-40E1-823E-C828BEB0BA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1284"/>
            <a:ext cx="10515600" cy="4906428"/>
          </a:xfrm>
        </p:spPr>
        <p:txBody>
          <a:bodyPr/>
          <a:lstStyle/>
          <a:p>
            <a:r>
              <a:rPr lang="fi-FI" dirty="0" err="1"/>
              <a:t>During</a:t>
            </a:r>
            <a:r>
              <a:rPr lang="fi-FI" dirty="0"/>
              <a:t> </a:t>
            </a:r>
            <a:r>
              <a:rPr lang="fi-FI" dirty="0" err="1"/>
              <a:t>the</a:t>
            </a:r>
            <a:r>
              <a:rPr lang="fi-FI" dirty="0"/>
              <a:t> </a:t>
            </a:r>
            <a:r>
              <a:rPr lang="fi-FI" dirty="0" err="1"/>
              <a:t>meeting</a:t>
            </a:r>
            <a:r>
              <a:rPr lang="fi-FI" dirty="0"/>
              <a:t> RAN4 </a:t>
            </a:r>
            <a:r>
              <a:rPr lang="fi-FI" dirty="0" err="1"/>
              <a:t>had</a:t>
            </a:r>
            <a:r>
              <a:rPr lang="fi-FI" dirty="0"/>
              <a:t> </a:t>
            </a:r>
            <a:r>
              <a:rPr lang="fi-FI" dirty="0" err="1"/>
              <a:t>discussions</a:t>
            </a:r>
            <a:r>
              <a:rPr lang="fi-FI" dirty="0"/>
              <a:t> </a:t>
            </a:r>
            <a:r>
              <a:rPr lang="fi-FI" dirty="0" err="1"/>
              <a:t>based</a:t>
            </a:r>
            <a:r>
              <a:rPr lang="fi-FI" dirty="0"/>
              <a:t> on </a:t>
            </a:r>
            <a:r>
              <a:rPr lang="fi-FI" dirty="0" err="1"/>
              <a:t>the</a:t>
            </a:r>
            <a:r>
              <a:rPr lang="fi-FI" dirty="0"/>
              <a:t> </a:t>
            </a:r>
            <a:r>
              <a:rPr lang="fi-FI" dirty="0" err="1"/>
              <a:t>summary</a:t>
            </a:r>
            <a:r>
              <a:rPr lang="fi-FI" dirty="0"/>
              <a:t> </a:t>
            </a:r>
            <a:r>
              <a:rPr lang="fi-FI" dirty="0" err="1"/>
              <a:t>document</a:t>
            </a:r>
            <a:r>
              <a:rPr lang="fi-FI" dirty="0"/>
              <a:t> </a:t>
            </a:r>
            <a:r>
              <a:rPr lang="en-US" dirty="0"/>
              <a:t>R4-1805496 Summary of contributions for enhancing CA utilization.</a:t>
            </a:r>
          </a:p>
          <a:p>
            <a:r>
              <a:rPr lang="en-US" dirty="0"/>
              <a:t>3 topics were discussed based on the company input:</a:t>
            </a:r>
          </a:p>
          <a:p>
            <a:pPr lvl="1"/>
            <a:r>
              <a:rPr lang="fi-FI" dirty="0" err="1"/>
              <a:t>Idle</a:t>
            </a:r>
            <a:r>
              <a:rPr lang="fi-FI" dirty="0"/>
              <a:t> </a:t>
            </a:r>
            <a:r>
              <a:rPr lang="fi-FI" dirty="0" err="1"/>
              <a:t>mode</a:t>
            </a:r>
            <a:r>
              <a:rPr lang="fi-FI" dirty="0"/>
              <a:t> </a:t>
            </a:r>
            <a:r>
              <a:rPr lang="fi-FI" dirty="0" err="1"/>
              <a:t>measurements</a:t>
            </a:r>
            <a:r>
              <a:rPr lang="fi-FI" dirty="0"/>
              <a:t> for </a:t>
            </a:r>
            <a:r>
              <a:rPr lang="fi-FI" dirty="0" err="1"/>
              <a:t>fast</a:t>
            </a:r>
            <a:r>
              <a:rPr lang="fi-FI" dirty="0"/>
              <a:t> CA </a:t>
            </a:r>
            <a:r>
              <a:rPr lang="fi-FI" dirty="0" err="1"/>
              <a:t>setup</a:t>
            </a:r>
            <a:r>
              <a:rPr lang="fi-FI" dirty="0"/>
              <a:t>.</a:t>
            </a:r>
          </a:p>
          <a:p>
            <a:pPr lvl="1"/>
            <a:r>
              <a:rPr lang="fi-FI" dirty="0"/>
              <a:t>Direct SCell </a:t>
            </a:r>
            <a:r>
              <a:rPr lang="fi-FI" dirty="0" err="1"/>
              <a:t>activation</a:t>
            </a:r>
            <a:r>
              <a:rPr lang="fi-FI" dirty="0"/>
              <a:t>.</a:t>
            </a:r>
          </a:p>
          <a:p>
            <a:pPr lvl="1"/>
            <a:r>
              <a:rPr lang="fi-FI" dirty="0" err="1"/>
              <a:t>Dormant</a:t>
            </a:r>
            <a:r>
              <a:rPr lang="fi-FI" dirty="0"/>
              <a:t> SCell </a:t>
            </a:r>
            <a:r>
              <a:rPr lang="fi-FI" dirty="0" err="1"/>
              <a:t>state</a:t>
            </a:r>
            <a:r>
              <a:rPr lang="fi-FI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972439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4D8E0C-E6F4-4123-BCDD-5971C0198D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63161"/>
          </a:xfrm>
        </p:spPr>
        <p:txBody>
          <a:bodyPr/>
          <a:lstStyle/>
          <a:p>
            <a:r>
              <a:rPr lang="fi-FI" dirty="0" err="1"/>
              <a:t>Idle</a:t>
            </a:r>
            <a:r>
              <a:rPr lang="fi-FI" dirty="0"/>
              <a:t> </a:t>
            </a:r>
            <a:r>
              <a:rPr lang="fi-FI" dirty="0" err="1"/>
              <a:t>mode</a:t>
            </a:r>
            <a:r>
              <a:rPr lang="fi-FI" dirty="0"/>
              <a:t> </a:t>
            </a:r>
            <a:r>
              <a:rPr lang="fi-FI" dirty="0" err="1"/>
              <a:t>measurements</a:t>
            </a:r>
            <a:r>
              <a:rPr lang="fi-FI" dirty="0"/>
              <a:t> for </a:t>
            </a:r>
            <a:r>
              <a:rPr lang="fi-FI" dirty="0" err="1"/>
              <a:t>fast</a:t>
            </a:r>
            <a:r>
              <a:rPr lang="fi-FI" dirty="0"/>
              <a:t> CA </a:t>
            </a:r>
            <a:r>
              <a:rPr lang="fi-FI" dirty="0" err="1"/>
              <a:t>setup</a:t>
            </a:r>
            <a:endParaRPr lang="fi-FI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49F8EE-E5D2-49E3-AD8C-8EFC18946A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28286"/>
            <a:ext cx="10515600" cy="5164589"/>
          </a:xfrm>
        </p:spPr>
        <p:txBody>
          <a:bodyPr>
            <a:normAutofit/>
          </a:bodyPr>
          <a:lstStyle/>
          <a:p>
            <a:r>
              <a:rPr lang="fi-FI" dirty="0" err="1"/>
              <a:t>Related</a:t>
            </a:r>
            <a:r>
              <a:rPr lang="fi-FI" dirty="0"/>
              <a:t> to </a:t>
            </a:r>
            <a:r>
              <a:rPr lang="fi-FI" dirty="0" err="1"/>
              <a:t>Idle</a:t>
            </a:r>
            <a:r>
              <a:rPr lang="fi-FI" dirty="0"/>
              <a:t> </a:t>
            </a:r>
            <a:r>
              <a:rPr lang="fi-FI" dirty="0" err="1"/>
              <a:t>mode</a:t>
            </a:r>
            <a:r>
              <a:rPr lang="fi-FI" dirty="0"/>
              <a:t> </a:t>
            </a:r>
            <a:r>
              <a:rPr lang="fi-FI" dirty="0" err="1"/>
              <a:t>measurements</a:t>
            </a:r>
            <a:r>
              <a:rPr lang="fi-FI" dirty="0"/>
              <a:t> for </a:t>
            </a:r>
            <a:r>
              <a:rPr lang="fi-FI" dirty="0" err="1"/>
              <a:t>fast</a:t>
            </a:r>
            <a:r>
              <a:rPr lang="fi-FI" dirty="0"/>
              <a:t> CA </a:t>
            </a:r>
            <a:r>
              <a:rPr lang="fi-FI" dirty="0" err="1"/>
              <a:t>setup</a:t>
            </a:r>
            <a:r>
              <a:rPr lang="fi-FI" dirty="0"/>
              <a:t> </a:t>
            </a:r>
            <a:r>
              <a:rPr lang="fi-FI" dirty="0" err="1"/>
              <a:t>following</a:t>
            </a:r>
            <a:r>
              <a:rPr lang="fi-FI" dirty="0"/>
              <a:t> </a:t>
            </a:r>
            <a:r>
              <a:rPr lang="fi-FI" dirty="0" err="1"/>
              <a:t>was</a:t>
            </a:r>
            <a:r>
              <a:rPr lang="fi-FI" dirty="0"/>
              <a:t> </a:t>
            </a:r>
            <a:r>
              <a:rPr lang="fi-FI" dirty="0" err="1"/>
              <a:t>agreed</a:t>
            </a:r>
            <a:r>
              <a:rPr lang="fi-FI" dirty="0"/>
              <a:t>:</a:t>
            </a:r>
          </a:p>
          <a:p>
            <a:pPr lvl="1"/>
            <a:r>
              <a:rPr lang="fi-FI" dirty="0" err="1"/>
              <a:t>Introduce</a:t>
            </a:r>
            <a:r>
              <a:rPr lang="fi-FI" dirty="0"/>
              <a:t> </a:t>
            </a:r>
            <a:r>
              <a:rPr lang="fi-FI" dirty="0" err="1"/>
              <a:t>accuray</a:t>
            </a:r>
            <a:r>
              <a:rPr lang="fi-FI" dirty="0"/>
              <a:t> </a:t>
            </a:r>
            <a:r>
              <a:rPr lang="fi-FI" dirty="0" err="1"/>
              <a:t>requirements</a:t>
            </a:r>
            <a:r>
              <a:rPr lang="fi-FI" dirty="0"/>
              <a:t> for </a:t>
            </a:r>
            <a:r>
              <a:rPr lang="fi-FI" dirty="0" err="1"/>
              <a:t>the</a:t>
            </a:r>
            <a:r>
              <a:rPr lang="fi-FI" dirty="0"/>
              <a:t> </a:t>
            </a:r>
            <a:r>
              <a:rPr lang="fi-FI" dirty="0" err="1"/>
              <a:t>reported</a:t>
            </a:r>
            <a:r>
              <a:rPr lang="fi-FI" dirty="0"/>
              <a:t> </a:t>
            </a:r>
            <a:r>
              <a:rPr lang="fi-FI" dirty="0" err="1"/>
              <a:t>measurements</a:t>
            </a:r>
            <a:endParaRPr lang="fi-FI" dirty="0"/>
          </a:p>
          <a:p>
            <a:pPr lvl="1"/>
            <a:r>
              <a:rPr lang="en-US" dirty="0"/>
              <a:t>No additional BS or UE demodulation performance requirement is needed for euCA</a:t>
            </a:r>
          </a:p>
          <a:p>
            <a:pPr lvl="1"/>
            <a:r>
              <a:rPr lang="en-US" dirty="0"/>
              <a:t>No new requirements related to number of carriers the UE should be able to monitor</a:t>
            </a:r>
            <a:endParaRPr lang="en-US" strike="sngStrike" dirty="0">
              <a:solidFill>
                <a:srgbClr val="FF0000"/>
              </a:solidFill>
            </a:endParaRPr>
          </a:p>
          <a:p>
            <a:pPr lvl="2"/>
            <a:r>
              <a:rPr lang="en-US" dirty="0"/>
              <a:t>Any inter-frequency layer that UE measures for fast CA setup is counted toward the total number of frequency layers UE monitors.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83104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A28AAB-4767-406C-8AB4-C110948B29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05410"/>
          </a:xfrm>
        </p:spPr>
        <p:txBody>
          <a:bodyPr/>
          <a:lstStyle/>
          <a:p>
            <a:r>
              <a:rPr lang="fi-FI" dirty="0"/>
              <a:t>Open </a:t>
            </a:r>
            <a:r>
              <a:rPr lang="fi-FI" dirty="0" err="1"/>
              <a:t>aspects</a:t>
            </a:r>
            <a:r>
              <a:rPr lang="fi-FI" dirty="0"/>
              <a:t> for </a:t>
            </a:r>
            <a:r>
              <a:rPr lang="fi-FI" dirty="0" err="1"/>
              <a:t>further</a:t>
            </a:r>
            <a:r>
              <a:rPr lang="fi-FI" dirty="0"/>
              <a:t> </a:t>
            </a:r>
            <a:r>
              <a:rPr lang="fi-FI" dirty="0" err="1"/>
              <a:t>discussions</a:t>
            </a:r>
            <a:endParaRPr lang="fi-FI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E66F52-3E06-4DDC-88C7-7DC45FED28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70536"/>
            <a:ext cx="10515600" cy="5587464"/>
          </a:xfrm>
        </p:spPr>
        <p:txBody>
          <a:bodyPr>
            <a:normAutofit fontScale="70000" lnSpcReduction="20000"/>
          </a:bodyPr>
          <a:lstStyle/>
          <a:p>
            <a:r>
              <a:rPr lang="fi-FI" dirty="0"/>
              <a:t>Idle mode measurements for fast CA setup</a:t>
            </a:r>
          </a:p>
          <a:p>
            <a:pPr lvl="1"/>
            <a:r>
              <a:rPr lang="en-US" dirty="0"/>
              <a:t>Applicability of the requirement</a:t>
            </a:r>
          </a:p>
          <a:p>
            <a:pPr lvl="2"/>
            <a:r>
              <a:rPr lang="en-US" dirty="0"/>
              <a:t>Option 1: Known cell only</a:t>
            </a:r>
          </a:p>
          <a:p>
            <a:pPr lvl="2"/>
            <a:r>
              <a:rPr lang="en-US" dirty="0"/>
              <a:t>Option 2: Both known cell and unknown cell</a:t>
            </a:r>
          </a:p>
          <a:p>
            <a:pPr lvl="1"/>
            <a:r>
              <a:rPr lang="en-US" dirty="0"/>
              <a:t>Minimum number of cells and inter-frequency layers to measure</a:t>
            </a:r>
          </a:p>
          <a:p>
            <a:pPr lvl="2"/>
            <a:r>
              <a:rPr lang="en-US" dirty="0"/>
              <a:t>Option 1: Total X1 known cells across Y1 inter-frequency layers and Total X2 unknown cells across Y2 inter-frequency layers	</a:t>
            </a:r>
          </a:p>
          <a:p>
            <a:pPr lvl="2"/>
            <a:r>
              <a:rPr lang="en-US" dirty="0"/>
              <a:t>Option 2: Total X3 cells across Y3 inter-frequency layers</a:t>
            </a:r>
          </a:p>
          <a:p>
            <a:pPr lvl="1"/>
            <a:r>
              <a:rPr lang="en-US" dirty="0"/>
              <a:t>Measurement scheme for known cell and unknown cell</a:t>
            </a:r>
          </a:p>
          <a:p>
            <a:pPr lvl="2"/>
            <a:r>
              <a:rPr lang="en-US" dirty="0"/>
              <a:t>Option 1: Best effort </a:t>
            </a:r>
          </a:p>
          <a:p>
            <a:pPr lvl="2"/>
            <a:r>
              <a:rPr lang="en-US" dirty="0"/>
              <a:t>Option 2: At least 1 measurement provided that W seconds past since UE entered idle mode</a:t>
            </a:r>
          </a:p>
          <a:p>
            <a:pPr lvl="2"/>
            <a:r>
              <a:rPr lang="en-US" dirty="0"/>
              <a:t>Option 3: Every Z seconds</a:t>
            </a:r>
          </a:p>
          <a:p>
            <a:pPr lvl="2"/>
            <a:r>
              <a:rPr lang="en-US" dirty="0"/>
              <a:t>Other options not precluded</a:t>
            </a:r>
          </a:p>
          <a:p>
            <a:pPr lvl="1"/>
            <a:r>
              <a:rPr lang="en-US" dirty="0"/>
              <a:t>Measurement accuracy is defined based on</a:t>
            </a:r>
          </a:p>
          <a:p>
            <a:pPr lvl="2"/>
            <a:r>
              <a:rPr lang="fi-FI" dirty="0"/>
              <a:t>Option 1: single measurement</a:t>
            </a:r>
          </a:p>
          <a:p>
            <a:pPr lvl="2"/>
            <a:r>
              <a:rPr lang="fi-FI" dirty="0"/>
              <a:t>Option 2: periodic measurement</a:t>
            </a:r>
          </a:p>
          <a:p>
            <a:pPr lvl="1"/>
            <a:r>
              <a:rPr lang="en-US" dirty="0"/>
              <a:t>Known cell condition</a:t>
            </a:r>
          </a:p>
          <a:p>
            <a:pPr lvl="2"/>
            <a:r>
              <a:rPr lang="en-US" dirty="0"/>
              <a:t>E.g. use similar definition as in connected mode</a:t>
            </a:r>
          </a:p>
          <a:p>
            <a:pPr lvl="2"/>
            <a:r>
              <a:rPr lang="en-US" dirty="0"/>
              <a:t>Other conditions not precluded</a:t>
            </a:r>
          </a:p>
          <a:p>
            <a:pPr lvl="1"/>
            <a:r>
              <a:rPr lang="en-US" dirty="0"/>
              <a:t>Measurement time limitation </a:t>
            </a:r>
          </a:p>
          <a:p>
            <a:pPr lvl="2"/>
            <a:r>
              <a:rPr lang="en-US" dirty="0"/>
              <a:t>Option 1: no limitation</a:t>
            </a:r>
          </a:p>
          <a:p>
            <a:pPr lvl="2"/>
            <a:r>
              <a:rPr lang="en-US" dirty="0"/>
              <a:t>Option 2: T1 seconds after UE enters idle mode without dedicated CA candidate list (SIB5), T2 seconds after UE enters idle with dedicated CA candidate list (RRC)</a:t>
            </a:r>
          </a:p>
          <a:p>
            <a:pPr lvl="2"/>
            <a:r>
              <a:rPr lang="en-US" dirty="0"/>
              <a:t>Other options not precluded</a:t>
            </a:r>
          </a:p>
          <a:p>
            <a:pPr lvl="1"/>
            <a:r>
              <a:rPr lang="en-US" dirty="0"/>
              <a:t>Idle mode RRM measurement impact/relaxation</a:t>
            </a:r>
          </a:p>
        </p:txBody>
      </p:sp>
    </p:spTree>
    <p:extLst>
      <p:ext uri="{BB962C8B-B14F-4D97-AF65-F5344CB8AC3E}">
        <p14:creationId xmlns:p14="http://schemas.microsoft.com/office/powerpoint/2010/main" val="31084926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F33CE9-813B-405A-BFA6-8FDDE3F381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57283"/>
          </a:xfrm>
        </p:spPr>
        <p:txBody>
          <a:bodyPr/>
          <a:lstStyle/>
          <a:p>
            <a:r>
              <a:rPr lang="fi-FI" dirty="0"/>
              <a:t>Open </a:t>
            </a:r>
            <a:r>
              <a:rPr lang="fi-FI" dirty="0" err="1"/>
              <a:t>aspects</a:t>
            </a:r>
            <a:r>
              <a:rPr lang="fi-FI" dirty="0"/>
              <a:t> for </a:t>
            </a:r>
            <a:r>
              <a:rPr lang="fi-FI" dirty="0" err="1"/>
              <a:t>further</a:t>
            </a:r>
            <a:r>
              <a:rPr lang="fi-FI" dirty="0"/>
              <a:t> </a:t>
            </a:r>
            <a:r>
              <a:rPr lang="fi-FI" dirty="0" err="1"/>
              <a:t>discussions</a:t>
            </a:r>
            <a:endParaRPr lang="fi-FI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3C05E3-156E-4905-99EF-DFB468A721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99411"/>
            <a:ext cx="10515600" cy="5193464"/>
          </a:xfrm>
        </p:spPr>
        <p:txBody>
          <a:bodyPr>
            <a:normAutofit fontScale="92500" lnSpcReduction="10000"/>
          </a:bodyPr>
          <a:lstStyle/>
          <a:p>
            <a:r>
              <a:rPr lang="fi-FI" dirty="0"/>
              <a:t>Direct SCell </a:t>
            </a:r>
            <a:r>
              <a:rPr lang="fi-FI" dirty="0" err="1"/>
              <a:t>activation</a:t>
            </a:r>
            <a:endParaRPr lang="fi-FI" dirty="0"/>
          </a:p>
          <a:p>
            <a:pPr lvl="1"/>
            <a:r>
              <a:rPr lang="en-US" dirty="0"/>
              <a:t>Reference point n after RRC reconfiguration message is received.</a:t>
            </a:r>
          </a:p>
          <a:p>
            <a:pPr lvl="1"/>
            <a:r>
              <a:rPr lang="en-US" dirty="0"/>
              <a:t>Interrupts requirements at direct SCell Activation:</a:t>
            </a:r>
          </a:p>
          <a:p>
            <a:pPr lvl="2"/>
            <a:r>
              <a:rPr lang="en-US" dirty="0"/>
              <a:t>Follows interrupt requirements at </a:t>
            </a:r>
            <a:r>
              <a:rPr lang="en-US" dirty="0" err="1"/>
              <a:t>PSCell</a:t>
            </a:r>
            <a:r>
              <a:rPr lang="en-US" dirty="0"/>
              <a:t> addition procedure</a:t>
            </a:r>
          </a:p>
          <a:p>
            <a:pPr lvl="2"/>
            <a:r>
              <a:rPr lang="en-US" dirty="0"/>
              <a:t>Follows immediately after RRC processing procedure</a:t>
            </a:r>
          </a:p>
          <a:p>
            <a:pPr lvl="2"/>
            <a:r>
              <a:rPr lang="en-US" dirty="0"/>
              <a:t>Follows both interruption requirements allowed for Scell addition and Scell activation</a:t>
            </a:r>
          </a:p>
          <a:p>
            <a:pPr lvl="2"/>
            <a:r>
              <a:rPr lang="en-US" dirty="0"/>
              <a:t>Other options not precluded</a:t>
            </a:r>
          </a:p>
          <a:p>
            <a:pPr lvl="1"/>
            <a:r>
              <a:rPr lang="en-US" dirty="0"/>
              <a:t>Activation delay for known cell:</a:t>
            </a:r>
          </a:p>
          <a:p>
            <a:pPr marL="1371600" lvl="2" indent="-457200">
              <a:buFont typeface="+mj-lt"/>
              <a:buAutoNum type="arabicPeriod"/>
            </a:pPr>
            <a:r>
              <a:rPr lang="en-US" dirty="0"/>
              <a:t>n</a:t>
            </a:r>
            <a:r>
              <a:rPr lang="en-US" i="1" dirty="0"/>
              <a:t> </a:t>
            </a:r>
            <a:r>
              <a:rPr lang="en-GB" dirty="0"/>
              <a:t>+ </a:t>
            </a:r>
            <a:r>
              <a:rPr lang="en-GB" dirty="0" err="1"/>
              <a:t>T</a:t>
            </a:r>
            <a:r>
              <a:rPr lang="en-GB" baseline="-25000" dirty="0" err="1"/>
              <a:t>RRC_Process</a:t>
            </a:r>
            <a:r>
              <a:rPr lang="en-GB" dirty="0"/>
              <a:t> </a:t>
            </a:r>
            <a:r>
              <a:rPr lang="en-US" dirty="0"/>
              <a:t>+ X1</a:t>
            </a:r>
          </a:p>
          <a:p>
            <a:pPr marL="1371600" lvl="2" indent="-457200">
              <a:buFont typeface="+mj-lt"/>
              <a:buAutoNum type="arabicPeriod"/>
            </a:pPr>
            <a:r>
              <a:rPr lang="fi-FI" dirty="0"/>
              <a:t>n + X2</a:t>
            </a:r>
            <a:endParaRPr lang="en-US" dirty="0">
              <a:solidFill>
                <a:srgbClr val="00B050"/>
              </a:solidFill>
            </a:endParaRPr>
          </a:p>
          <a:p>
            <a:pPr lvl="3"/>
            <a:r>
              <a:rPr lang="en-US" dirty="0" err="1"/>
              <a:t>T</a:t>
            </a:r>
            <a:r>
              <a:rPr lang="en-US" sz="1200" dirty="0" err="1"/>
              <a:t>RRC_Process</a:t>
            </a:r>
            <a:r>
              <a:rPr lang="en-US" dirty="0"/>
              <a:t> is 20ms which is the maximum RRC processing delay as defined in TS36.331</a:t>
            </a:r>
            <a:endParaRPr lang="en-US" strike="sngStrike" dirty="0"/>
          </a:p>
          <a:p>
            <a:pPr lvl="3"/>
            <a:r>
              <a:rPr lang="en-US" dirty="0"/>
              <a:t>X1/X2 is the </a:t>
            </a:r>
            <a:r>
              <a:rPr lang="en-US" dirty="0" err="1"/>
              <a:t>Scell</a:t>
            </a:r>
            <a:r>
              <a:rPr lang="en-US" dirty="0"/>
              <a:t> activation time until UE reports the first valid CQI</a:t>
            </a:r>
          </a:p>
          <a:p>
            <a:pPr lvl="3"/>
            <a:r>
              <a:rPr lang="en-US" dirty="0"/>
              <a:t>RRC reconfiguration message is received at n</a:t>
            </a:r>
            <a:endParaRPr lang="fi-FI" dirty="0"/>
          </a:p>
          <a:p>
            <a:pPr lvl="1"/>
            <a:r>
              <a:rPr lang="en-US" dirty="0"/>
              <a:t>Activation delay for unknown cell is 10ms longer than that of known cell</a:t>
            </a:r>
          </a:p>
          <a:p>
            <a:pPr lvl="1"/>
            <a:r>
              <a:rPr lang="en-US" dirty="0"/>
              <a:t>FFS: UE capability on the number of Scells that can be directly activated in one RRC message</a:t>
            </a:r>
          </a:p>
        </p:txBody>
      </p:sp>
    </p:spTree>
    <p:extLst>
      <p:ext uri="{BB962C8B-B14F-4D97-AF65-F5344CB8AC3E}">
        <p14:creationId xmlns:p14="http://schemas.microsoft.com/office/powerpoint/2010/main" val="32071830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8467E1-1F7B-4D98-9421-388DB9C377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99532"/>
          </a:xfrm>
        </p:spPr>
        <p:txBody>
          <a:bodyPr/>
          <a:lstStyle/>
          <a:p>
            <a:r>
              <a:rPr lang="fi-FI" dirty="0"/>
              <a:t>Open </a:t>
            </a:r>
            <a:r>
              <a:rPr lang="fi-FI" dirty="0" err="1"/>
              <a:t>aspects</a:t>
            </a:r>
            <a:r>
              <a:rPr lang="fi-FI" dirty="0"/>
              <a:t> for </a:t>
            </a:r>
            <a:r>
              <a:rPr lang="fi-FI" dirty="0" err="1"/>
              <a:t>further</a:t>
            </a:r>
            <a:r>
              <a:rPr lang="fi-FI" dirty="0"/>
              <a:t> </a:t>
            </a:r>
            <a:r>
              <a:rPr lang="fi-FI" dirty="0" err="1"/>
              <a:t>discussions</a:t>
            </a:r>
            <a:endParaRPr lang="fi-FI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17E044-0559-4236-8E6E-2573B7F973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1284"/>
            <a:ext cx="10515600" cy="4925679"/>
          </a:xfrm>
        </p:spPr>
        <p:txBody>
          <a:bodyPr>
            <a:normAutofit lnSpcReduction="10000"/>
          </a:bodyPr>
          <a:lstStyle/>
          <a:p>
            <a:r>
              <a:rPr lang="fi-FI" dirty="0" err="1"/>
              <a:t>Dormant</a:t>
            </a:r>
            <a:r>
              <a:rPr lang="fi-FI" dirty="0"/>
              <a:t> SCell </a:t>
            </a:r>
            <a:r>
              <a:rPr lang="fi-FI" dirty="0" err="1"/>
              <a:t>state</a:t>
            </a:r>
            <a:endParaRPr lang="fi-FI" dirty="0"/>
          </a:p>
          <a:p>
            <a:pPr lvl="1"/>
            <a:r>
              <a:rPr lang="en-US" dirty="0"/>
              <a:t>Requirements for RRM measurements for a Dormant </a:t>
            </a:r>
            <a:r>
              <a:rPr lang="en-US" dirty="0" err="1"/>
              <a:t>Scell</a:t>
            </a:r>
            <a:r>
              <a:rPr lang="en-US" dirty="0"/>
              <a:t>:</a:t>
            </a:r>
          </a:p>
          <a:p>
            <a:pPr lvl="2"/>
            <a:r>
              <a:rPr lang="en-US" dirty="0"/>
              <a:t>Same as for deactivated Scell.</a:t>
            </a:r>
          </a:p>
          <a:p>
            <a:pPr lvl="1"/>
            <a:r>
              <a:rPr lang="en-US" dirty="0" err="1"/>
              <a:t>Scell</a:t>
            </a:r>
            <a:r>
              <a:rPr lang="en-US" dirty="0"/>
              <a:t> activation delay/interruption requirement for FDD and TDD will be defined under the side condition of no MBSFN subframe in any of active serving cell(s) and the Scell(s) being activated</a:t>
            </a:r>
          </a:p>
          <a:p>
            <a:pPr lvl="1"/>
            <a:r>
              <a:rPr lang="en-US" dirty="0"/>
              <a:t>UE interruptions for Dormant Scell:</a:t>
            </a:r>
          </a:p>
          <a:p>
            <a:pPr lvl="2"/>
            <a:r>
              <a:rPr lang="en-US" dirty="0"/>
              <a:t>Allow up to 0.5% probability of missed ACK/NAK when UE is configured with one or more number of dormant </a:t>
            </a:r>
            <a:r>
              <a:rPr lang="en-US" dirty="0" err="1"/>
              <a:t>Scell</a:t>
            </a:r>
            <a:r>
              <a:rPr lang="en-US" dirty="0"/>
              <a:t>(s)</a:t>
            </a:r>
          </a:p>
          <a:p>
            <a:pPr lvl="1"/>
            <a:r>
              <a:rPr lang="en-US" dirty="0"/>
              <a:t>CQI Reporting and ‘</a:t>
            </a:r>
            <a:r>
              <a:rPr lang="en-GB" i="1" dirty="0"/>
              <a:t>A dormant </a:t>
            </a:r>
            <a:r>
              <a:rPr lang="en-GB" i="1" dirty="0" err="1"/>
              <a:t>Scell</a:t>
            </a:r>
            <a:r>
              <a:rPr lang="en-GB" i="1" dirty="0"/>
              <a:t> follows PCell DRX for CQI/RRM measurement report triggering</a:t>
            </a:r>
            <a:r>
              <a:rPr lang="en-US" dirty="0"/>
              <a:t>’?</a:t>
            </a:r>
            <a:endParaRPr lang="fi-FI" dirty="0"/>
          </a:p>
          <a:p>
            <a:pPr lvl="2"/>
            <a:r>
              <a:rPr lang="en-US" dirty="0"/>
              <a:t>How will this impact UE CQI measurements?</a:t>
            </a:r>
            <a:endParaRPr lang="fi-FI" dirty="0"/>
          </a:p>
          <a:p>
            <a:pPr lvl="2"/>
            <a:r>
              <a:rPr lang="en-US" dirty="0"/>
              <a:t>How will this impact the CQI accuracy in terms of reflecting current cell conditions?</a:t>
            </a:r>
          </a:p>
          <a:p>
            <a:pPr lvl="1"/>
            <a:r>
              <a:rPr lang="en-US" dirty="0"/>
              <a:t>FFS: UE capability regarding dormant Scell </a:t>
            </a:r>
            <a:endParaRPr lang="fi-FI" dirty="0"/>
          </a:p>
          <a:p>
            <a:pPr lvl="1"/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622386945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4097</TotalTime>
  <Words>478</Words>
  <Application>Microsoft Office PowerPoint</Application>
  <PresentationFormat>Widescreen</PresentationFormat>
  <Paragraphs>68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等线</vt:lpstr>
      <vt:lpstr>맑은 고딕</vt:lpstr>
      <vt:lpstr>游ゴシック</vt:lpstr>
      <vt:lpstr>Arial</vt:lpstr>
      <vt:lpstr>Calibri</vt:lpstr>
      <vt:lpstr>Calibri Light</vt:lpstr>
      <vt:lpstr>1_Office Theme</vt:lpstr>
      <vt:lpstr>Way forward on euCA RRM requirements</vt:lpstr>
      <vt:lpstr>Background</vt:lpstr>
      <vt:lpstr>Idle mode measurements for fast CA setup</vt:lpstr>
      <vt:lpstr>Open aspects for further discussions</vt:lpstr>
      <vt:lpstr>Open aspects for further discussions</vt:lpstr>
      <vt:lpstr>Open aspects for further discussions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euCA RRM requirements</dc:title>
  <dc:creator>Dalsgaard, Lars (Nokia - FI/Oulu)</dc:creator>
  <cp:lastModifiedBy>Rapporteur</cp:lastModifiedBy>
  <cp:revision>54</cp:revision>
  <dcterms:created xsi:type="dcterms:W3CDTF">2018-02-28T18:37:26Z</dcterms:created>
  <dcterms:modified xsi:type="dcterms:W3CDTF">2018-04-20T04:25:33Z</dcterms:modified>
</cp:coreProperties>
</file>