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5" r:id="rId4"/>
    <p:sldId id="296" r:id="rId5"/>
    <p:sldId id="29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3" d="100"/>
          <a:sy n="83" d="100"/>
        </p:scale>
        <p:origin x="1378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PUCCH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14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b="1" dirty="0"/>
              <a:t>Melbourne, Australia, April 16</a:t>
            </a:r>
            <a:r>
              <a:rPr lang="en-GB" b="1" baseline="30000" dirty="0"/>
              <a:t>th</a:t>
            </a:r>
            <a:r>
              <a:rPr lang="en-GB" b="1" dirty="0"/>
              <a:t> – 20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endParaRPr lang="en-US" b="1" dirty="0"/>
          </a:p>
          <a:p>
            <a:r>
              <a:rPr lang="en-US" altLang="ja-JP" b="1" dirty="0"/>
              <a:t>Agenda: 7.11.2.2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R4-1805083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Performance requirements should be defined for all NR PUCCH formats with single-user tests.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HARQ-ACK and CSI are used as the payload for NR PUCCH performance tests. For HARQ-ACK, the performance metric is “DTX to ACK” and “missed ACK”. For CSI, the performance metric is “BLER” and “false alarm rate”.</a:t>
            </a:r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general parameters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NR PUCCH performance requirements are defined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1Tx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With frequency hopping enabled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some but not all the supported cell BWs in 38.104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SCS of 15kHz and 30kHz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format specific parameters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8B8A9A-7841-4486-8E1E-E80B9A1D2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48188"/>
              </p:ext>
            </p:extLst>
          </p:nvPr>
        </p:nvGraphicFramePr>
        <p:xfrm>
          <a:off x="827584" y="1772816"/>
          <a:ext cx="7704857" cy="3096343"/>
        </p:xfrm>
        <a:graphic>
          <a:graphicData uri="http://schemas.openxmlformats.org/drawingml/2006/table">
            <a:tbl>
              <a:tblPr firstRow="1" firstCol="1" bandRow="1"/>
              <a:tblGrid>
                <a:gridCol w="1926014">
                  <a:extLst>
                    <a:ext uri="{9D8B030D-6E8A-4147-A177-3AD203B41FA5}">
                      <a16:colId xmlns:a16="http://schemas.microsoft.com/office/drawing/2014/main" val="3509958536"/>
                    </a:ext>
                  </a:extLst>
                </a:gridCol>
                <a:gridCol w="1926014">
                  <a:extLst>
                    <a:ext uri="{9D8B030D-6E8A-4147-A177-3AD203B41FA5}">
                      <a16:colId xmlns:a16="http://schemas.microsoft.com/office/drawing/2014/main" val="789236225"/>
                    </a:ext>
                  </a:extLst>
                </a:gridCol>
                <a:gridCol w="1926014">
                  <a:extLst>
                    <a:ext uri="{9D8B030D-6E8A-4147-A177-3AD203B41FA5}">
                      <a16:colId xmlns:a16="http://schemas.microsoft.com/office/drawing/2014/main" val="1875572371"/>
                    </a:ext>
                  </a:extLst>
                </a:gridCol>
                <a:gridCol w="1926815">
                  <a:extLst>
                    <a:ext uri="{9D8B030D-6E8A-4147-A177-3AD203B41FA5}">
                      <a16:colId xmlns:a16="http://schemas.microsoft.com/office/drawing/2014/main" val="399723434"/>
                    </a:ext>
                  </a:extLst>
                </a:gridCol>
              </a:tblGrid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Payload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Symbol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PRB number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09171"/>
                  </a:ext>
                </a:extLst>
              </a:tr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63677"/>
                  </a:ext>
                </a:extLst>
              </a:tr>
              <a:tr h="884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two lengths to be selected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783079"/>
                  </a:ext>
                </a:extLst>
              </a:tr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14229"/>
                  </a:ext>
                </a:extLst>
              </a:tr>
              <a:tr h="884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16-bit CSI with CSI-1 and CSI-2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two lengths to be selected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8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9905B7-1E98-4B81-9D19-A6656CEA6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100595"/>
              </p:ext>
            </p:extLst>
          </p:nvPr>
        </p:nvGraphicFramePr>
        <p:xfrm>
          <a:off x="251953" y="1052736"/>
          <a:ext cx="8516765" cy="5375120"/>
        </p:xfrm>
        <a:graphic>
          <a:graphicData uri="http://schemas.openxmlformats.org/drawingml/2006/table">
            <a:tbl>
              <a:tblPr firstRow="1" firstCol="1" bandRow="1"/>
              <a:tblGrid>
                <a:gridCol w="2083610">
                  <a:extLst>
                    <a:ext uri="{9D8B030D-6E8A-4147-A177-3AD203B41FA5}">
                      <a16:colId xmlns:a16="http://schemas.microsoft.com/office/drawing/2014/main" val="2411171668"/>
                    </a:ext>
                  </a:extLst>
                </a:gridCol>
                <a:gridCol w="2182678">
                  <a:extLst>
                    <a:ext uri="{9D8B030D-6E8A-4147-A177-3AD203B41FA5}">
                      <a16:colId xmlns:a16="http://schemas.microsoft.com/office/drawing/2014/main" val="1361784462"/>
                    </a:ext>
                  </a:extLst>
                </a:gridCol>
                <a:gridCol w="1222029">
                  <a:extLst>
                    <a:ext uri="{9D8B030D-6E8A-4147-A177-3AD203B41FA5}">
                      <a16:colId xmlns:a16="http://schemas.microsoft.com/office/drawing/2014/main" val="3437436346"/>
                    </a:ext>
                  </a:extLst>
                </a:gridCol>
                <a:gridCol w="3028448">
                  <a:extLst>
                    <a:ext uri="{9D8B030D-6E8A-4147-A177-3AD203B41FA5}">
                      <a16:colId xmlns:a16="http://schemas.microsoft.com/office/drawing/2014/main" val="1544363901"/>
                    </a:ext>
                  </a:extLst>
                </a:gridCol>
              </a:tblGrid>
              <a:tr h="1274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670661"/>
                  </a:ext>
                </a:extLst>
              </a:tr>
              <a:tr h="509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transparent Tx diversity considered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2790"/>
                  </a:ext>
                </a:extLst>
              </a:tr>
              <a:tr h="509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diversity branches in baseband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902943"/>
                  </a:ext>
                </a:extLst>
              </a:tr>
              <a:tr h="6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SCS (kHz)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15, 30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974473"/>
                  </a:ext>
                </a:extLst>
              </a:tr>
              <a:tr h="4462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Cell BW (MHz)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15kHz SCS: 5, 10, 20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30kHz SCS: 10, 20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 of the supported BWs are tested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599442"/>
                  </a:ext>
                </a:extLst>
              </a:tr>
              <a:tr h="637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0846"/>
                  </a:ext>
                </a:extLst>
              </a:tr>
              <a:tr h="3187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AWGN, TDL-C (RMS 300ns, UE speed 30km/h)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016188"/>
                  </a:ext>
                </a:extLst>
              </a:tr>
              <a:tr h="12749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Payload size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0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89683"/>
                  </a:ext>
                </a:extLst>
              </a:tr>
              <a:tr h="127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1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17743"/>
                  </a:ext>
                </a:extLst>
              </a:tr>
              <a:tr h="127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52732"/>
                  </a:ext>
                </a:extLst>
              </a:tr>
              <a:tr h="2793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3/4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with both CSI-1 and CSI-2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071758"/>
                  </a:ext>
                </a:extLst>
              </a:tr>
              <a:tr h="12749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Symbol length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0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114733"/>
                  </a:ext>
                </a:extLst>
              </a:tr>
              <a:tr h="3266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1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be down-selected from 4 to 14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311912"/>
                  </a:ext>
                </a:extLst>
              </a:tr>
              <a:tr h="127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270389"/>
                  </a:ext>
                </a:extLst>
              </a:tr>
              <a:tr h="3085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3/4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be down-selected from 4 to 14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853267"/>
                  </a:ext>
                </a:extLst>
              </a:tr>
              <a:tr h="12749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PRB number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0-2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101646"/>
                  </a:ext>
                </a:extLst>
              </a:tr>
              <a:tr h="127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3/4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009017"/>
                  </a:ext>
                </a:extLst>
              </a:tr>
              <a:tr h="254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Modulation 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pi/2-BPSK and QPSK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apply for format 3/4</a:t>
                      </a:r>
                    </a:p>
                  </a:txBody>
                  <a:tcPr marL="26809" marR="268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605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7353</TotalTime>
  <Words>325</Words>
  <Application>Microsoft Office PowerPoint</Application>
  <PresentationFormat>On-screen Show (4:3)</PresentationFormat>
  <Paragraphs>101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Times New Roman</vt:lpstr>
      <vt:lpstr>Office テーマ</vt:lpstr>
      <vt:lpstr>WF on NR PUCCH demodulation requirements</vt:lpstr>
      <vt:lpstr>Test scope and performance metric</vt:lpstr>
      <vt:lpstr>PUCCH general parameters</vt:lpstr>
      <vt:lpstr>PUCCH format specific parameters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Li 7. (NSB - CN/Beijing)</cp:lastModifiedBy>
  <cp:revision>357</cp:revision>
  <dcterms:created xsi:type="dcterms:W3CDTF">2017-01-18T16:32:26Z</dcterms:created>
  <dcterms:modified xsi:type="dcterms:W3CDTF">2018-04-06T19:23:47Z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