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9"/>
  </p:notesMasterIdLst>
  <p:sldIdLst>
    <p:sldId id="256" r:id="rId5"/>
    <p:sldId id="377" r:id="rId6"/>
    <p:sldId id="379" r:id="rId7"/>
    <p:sldId id="380" r:id="rId8"/>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meng (WN)" initials="Z(" lastIdx="5" clrIdx="0">
    <p:extLst>
      <p:ext uri="{19B8F6BF-5375-455C-9EA6-DF929625EA0E}">
        <p15:presenceInfo xmlns:p15="http://schemas.microsoft.com/office/powerpoint/2012/main" userId="S-1-5-21-147214757-305610072-1517763936-51239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7234" autoAdjust="0"/>
  </p:normalViewPr>
  <p:slideViewPr>
    <p:cSldViewPr>
      <p:cViewPr varScale="1">
        <p:scale>
          <a:sx n="74" d="100"/>
          <a:sy n="74" d="100"/>
        </p:scale>
        <p:origin x="552" y="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17"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06.04.2018</a:t>
            </a:fld>
            <a:endParaRPr lang="ru-RU"/>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4/6/2018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4/6/2018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4/6/2018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4/6/2018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4/6/2018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4/6/2018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4/6/2018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4/6/2018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4/6/2018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4/6/2018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4/6/2018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219201"/>
            <a:ext cx="109728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4/6/2018</a:t>
            </a:fld>
            <a:endParaRPr lang="en-US" altLang="zh-CN"/>
          </a:p>
        </p:txBody>
      </p:sp>
      <p:sp>
        <p:nvSpPr>
          <p:cNvPr id="5" name="Footer Placeholder 4"/>
          <p:cNvSpPr>
            <a:spLocks noGrp="1"/>
          </p:cNvSpPr>
          <p:nvPr>
            <p:ph type="ftr" sz="quarter" idx="3"/>
          </p:nvPr>
        </p:nvSpPr>
        <p:spPr>
          <a:xfrm>
            <a:off x="4165600" y="6356351"/>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2209800" y="2130425"/>
            <a:ext cx="7772400" cy="1963738"/>
          </a:xfrm>
        </p:spPr>
        <p:txBody>
          <a:bodyPr/>
          <a:lstStyle/>
          <a:p>
            <a:pPr eaLnBrk="1" hangingPunct="1"/>
            <a:r>
              <a:rPr lang="sv-SE" altLang="zh-CN" sz="4000" dirty="0"/>
              <a:t>Way forward </a:t>
            </a:r>
            <a:r>
              <a:rPr lang="en-US" altLang="zh-CN" sz="4000" dirty="0"/>
              <a:t>on </a:t>
            </a:r>
            <a:r>
              <a:rPr lang="en-US" altLang="zh-CN" sz="4000" dirty="0" smtClean="0"/>
              <a:t>the performance </a:t>
            </a:r>
            <a:r>
              <a:rPr lang="en-US" altLang="zh-CN" sz="4000" smtClean="0"/>
              <a:t>part requirement side </a:t>
            </a:r>
            <a:r>
              <a:rPr lang="en-US" altLang="zh-CN" sz="4000" dirty="0" smtClean="0"/>
              <a:t>conditions</a:t>
            </a:r>
            <a:endParaRPr lang="en-GB" altLang="en-US" sz="4000" dirty="0"/>
          </a:p>
        </p:txBody>
      </p:sp>
      <p:sp>
        <p:nvSpPr>
          <p:cNvPr id="3075" name="Subtitle 2"/>
          <p:cNvSpPr>
            <a:spLocks noGrp="1"/>
          </p:cNvSpPr>
          <p:nvPr>
            <p:ph type="subTitle" idx="1"/>
          </p:nvPr>
        </p:nvSpPr>
        <p:spPr>
          <a:xfrm>
            <a:off x="2057400" y="4654550"/>
            <a:ext cx="7924800" cy="1752600"/>
          </a:xfrm>
        </p:spPr>
        <p:txBody>
          <a:bodyPr/>
          <a:lstStyle/>
          <a:p>
            <a:pPr eaLnBrk="1" hangingPunct="1"/>
            <a:r>
              <a:rPr lang="en-US" altLang="zh-CN" sz="2800" dirty="0">
                <a:solidFill>
                  <a:srgbClr val="898989"/>
                </a:solidFill>
              </a:rPr>
              <a:t>Huawei, HiSilicon, </a:t>
            </a:r>
            <a:r>
              <a:rPr lang="en-US" altLang="zh-CN" sz="2800" dirty="0" smtClean="0">
                <a:solidFill>
                  <a:srgbClr val="898989"/>
                </a:solidFill>
              </a:rPr>
              <a:t>…</a:t>
            </a:r>
            <a:endParaRPr lang="en-US" altLang="en-US" sz="2800" dirty="0">
              <a:solidFill>
                <a:srgbClr val="898989"/>
              </a:solidFill>
            </a:endParaRPr>
          </a:p>
        </p:txBody>
      </p:sp>
      <p:sp>
        <p:nvSpPr>
          <p:cNvPr id="3076" name="TextBox 3"/>
          <p:cNvSpPr txBox="1">
            <a:spLocks noChangeArrowheads="1"/>
          </p:cNvSpPr>
          <p:nvPr/>
        </p:nvSpPr>
        <p:spPr bwMode="auto">
          <a:xfrm>
            <a:off x="304800" y="298076"/>
            <a:ext cx="4373698"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t>
            </a:r>
            <a:r>
              <a:rPr lang="ru-RU" altLang="zh-CN" sz="1800" b="1" dirty="0" smtClean="0"/>
              <a:t>8</a:t>
            </a:r>
            <a:r>
              <a:rPr lang="en-US" altLang="zh-CN" sz="1800" b="1" dirty="0" smtClean="0"/>
              <a:t>6bis</a:t>
            </a:r>
            <a:r>
              <a:rPr lang="en-US" altLang="zh-CN" sz="1800" b="1" dirty="0"/>
              <a:t/>
            </a:r>
            <a:br>
              <a:rPr lang="en-US" altLang="zh-CN" sz="1800" b="1" dirty="0"/>
            </a:br>
            <a:r>
              <a:rPr lang="en-US" sz="1800" b="1" dirty="0" smtClean="0"/>
              <a:t>Melbourne, Australia, 16</a:t>
            </a:r>
            <a:r>
              <a:rPr lang="en-US" sz="1800" b="1" baseline="30000" dirty="0" smtClean="0"/>
              <a:t>th</a:t>
            </a:r>
            <a:r>
              <a:rPr lang="en-US" sz="1800" b="1" dirty="0" smtClean="0"/>
              <a:t> – 20</a:t>
            </a:r>
            <a:r>
              <a:rPr lang="en-US" sz="1800" b="1" baseline="30000" dirty="0" smtClean="0"/>
              <a:t>th</a:t>
            </a:r>
            <a:r>
              <a:rPr lang="en-US" sz="1800" b="1" dirty="0" smtClean="0"/>
              <a:t> April, 2018</a:t>
            </a:r>
          </a:p>
          <a:p>
            <a:pPr>
              <a:buNone/>
            </a:pPr>
            <a:r>
              <a:rPr lang="en-US" sz="1800" b="1" dirty="0" smtClean="0"/>
              <a:t>Agenda </a:t>
            </a:r>
            <a:r>
              <a:rPr lang="en-US" sz="1800" b="1" smtClean="0"/>
              <a:t>item: 7.10.1</a:t>
            </a:r>
            <a:endParaRPr lang="en-GB" sz="1800" b="1" dirty="0"/>
          </a:p>
        </p:txBody>
      </p:sp>
      <p:sp>
        <p:nvSpPr>
          <p:cNvPr id="3077" name="TextBox 4"/>
          <p:cNvSpPr txBox="1">
            <a:spLocks noChangeArrowheads="1"/>
          </p:cNvSpPr>
          <p:nvPr/>
        </p:nvSpPr>
        <p:spPr bwMode="auto">
          <a:xfrm>
            <a:off x="10667999" y="298076"/>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smtClean="0"/>
              <a:t>R4-1804753</a:t>
            </a:r>
            <a:endParaRPr lang="zh-CN" altLang="en-US" sz="1800" b="1"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125A4C6-85EB-4151-B27F-C85BDE8B3B45}"/>
              </a:ext>
            </a:extLst>
          </p:cNvPr>
          <p:cNvSpPr>
            <a:spLocks noGrp="1"/>
          </p:cNvSpPr>
          <p:nvPr>
            <p:ph type="title"/>
          </p:nvPr>
        </p:nvSpPr>
        <p:spPr/>
        <p:txBody>
          <a:bodyPr/>
          <a:lstStyle/>
          <a:p>
            <a:r>
              <a:rPr lang="en-US" dirty="0" smtClean="0"/>
              <a:t>Background</a:t>
            </a:r>
            <a:endParaRPr lang="en-US" dirty="0"/>
          </a:p>
        </p:txBody>
      </p:sp>
      <p:sp>
        <p:nvSpPr>
          <p:cNvPr id="4" name="Slide Number Placeholder 3">
            <a:extLst>
              <a:ext uri="{FF2B5EF4-FFF2-40B4-BE49-F238E27FC236}">
                <a16:creationId xmlns="" xmlns:a16="http://schemas.microsoft.com/office/drawing/2014/main" id="{1C6C1391-3214-495D-89DC-F801A095E9D5}"/>
              </a:ext>
            </a:extLst>
          </p:cNvPr>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
        <p:nvSpPr>
          <p:cNvPr id="3" name="内容占位符 2"/>
          <p:cNvSpPr>
            <a:spLocks noGrp="1"/>
          </p:cNvSpPr>
          <p:nvPr>
            <p:ph idx="1"/>
          </p:nvPr>
        </p:nvSpPr>
        <p:spPr/>
        <p:txBody>
          <a:bodyPr/>
          <a:lstStyle/>
          <a:p>
            <a:r>
              <a:rPr lang="en-US" altLang="zh-CN" dirty="0"/>
              <a:t>The difference between NR and LTE in defining the side conditions for measurement accuracy requirements is that in NR the REFSENS is not only band agnostic but also depends on the subcarrier spacing used. </a:t>
            </a:r>
            <a:endParaRPr lang="en-US" altLang="zh-CN" dirty="0" smtClean="0"/>
          </a:p>
          <a:p>
            <a:r>
              <a:rPr lang="en-US" altLang="zh-CN" dirty="0" smtClean="0"/>
              <a:t>The </a:t>
            </a:r>
            <a:r>
              <a:rPr lang="en-US" altLang="zh-CN" dirty="0"/>
              <a:t>reason for this is that when configured with different SCS, the bandwidth of the resource blocks are slightly different resulting in the slightly difference in REFSENS. </a:t>
            </a:r>
            <a:endParaRPr lang="zh-CN" altLang="zh-CN"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757147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125A4C6-85EB-4151-B27F-C85BDE8B3B45}"/>
              </a:ext>
            </a:extLst>
          </p:cNvPr>
          <p:cNvSpPr>
            <a:spLocks noGrp="1"/>
          </p:cNvSpPr>
          <p:nvPr>
            <p:ph type="title"/>
          </p:nvPr>
        </p:nvSpPr>
        <p:spPr/>
        <p:txBody>
          <a:bodyPr/>
          <a:lstStyle/>
          <a:p>
            <a:r>
              <a:rPr lang="en-US" dirty="0"/>
              <a:t>Way forward</a:t>
            </a:r>
          </a:p>
        </p:txBody>
      </p:sp>
      <p:sp>
        <p:nvSpPr>
          <p:cNvPr id="4" name="Slide Number Placeholder 3">
            <a:extLst>
              <a:ext uri="{FF2B5EF4-FFF2-40B4-BE49-F238E27FC236}">
                <a16:creationId xmlns="" xmlns:a16="http://schemas.microsoft.com/office/drawing/2014/main" id="{1C6C1391-3214-495D-89DC-F801A095E9D5}"/>
              </a:ext>
            </a:extLst>
          </p:cNvPr>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
        <p:nvSpPr>
          <p:cNvPr id="5" name="矩形 4"/>
          <p:cNvSpPr/>
          <p:nvPr/>
        </p:nvSpPr>
        <p:spPr>
          <a:xfrm>
            <a:off x="838200" y="1447800"/>
            <a:ext cx="10363200" cy="2456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a:spcBef>
                <a:spcPct val="20000"/>
              </a:spcBef>
              <a:buFont typeface="Arial" panose="020B0604020202020204" pitchFamily="34" charset="0"/>
              <a:buChar char="•"/>
            </a:pPr>
            <a:r>
              <a:rPr lang="en-US" altLang="zh-CN" sz="2400" dirty="0">
                <a:latin typeface="+mn-lt"/>
                <a:cs typeface="+mn-cs"/>
              </a:rPr>
              <a:t>Define band groups with regard to the REFSENS of the NR operating bands and reuse the LTE band group table as the baseline. </a:t>
            </a:r>
            <a:endParaRPr lang="zh-CN" altLang="zh-CN" sz="2400" dirty="0">
              <a:latin typeface="+mn-lt"/>
              <a:cs typeface="+mn-cs"/>
            </a:endParaRPr>
          </a:p>
          <a:p>
            <a:pPr marL="342900" indent="-342900">
              <a:spcBef>
                <a:spcPct val="20000"/>
              </a:spcBef>
              <a:buFont typeface="Arial" panose="020B0604020202020204" pitchFamily="34" charset="0"/>
              <a:buChar char="•"/>
            </a:pPr>
            <a:r>
              <a:rPr lang="en-US" altLang="zh-CN" sz="2400" dirty="0">
                <a:latin typeface="+mn-lt"/>
                <a:cs typeface="+mn-cs"/>
              </a:rPr>
              <a:t>when defining performance part requirements for NR, use per-RE minimum Io levels with the SCS scaling.</a:t>
            </a:r>
            <a:endParaRPr lang="zh-CN" altLang="zh-CN" sz="2400" dirty="0">
              <a:latin typeface="+mn-lt"/>
              <a:cs typeface="+mn-cs"/>
            </a:endParaRPr>
          </a:p>
          <a:p>
            <a:pPr marL="342900" indent="-342900">
              <a:spcBef>
                <a:spcPct val="20000"/>
              </a:spcBef>
              <a:buFont typeface="Arial" panose="020B0604020202020204" pitchFamily="34" charset="0"/>
              <a:buChar char="•"/>
            </a:pPr>
            <a:r>
              <a:rPr lang="en-US" altLang="zh-CN" sz="2400" dirty="0">
                <a:latin typeface="+mn-lt"/>
                <a:cs typeface="+mn-cs"/>
              </a:rPr>
              <a:t>when defining side conditions in test cases for NR, use per-RE minimum Io levels with the SCS scaling either.</a:t>
            </a:r>
            <a:endParaRPr lang="zh-CN" altLang="en-US" sz="2400" dirty="0">
              <a:latin typeface="+mn-lt"/>
              <a:cs typeface="+mn-cs"/>
            </a:endParaRPr>
          </a:p>
        </p:txBody>
      </p:sp>
    </p:spTree>
    <p:extLst>
      <p:ext uri="{BB962C8B-B14F-4D97-AF65-F5344CB8AC3E}">
        <p14:creationId xmlns:p14="http://schemas.microsoft.com/office/powerpoint/2010/main" val="40077237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Annex: band groups for NR</a:t>
            </a:r>
            <a:endParaRPr lang="zh-CN" altLang="en-US" dirty="0"/>
          </a:p>
        </p:txBody>
      </p:sp>
      <p:graphicFrame>
        <p:nvGraphicFramePr>
          <p:cNvPr id="5" name="内容占位符 4"/>
          <p:cNvGraphicFramePr>
            <a:graphicFrameLocks noGrp="1"/>
          </p:cNvGraphicFramePr>
          <p:nvPr>
            <p:ph idx="1"/>
            <p:extLst>
              <p:ext uri="{D42A27DB-BD31-4B8C-83A1-F6EECF244321}">
                <p14:modId xmlns:p14="http://schemas.microsoft.com/office/powerpoint/2010/main" val="855518103"/>
              </p:ext>
            </p:extLst>
          </p:nvPr>
        </p:nvGraphicFramePr>
        <p:xfrm>
          <a:off x="571494" y="1143000"/>
          <a:ext cx="11049012" cy="4477230"/>
        </p:xfrm>
        <a:graphic>
          <a:graphicData uri="http://schemas.openxmlformats.org/drawingml/2006/table">
            <a:tbl>
              <a:tblPr firstRow="1" firstCol="1" lastRow="1" lastCol="1" bandRow="1" bandCol="1">
                <a:tableStyleId>{5C22544A-7EE6-4342-B048-85BDC9FD1C3A}</a:tableStyleId>
              </a:tblPr>
              <a:tblGrid>
                <a:gridCol w="1699848"/>
                <a:gridCol w="1699848"/>
                <a:gridCol w="1699848"/>
                <a:gridCol w="1699848"/>
                <a:gridCol w="1699848"/>
                <a:gridCol w="849924"/>
                <a:gridCol w="1699848"/>
              </a:tblGrid>
              <a:tr h="277802">
                <a:tc>
                  <a:txBody>
                    <a:bodyPr/>
                    <a:lstStyle/>
                    <a:p>
                      <a:pPr>
                        <a:spcAft>
                          <a:spcPts val="900"/>
                        </a:spcAft>
                      </a:pPr>
                      <a:r>
                        <a:rPr lang="zh-CN" sz="1200" dirty="0">
                          <a:effectLst/>
                        </a:rPr>
                        <a:t> </a:t>
                      </a:r>
                      <a:endParaRPr lang="zh-CN" sz="1200" dirty="0">
                        <a:effectLst/>
                        <a:latin typeface="Times New Roman" panose="02020603050405020304" pitchFamily="18" charset="0"/>
                        <a:ea typeface="MS Mincho" panose="02020609040205080304" pitchFamily="49" charset="-128"/>
                      </a:endParaRPr>
                    </a:p>
                  </a:txBody>
                  <a:tcPr marL="0" marR="0" marT="0" marB="0" anchor="ctr"/>
                </a:tc>
                <a:tc>
                  <a:txBody>
                    <a:bodyPr/>
                    <a:lstStyle/>
                    <a:p>
                      <a:pPr algn="ctr" fontAlgn="base" hangingPunct="0">
                        <a:spcAft>
                          <a:spcPts val="0"/>
                        </a:spcAft>
                      </a:pPr>
                      <a:r>
                        <a:rPr lang="en-GB" sz="1200" dirty="0">
                          <a:effectLst/>
                        </a:rPr>
                        <a:t>Group</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gridSpan="2">
                  <a:txBody>
                    <a:bodyPr/>
                    <a:lstStyle/>
                    <a:p>
                      <a:pPr algn="ctr" fontAlgn="base" hangingPunct="0">
                        <a:spcAft>
                          <a:spcPts val="0"/>
                        </a:spcAft>
                      </a:pPr>
                      <a:r>
                        <a:rPr lang="en-GB" sz="1200" dirty="0">
                          <a:effectLst/>
                        </a:rPr>
                        <a:t>NR FDD</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hMerge="1">
                  <a:txBody>
                    <a:bodyPr/>
                    <a:lstStyle/>
                    <a:p>
                      <a:endParaRPr lang="zh-CN" altLang="en-US"/>
                    </a:p>
                  </a:txBody>
                  <a:tcPr/>
                </a:tc>
                <a:tc gridSpan="3">
                  <a:txBody>
                    <a:bodyPr/>
                    <a:lstStyle/>
                    <a:p>
                      <a:pPr algn="ctr" fontAlgn="base" hangingPunct="0">
                        <a:spcAft>
                          <a:spcPts val="0"/>
                        </a:spcAft>
                      </a:pPr>
                      <a:r>
                        <a:rPr lang="en-GB" sz="1200">
                          <a:effectLst/>
                        </a:rPr>
                        <a:t>NR TDD</a:t>
                      </a:r>
                      <a:endParaRPr lang="zh-CN" sz="1200">
                        <a:effectLst/>
                        <a:latin typeface="Times New Roman" panose="02020603050405020304" pitchFamily="18" charset="0"/>
                        <a:ea typeface="MS Mincho" panose="02020609040205080304" pitchFamily="49" charset="-128"/>
                      </a:endParaRPr>
                    </a:p>
                  </a:txBody>
                  <a:tcPr marL="68580" marR="68580" marT="0" marB="0" anchor="ctr"/>
                </a:tc>
                <a:tc hMerge="1">
                  <a:txBody>
                    <a:bodyPr/>
                    <a:lstStyle/>
                    <a:p>
                      <a:endParaRPr lang="zh-CN" altLang="en-US"/>
                    </a:p>
                  </a:txBody>
                  <a:tcPr/>
                </a:tc>
                <a:tc hMerge="1">
                  <a:txBody>
                    <a:bodyPr/>
                    <a:lstStyle/>
                    <a:p>
                      <a:endParaRPr lang="zh-CN" altLang="en-US"/>
                    </a:p>
                  </a:txBody>
                  <a:tcPr/>
                </a:tc>
              </a:tr>
              <a:tr h="277802">
                <a:tc>
                  <a:txBody>
                    <a:bodyPr/>
                    <a:lstStyle/>
                    <a:p>
                      <a:pPr>
                        <a:spcAft>
                          <a:spcPts val="900"/>
                        </a:spcAft>
                      </a:pPr>
                      <a:r>
                        <a:rPr lang="zh-CN" sz="1200">
                          <a:effectLst/>
                        </a:rPr>
                        <a:t> </a:t>
                      </a:r>
                      <a:endParaRPr lang="zh-CN" sz="1200">
                        <a:effectLst/>
                        <a:latin typeface="Times New Roman" panose="02020603050405020304" pitchFamily="18" charset="0"/>
                        <a:ea typeface="MS Mincho" panose="02020609040205080304" pitchFamily="49" charset="-128"/>
                      </a:endParaRPr>
                    </a:p>
                  </a:txBody>
                  <a:tcPr marL="0" marR="0" marT="0" marB="0" anchor="ctr"/>
                </a:tc>
                <a:tc>
                  <a:txBody>
                    <a:bodyPr/>
                    <a:lstStyle/>
                    <a:p>
                      <a:pPr algn="ctr" fontAlgn="base" hangingPunct="0">
                        <a:spcAft>
                          <a:spcPts val="0"/>
                        </a:spcAft>
                      </a:pPr>
                      <a:r>
                        <a:rPr lang="en-GB" sz="1200" dirty="0">
                          <a:effectLst/>
                        </a:rPr>
                        <a:t> </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dirty="0">
                          <a:effectLst/>
                        </a:rPr>
                        <a:t>Band group notation</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dirty="0">
                          <a:effectLst/>
                        </a:rPr>
                        <a:t>Operating bands</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Band group notation</a:t>
                      </a:r>
                      <a:endParaRPr lang="zh-CN" sz="1200">
                        <a:effectLst/>
                        <a:latin typeface="Times New Roman" panose="02020603050405020304" pitchFamily="18" charset="0"/>
                        <a:ea typeface="MS Mincho" panose="02020609040205080304" pitchFamily="49" charset="-128"/>
                      </a:endParaRPr>
                    </a:p>
                  </a:txBody>
                  <a:tcPr marL="68580" marR="68580" marT="0" marB="0" anchor="ctr"/>
                </a:tc>
                <a:tc gridSpan="2">
                  <a:txBody>
                    <a:bodyPr/>
                    <a:lstStyle/>
                    <a:p>
                      <a:pPr algn="ctr" fontAlgn="base" hangingPunct="0">
                        <a:spcAft>
                          <a:spcPts val="0"/>
                        </a:spcAft>
                      </a:pPr>
                      <a:r>
                        <a:rPr lang="en-GB" sz="1200" dirty="0">
                          <a:effectLst/>
                        </a:rPr>
                        <a:t>Operating bands</a:t>
                      </a:r>
                      <a:endParaRPr lang="zh-CN" sz="1200" dirty="0">
                        <a:effectLst/>
                        <a:latin typeface="Times New Roman" panose="02020603050405020304" pitchFamily="18" charset="0"/>
                        <a:ea typeface="MS Mincho" panose="02020609040205080304" pitchFamily="49" charset="-128"/>
                      </a:endParaRPr>
                    </a:p>
                    <a:p>
                      <a:pPr>
                        <a:spcAft>
                          <a:spcPts val="900"/>
                        </a:spcAft>
                      </a:pPr>
                      <a:r>
                        <a:rPr lang="zh-CN" sz="1200" dirty="0">
                          <a:effectLst/>
                        </a:rPr>
                        <a:t> </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hMerge="1">
                  <a:txBody>
                    <a:bodyPr/>
                    <a:lstStyle/>
                    <a:p>
                      <a:endParaRPr lang="zh-CN" altLang="en-US"/>
                    </a:p>
                  </a:txBody>
                  <a:tcPr/>
                </a:tc>
              </a:tr>
              <a:tr h="277802">
                <a:tc>
                  <a:txBody>
                    <a:bodyPr/>
                    <a:lstStyle/>
                    <a:p>
                      <a:pPr>
                        <a:spcAft>
                          <a:spcPts val="900"/>
                        </a:spcAft>
                      </a:pPr>
                      <a:r>
                        <a:rPr lang="zh-CN" sz="1200">
                          <a:effectLst/>
                        </a:rPr>
                        <a:t> </a:t>
                      </a:r>
                      <a:endParaRPr lang="zh-CN" sz="1200">
                        <a:effectLst/>
                        <a:latin typeface="Times New Roman" panose="02020603050405020304" pitchFamily="18" charset="0"/>
                        <a:ea typeface="MS Mincho" panose="02020609040205080304" pitchFamily="49" charset="-128"/>
                      </a:endParaRPr>
                    </a:p>
                  </a:txBody>
                  <a:tcPr marL="0" marR="0" marT="0" marB="0" anchor="ctr"/>
                </a:tc>
                <a:tc>
                  <a:txBody>
                    <a:bodyPr/>
                    <a:lstStyle/>
                    <a:p>
                      <a:pPr algn="ctr" fontAlgn="base" hangingPunct="0">
                        <a:spcAft>
                          <a:spcPts val="0"/>
                        </a:spcAft>
                      </a:pPr>
                      <a:r>
                        <a:rPr lang="en-GB" sz="1200" dirty="0">
                          <a:effectLst/>
                        </a:rPr>
                        <a:t>A</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dirty="0">
                          <a:effectLst/>
                        </a:rPr>
                        <a:t>NRFDD_A</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dirty="0">
                          <a:effectLst/>
                        </a:rPr>
                        <a:t> </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NRTDD_A</a:t>
                      </a:r>
                      <a:endParaRPr lang="zh-CN" sz="1200">
                        <a:effectLst/>
                        <a:latin typeface="Times New Roman" panose="02020603050405020304" pitchFamily="18" charset="0"/>
                        <a:ea typeface="MS Mincho" panose="02020609040205080304" pitchFamily="49" charset="-128"/>
                      </a:endParaRPr>
                    </a:p>
                  </a:txBody>
                  <a:tcPr marL="68580" marR="68580" marT="0" marB="0" anchor="ctr"/>
                </a:tc>
                <a:tc gridSpan="2">
                  <a:txBody>
                    <a:bodyPr/>
                    <a:lstStyle/>
                    <a:p>
                      <a:pPr algn="ctr" fontAlgn="base" hangingPunct="0">
                        <a:spcAft>
                          <a:spcPts val="0"/>
                        </a:spcAft>
                      </a:pPr>
                      <a:r>
                        <a:rPr lang="en-GB" sz="1200">
                          <a:effectLst/>
                        </a:rPr>
                        <a:t> </a:t>
                      </a:r>
                      <a:endParaRPr lang="zh-CN" sz="1200">
                        <a:effectLst/>
                        <a:latin typeface="Times New Roman" panose="02020603050405020304" pitchFamily="18" charset="0"/>
                        <a:ea typeface="MS Mincho" panose="02020609040205080304" pitchFamily="49" charset="-128"/>
                      </a:endParaRPr>
                    </a:p>
                  </a:txBody>
                  <a:tcPr marL="68580" marR="68580" marT="0" marB="0" anchor="ctr"/>
                </a:tc>
                <a:tc hMerge="1">
                  <a:txBody>
                    <a:bodyPr/>
                    <a:lstStyle/>
                    <a:p>
                      <a:endParaRPr lang="zh-CN" altLang="en-US"/>
                    </a:p>
                  </a:txBody>
                  <a:tcPr/>
                </a:tc>
              </a:tr>
              <a:tr h="277802">
                <a:tc>
                  <a:txBody>
                    <a:bodyPr/>
                    <a:lstStyle/>
                    <a:p>
                      <a:pPr>
                        <a:spcAft>
                          <a:spcPts val="900"/>
                        </a:spcAft>
                      </a:pPr>
                      <a:r>
                        <a:rPr lang="zh-CN" sz="1200">
                          <a:effectLst/>
                        </a:rPr>
                        <a:t> </a:t>
                      </a:r>
                      <a:endParaRPr lang="zh-CN" sz="1200">
                        <a:effectLst/>
                        <a:latin typeface="Times New Roman" panose="02020603050405020304" pitchFamily="18" charset="0"/>
                        <a:ea typeface="MS Mincho" panose="02020609040205080304" pitchFamily="49" charset="-128"/>
                      </a:endParaRPr>
                    </a:p>
                  </a:txBody>
                  <a:tcPr marL="0" marR="0" marT="0" marB="0" anchor="ctr"/>
                </a:tc>
                <a:tc>
                  <a:txBody>
                    <a:bodyPr/>
                    <a:lstStyle/>
                    <a:p>
                      <a:pPr algn="ctr" fontAlgn="base" hangingPunct="0">
                        <a:spcAft>
                          <a:spcPts val="0"/>
                        </a:spcAft>
                      </a:pPr>
                      <a:r>
                        <a:rPr lang="en-GB" sz="1200">
                          <a:effectLst/>
                        </a:rPr>
                        <a:t>B</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dirty="0">
                          <a:effectLst/>
                        </a:rPr>
                        <a:t>NRFDD_B</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dirty="0">
                          <a:effectLst/>
                        </a:rPr>
                        <a:t>n1</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NRTDD_B</a:t>
                      </a:r>
                      <a:endParaRPr lang="zh-CN" sz="1200">
                        <a:effectLst/>
                        <a:latin typeface="Times New Roman" panose="02020603050405020304" pitchFamily="18" charset="0"/>
                        <a:ea typeface="MS Mincho" panose="02020609040205080304" pitchFamily="49" charset="-128"/>
                      </a:endParaRPr>
                    </a:p>
                  </a:txBody>
                  <a:tcPr marL="68580" marR="68580" marT="0" marB="0" anchor="ctr"/>
                </a:tc>
                <a:tc gridSpan="2">
                  <a:txBody>
                    <a:bodyPr/>
                    <a:lstStyle/>
                    <a:p>
                      <a:pPr algn="ctr" fontAlgn="base" hangingPunct="0">
                        <a:spcAft>
                          <a:spcPts val="0"/>
                        </a:spcAft>
                      </a:pPr>
                      <a:r>
                        <a:rPr lang="en-GB" sz="1200">
                          <a:effectLst/>
                        </a:rPr>
                        <a:t>n38, n50, n51, n70</a:t>
                      </a:r>
                      <a:endParaRPr lang="zh-CN" sz="1200">
                        <a:effectLst/>
                        <a:latin typeface="Times New Roman" panose="02020603050405020304" pitchFamily="18" charset="0"/>
                        <a:ea typeface="MS Mincho" panose="02020609040205080304" pitchFamily="49" charset="-128"/>
                      </a:endParaRPr>
                    </a:p>
                  </a:txBody>
                  <a:tcPr marL="68580" marR="68580" marT="0" marB="0" anchor="ctr"/>
                </a:tc>
                <a:tc hMerge="1">
                  <a:txBody>
                    <a:bodyPr/>
                    <a:lstStyle/>
                    <a:p>
                      <a:endParaRPr lang="zh-CN" altLang="en-US"/>
                    </a:p>
                  </a:txBody>
                  <a:tcPr/>
                </a:tc>
              </a:tr>
              <a:tr h="277802">
                <a:tc>
                  <a:txBody>
                    <a:bodyPr/>
                    <a:lstStyle/>
                    <a:p>
                      <a:pPr>
                        <a:spcAft>
                          <a:spcPts val="900"/>
                        </a:spcAft>
                      </a:pPr>
                      <a:r>
                        <a:rPr lang="zh-CN" sz="1200">
                          <a:effectLst/>
                        </a:rPr>
                        <a:t> </a:t>
                      </a:r>
                      <a:endParaRPr lang="zh-CN" sz="1200">
                        <a:effectLst/>
                        <a:latin typeface="Times New Roman" panose="02020603050405020304" pitchFamily="18" charset="0"/>
                        <a:ea typeface="MS Mincho" panose="02020609040205080304" pitchFamily="49" charset="-128"/>
                      </a:endParaRPr>
                    </a:p>
                  </a:txBody>
                  <a:tcPr marL="0" marR="0" marT="0" marB="0" anchor="ctr"/>
                </a:tc>
                <a:tc>
                  <a:txBody>
                    <a:bodyPr/>
                    <a:lstStyle/>
                    <a:p>
                      <a:pPr algn="ctr" fontAlgn="base" hangingPunct="0">
                        <a:spcAft>
                          <a:spcPts val="0"/>
                        </a:spcAft>
                      </a:pPr>
                      <a:r>
                        <a:rPr lang="en-GB" sz="1200">
                          <a:effectLst/>
                        </a:rPr>
                        <a:t>C</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NRFDD_C</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dirty="0">
                          <a:effectLst/>
                        </a:rPr>
                        <a:t>n66, n74</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dirty="0">
                          <a:effectLst/>
                        </a:rPr>
                        <a:t>NRTDD_C</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gridSpan="2">
                  <a:txBody>
                    <a:bodyPr/>
                    <a:lstStyle/>
                    <a:p>
                      <a:pPr algn="ctr" fontAlgn="base" hangingPunct="0">
                        <a:spcAft>
                          <a:spcPts val="0"/>
                        </a:spcAft>
                      </a:pPr>
                      <a:r>
                        <a:rPr lang="en-GB" sz="1200">
                          <a:effectLst/>
                        </a:rPr>
                        <a:t> </a:t>
                      </a:r>
                      <a:endParaRPr lang="zh-CN" sz="1200">
                        <a:effectLst/>
                        <a:latin typeface="Times New Roman" panose="02020603050405020304" pitchFamily="18" charset="0"/>
                        <a:ea typeface="MS Mincho" panose="02020609040205080304" pitchFamily="49" charset="-128"/>
                      </a:endParaRPr>
                    </a:p>
                  </a:txBody>
                  <a:tcPr marL="68580" marR="68580" marT="0" marB="0" anchor="ctr"/>
                </a:tc>
                <a:tc hMerge="1">
                  <a:txBody>
                    <a:bodyPr/>
                    <a:lstStyle/>
                    <a:p>
                      <a:endParaRPr lang="zh-CN" altLang="en-US"/>
                    </a:p>
                  </a:txBody>
                  <a:tcPr/>
                </a:tc>
              </a:tr>
              <a:tr h="277802">
                <a:tc>
                  <a:txBody>
                    <a:bodyPr/>
                    <a:lstStyle/>
                    <a:p>
                      <a:pPr>
                        <a:spcAft>
                          <a:spcPts val="900"/>
                        </a:spcAft>
                      </a:pPr>
                      <a:r>
                        <a:rPr lang="zh-CN" sz="1200">
                          <a:effectLst/>
                        </a:rPr>
                        <a:t> </a:t>
                      </a:r>
                      <a:endParaRPr lang="zh-CN" sz="1200">
                        <a:effectLst/>
                        <a:latin typeface="Times New Roman" panose="02020603050405020304" pitchFamily="18" charset="0"/>
                        <a:ea typeface="MS Mincho" panose="02020609040205080304" pitchFamily="49" charset="-128"/>
                      </a:endParaRPr>
                    </a:p>
                  </a:txBody>
                  <a:tcPr marL="0" marR="0" marT="0" marB="0" anchor="ctr"/>
                </a:tc>
                <a:tc>
                  <a:txBody>
                    <a:bodyPr/>
                    <a:lstStyle/>
                    <a:p>
                      <a:pPr algn="ctr" fontAlgn="base" hangingPunct="0">
                        <a:spcAft>
                          <a:spcPts val="0"/>
                        </a:spcAft>
                      </a:pPr>
                      <a:r>
                        <a:rPr lang="en-GB" sz="1200">
                          <a:effectLst/>
                        </a:rPr>
                        <a:t>D</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NRFDD_D</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dirty="0">
                          <a:effectLst/>
                        </a:rPr>
                        <a:t> </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dirty="0">
                          <a:effectLst/>
                        </a:rPr>
                        <a:t>NRTDD_D</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gridSpan="2">
                  <a:txBody>
                    <a:bodyPr/>
                    <a:lstStyle/>
                    <a:p>
                      <a:pPr algn="ctr" fontAlgn="base" hangingPunct="0">
                        <a:spcAft>
                          <a:spcPts val="0"/>
                        </a:spcAft>
                      </a:pPr>
                      <a:r>
                        <a:rPr lang="en-GB" sz="1200">
                          <a:effectLst/>
                        </a:rPr>
                        <a:t>n77, n78, n79</a:t>
                      </a:r>
                      <a:endParaRPr lang="zh-CN" sz="1200">
                        <a:effectLst/>
                        <a:latin typeface="Times New Roman" panose="02020603050405020304" pitchFamily="18" charset="0"/>
                        <a:ea typeface="MS Mincho" panose="02020609040205080304" pitchFamily="49" charset="-128"/>
                      </a:endParaRPr>
                    </a:p>
                  </a:txBody>
                  <a:tcPr marL="68580" marR="68580" marT="0" marB="0" anchor="ctr"/>
                </a:tc>
                <a:tc hMerge="1">
                  <a:txBody>
                    <a:bodyPr/>
                    <a:lstStyle/>
                    <a:p>
                      <a:endParaRPr lang="zh-CN" altLang="en-US"/>
                    </a:p>
                  </a:txBody>
                  <a:tcPr/>
                </a:tc>
              </a:tr>
              <a:tr h="277802">
                <a:tc>
                  <a:txBody>
                    <a:bodyPr/>
                    <a:lstStyle/>
                    <a:p>
                      <a:pPr>
                        <a:spcAft>
                          <a:spcPts val="900"/>
                        </a:spcAft>
                      </a:pPr>
                      <a:r>
                        <a:rPr lang="zh-CN" sz="1200">
                          <a:effectLst/>
                        </a:rPr>
                        <a:t> </a:t>
                      </a:r>
                      <a:endParaRPr lang="zh-CN" sz="1200">
                        <a:effectLst/>
                        <a:latin typeface="Times New Roman" panose="02020603050405020304" pitchFamily="18" charset="0"/>
                        <a:ea typeface="MS Mincho" panose="02020609040205080304" pitchFamily="49" charset="-128"/>
                      </a:endParaRPr>
                    </a:p>
                  </a:txBody>
                  <a:tcPr marL="0" marR="0" marT="0" marB="0" anchor="ctr"/>
                </a:tc>
                <a:tc>
                  <a:txBody>
                    <a:bodyPr/>
                    <a:lstStyle/>
                    <a:p>
                      <a:pPr algn="ctr" fontAlgn="base" hangingPunct="0">
                        <a:spcAft>
                          <a:spcPts val="0"/>
                        </a:spcAft>
                      </a:pPr>
                      <a:r>
                        <a:rPr lang="en-GB" sz="1200">
                          <a:effectLst/>
                        </a:rPr>
                        <a:t>E</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NRFDD_E</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 </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dirty="0">
                          <a:effectLst/>
                        </a:rPr>
                        <a:t>NRTDD_E</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gridSpan="2">
                  <a:txBody>
                    <a:bodyPr/>
                    <a:lstStyle/>
                    <a:p>
                      <a:pPr algn="ctr" fontAlgn="base" hangingPunct="0">
                        <a:spcAft>
                          <a:spcPts val="0"/>
                        </a:spcAft>
                      </a:pPr>
                      <a:r>
                        <a:rPr lang="en-GB" sz="1200">
                          <a:effectLst/>
                        </a:rPr>
                        <a:t>n77 (3.8 to 4.2 GHz)</a:t>
                      </a:r>
                      <a:endParaRPr lang="zh-CN" sz="1200">
                        <a:effectLst/>
                        <a:latin typeface="Times New Roman" panose="02020603050405020304" pitchFamily="18" charset="0"/>
                        <a:ea typeface="MS Mincho" panose="02020609040205080304" pitchFamily="49" charset="-128"/>
                      </a:endParaRPr>
                    </a:p>
                  </a:txBody>
                  <a:tcPr marL="68580" marR="68580" marT="0" marB="0" anchor="ctr"/>
                </a:tc>
                <a:tc hMerge="1">
                  <a:txBody>
                    <a:bodyPr/>
                    <a:lstStyle/>
                    <a:p>
                      <a:endParaRPr lang="zh-CN" altLang="en-US"/>
                    </a:p>
                  </a:txBody>
                  <a:tcPr/>
                </a:tc>
              </a:tr>
              <a:tr h="277802">
                <a:tc>
                  <a:txBody>
                    <a:bodyPr/>
                    <a:lstStyle/>
                    <a:p>
                      <a:pPr>
                        <a:spcAft>
                          <a:spcPts val="900"/>
                        </a:spcAft>
                      </a:pPr>
                      <a:r>
                        <a:rPr lang="zh-CN" sz="1200">
                          <a:effectLst/>
                        </a:rPr>
                        <a:t> </a:t>
                      </a:r>
                      <a:endParaRPr lang="zh-CN" sz="1200">
                        <a:effectLst/>
                        <a:latin typeface="Times New Roman" panose="02020603050405020304" pitchFamily="18" charset="0"/>
                        <a:ea typeface="MS Mincho" panose="02020609040205080304" pitchFamily="49" charset="-128"/>
                      </a:endParaRPr>
                    </a:p>
                  </a:txBody>
                  <a:tcPr marL="0" marR="0" marT="0" marB="0" anchor="ctr"/>
                </a:tc>
                <a:tc>
                  <a:txBody>
                    <a:bodyPr/>
                    <a:lstStyle/>
                    <a:p>
                      <a:pPr algn="ctr" fontAlgn="base" hangingPunct="0">
                        <a:spcAft>
                          <a:spcPts val="0"/>
                        </a:spcAft>
                      </a:pPr>
                      <a:r>
                        <a:rPr lang="en-GB" sz="1200">
                          <a:effectLst/>
                        </a:rPr>
                        <a:t>F</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NRFDD_F</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[n2], [n5], n7</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dirty="0">
                          <a:effectLst/>
                        </a:rPr>
                        <a:t>NRTDD_F</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gridSpan="2">
                  <a:txBody>
                    <a:bodyPr/>
                    <a:lstStyle/>
                    <a:p>
                      <a:pPr algn="ctr" fontAlgn="base" hangingPunct="0">
                        <a:spcAft>
                          <a:spcPts val="0"/>
                        </a:spcAft>
                      </a:pPr>
                      <a:r>
                        <a:rPr lang="en-GB" sz="1200" dirty="0">
                          <a:effectLst/>
                        </a:rPr>
                        <a:t>n41</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hMerge="1">
                  <a:txBody>
                    <a:bodyPr/>
                    <a:lstStyle/>
                    <a:p>
                      <a:endParaRPr lang="zh-CN" altLang="en-US"/>
                    </a:p>
                  </a:txBody>
                  <a:tcPr/>
                </a:tc>
              </a:tr>
              <a:tr h="277802">
                <a:tc>
                  <a:txBody>
                    <a:bodyPr/>
                    <a:lstStyle/>
                    <a:p>
                      <a:pPr>
                        <a:spcAft>
                          <a:spcPts val="900"/>
                        </a:spcAft>
                      </a:pPr>
                      <a:r>
                        <a:rPr lang="zh-CN" sz="1200">
                          <a:effectLst/>
                        </a:rPr>
                        <a:t> </a:t>
                      </a:r>
                      <a:endParaRPr lang="zh-CN" sz="1200">
                        <a:effectLst/>
                        <a:latin typeface="Times New Roman" panose="02020603050405020304" pitchFamily="18" charset="0"/>
                        <a:ea typeface="MS Mincho" panose="02020609040205080304" pitchFamily="49" charset="-128"/>
                      </a:endParaRPr>
                    </a:p>
                  </a:txBody>
                  <a:tcPr marL="0" marR="0" marT="0" marB="0" anchor="ctr"/>
                </a:tc>
                <a:tc>
                  <a:txBody>
                    <a:bodyPr/>
                    <a:lstStyle/>
                    <a:p>
                      <a:pPr algn="ctr" fontAlgn="base" hangingPunct="0">
                        <a:spcAft>
                          <a:spcPts val="0"/>
                        </a:spcAft>
                      </a:pPr>
                      <a:r>
                        <a:rPr lang="en-GB" sz="1200">
                          <a:effectLst/>
                        </a:rPr>
                        <a:t>G</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NRFDD_G</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[n3], [n8], [n28]</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NRTDD_G</a:t>
                      </a:r>
                      <a:endParaRPr lang="zh-CN" sz="1200">
                        <a:effectLst/>
                        <a:latin typeface="Times New Roman" panose="02020603050405020304" pitchFamily="18" charset="0"/>
                        <a:ea typeface="MS Mincho" panose="02020609040205080304" pitchFamily="49" charset="-128"/>
                      </a:endParaRPr>
                    </a:p>
                  </a:txBody>
                  <a:tcPr marL="68580" marR="68580" marT="0" marB="0" anchor="ctr"/>
                </a:tc>
                <a:tc gridSpan="2">
                  <a:txBody>
                    <a:bodyPr/>
                    <a:lstStyle/>
                    <a:p>
                      <a:pPr algn="ctr" fontAlgn="base" hangingPunct="0">
                        <a:spcAft>
                          <a:spcPts val="0"/>
                        </a:spcAft>
                      </a:pPr>
                      <a:r>
                        <a:rPr lang="en-GB" sz="1200" dirty="0">
                          <a:effectLst/>
                        </a:rPr>
                        <a:t> </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hMerge="1">
                  <a:txBody>
                    <a:bodyPr/>
                    <a:lstStyle/>
                    <a:p>
                      <a:endParaRPr lang="zh-CN" altLang="en-US"/>
                    </a:p>
                  </a:txBody>
                  <a:tcPr/>
                </a:tc>
              </a:tr>
              <a:tr h="277802">
                <a:tc>
                  <a:txBody>
                    <a:bodyPr/>
                    <a:lstStyle/>
                    <a:p>
                      <a:pPr>
                        <a:spcAft>
                          <a:spcPts val="900"/>
                        </a:spcAft>
                      </a:pPr>
                      <a:r>
                        <a:rPr lang="zh-CN" sz="1200">
                          <a:effectLst/>
                        </a:rPr>
                        <a:t> </a:t>
                      </a:r>
                      <a:endParaRPr lang="zh-CN" sz="1200">
                        <a:effectLst/>
                        <a:latin typeface="Times New Roman" panose="02020603050405020304" pitchFamily="18" charset="0"/>
                        <a:ea typeface="MS Mincho" panose="02020609040205080304" pitchFamily="49" charset="-128"/>
                      </a:endParaRPr>
                    </a:p>
                  </a:txBody>
                  <a:tcPr marL="0" marR="0" marT="0" marB="0" anchor="ctr"/>
                </a:tc>
                <a:tc>
                  <a:txBody>
                    <a:bodyPr/>
                    <a:lstStyle/>
                    <a:p>
                      <a:pPr algn="ctr" fontAlgn="base" hangingPunct="0">
                        <a:spcAft>
                          <a:spcPts val="0"/>
                        </a:spcAft>
                      </a:pPr>
                      <a:r>
                        <a:rPr lang="en-GB" sz="1200">
                          <a:effectLst/>
                        </a:rPr>
                        <a:t>H</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NRFDD_H</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[n20]</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NRTDD_H</a:t>
                      </a:r>
                      <a:endParaRPr lang="zh-CN" sz="1200">
                        <a:effectLst/>
                        <a:latin typeface="Times New Roman" panose="02020603050405020304" pitchFamily="18" charset="0"/>
                        <a:ea typeface="MS Mincho" panose="02020609040205080304" pitchFamily="49" charset="-128"/>
                      </a:endParaRPr>
                    </a:p>
                  </a:txBody>
                  <a:tcPr marL="68580" marR="68580" marT="0" marB="0" anchor="ctr"/>
                </a:tc>
                <a:tc gridSpan="2">
                  <a:txBody>
                    <a:bodyPr/>
                    <a:lstStyle/>
                    <a:p>
                      <a:pPr algn="ctr" fontAlgn="base" hangingPunct="0">
                        <a:spcAft>
                          <a:spcPts val="0"/>
                        </a:spcAft>
                      </a:pPr>
                      <a:r>
                        <a:rPr lang="en-GB" sz="1200" dirty="0">
                          <a:effectLst/>
                        </a:rPr>
                        <a:t> </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hMerge="1">
                  <a:txBody>
                    <a:bodyPr/>
                    <a:lstStyle/>
                    <a:p>
                      <a:endParaRPr lang="zh-CN" altLang="en-US"/>
                    </a:p>
                  </a:txBody>
                  <a:tcPr/>
                </a:tc>
              </a:tr>
              <a:tr h="277802">
                <a:tc>
                  <a:txBody>
                    <a:bodyPr/>
                    <a:lstStyle/>
                    <a:p>
                      <a:pPr>
                        <a:spcAft>
                          <a:spcPts val="900"/>
                        </a:spcAft>
                      </a:pPr>
                      <a:r>
                        <a:rPr lang="zh-CN" sz="1200">
                          <a:effectLst/>
                        </a:rPr>
                        <a:t> </a:t>
                      </a:r>
                      <a:endParaRPr lang="zh-CN" sz="1200">
                        <a:effectLst/>
                        <a:latin typeface="Times New Roman" panose="02020603050405020304" pitchFamily="18" charset="0"/>
                        <a:ea typeface="MS Mincho" panose="02020609040205080304" pitchFamily="49" charset="-128"/>
                      </a:endParaRPr>
                    </a:p>
                  </a:txBody>
                  <a:tcPr marL="0" marR="0" marT="0" marB="0" anchor="ctr"/>
                </a:tc>
                <a:tc>
                  <a:txBody>
                    <a:bodyPr/>
                    <a:lstStyle/>
                    <a:p>
                      <a:pPr algn="ctr" fontAlgn="base" hangingPunct="0">
                        <a:spcAft>
                          <a:spcPts val="0"/>
                        </a:spcAft>
                      </a:pPr>
                      <a:r>
                        <a:rPr lang="en-GB" sz="1200">
                          <a:effectLst/>
                        </a:rPr>
                        <a:t>I</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NRFDD_I</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 </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NRTDD_I</a:t>
                      </a:r>
                      <a:endParaRPr lang="zh-CN" sz="1200">
                        <a:effectLst/>
                        <a:latin typeface="Times New Roman" panose="02020603050405020304" pitchFamily="18" charset="0"/>
                        <a:ea typeface="MS Mincho" panose="02020609040205080304" pitchFamily="49" charset="-128"/>
                      </a:endParaRPr>
                    </a:p>
                  </a:txBody>
                  <a:tcPr marL="68580" marR="68580" marT="0" marB="0" anchor="ctr"/>
                </a:tc>
                <a:tc gridSpan="2">
                  <a:txBody>
                    <a:bodyPr/>
                    <a:lstStyle/>
                    <a:p>
                      <a:pPr algn="ctr" fontAlgn="base" hangingPunct="0">
                        <a:spcAft>
                          <a:spcPts val="0"/>
                        </a:spcAft>
                      </a:pPr>
                      <a:r>
                        <a:rPr lang="en-GB" sz="1200" dirty="0">
                          <a:effectLst/>
                        </a:rPr>
                        <a:t> </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hMerge="1">
                  <a:txBody>
                    <a:bodyPr/>
                    <a:lstStyle/>
                    <a:p>
                      <a:endParaRPr lang="zh-CN" altLang="en-US"/>
                    </a:p>
                  </a:txBody>
                  <a:tcPr/>
                </a:tc>
              </a:tr>
              <a:tr h="277802">
                <a:tc>
                  <a:txBody>
                    <a:bodyPr/>
                    <a:lstStyle/>
                    <a:p>
                      <a:pPr>
                        <a:spcAft>
                          <a:spcPts val="900"/>
                        </a:spcAft>
                      </a:pPr>
                      <a:r>
                        <a:rPr lang="zh-CN" sz="1200">
                          <a:effectLst/>
                        </a:rPr>
                        <a:t> </a:t>
                      </a:r>
                      <a:endParaRPr lang="zh-CN" sz="1200">
                        <a:effectLst/>
                        <a:latin typeface="Times New Roman" panose="02020603050405020304" pitchFamily="18" charset="0"/>
                        <a:ea typeface="MS Mincho" panose="02020609040205080304" pitchFamily="49" charset="-128"/>
                      </a:endParaRPr>
                    </a:p>
                  </a:txBody>
                  <a:tcPr marL="0" marR="0" marT="0" marB="0" anchor="ctr"/>
                </a:tc>
                <a:tc>
                  <a:txBody>
                    <a:bodyPr/>
                    <a:lstStyle/>
                    <a:p>
                      <a:pPr algn="ctr" fontAlgn="base" hangingPunct="0">
                        <a:spcAft>
                          <a:spcPts val="0"/>
                        </a:spcAft>
                      </a:pPr>
                      <a:r>
                        <a:rPr lang="en-GB" sz="1200">
                          <a:effectLst/>
                        </a:rPr>
                        <a:t>J</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NRFDD_J</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 </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NRTDD_J</a:t>
                      </a:r>
                      <a:endParaRPr lang="zh-CN" sz="1200">
                        <a:effectLst/>
                        <a:latin typeface="Times New Roman" panose="02020603050405020304" pitchFamily="18" charset="0"/>
                        <a:ea typeface="MS Mincho" panose="02020609040205080304" pitchFamily="49" charset="-128"/>
                      </a:endParaRPr>
                    </a:p>
                  </a:txBody>
                  <a:tcPr marL="68580" marR="68580" marT="0" marB="0" anchor="ctr"/>
                </a:tc>
                <a:tc gridSpan="2">
                  <a:txBody>
                    <a:bodyPr/>
                    <a:lstStyle/>
                    <a:p>
                      <a:pPr algn="ctr" fontAlgn="base" hangingPunct="0">
                        <a:spcAft>
                          <a:spcPts val="0"/>
                        </a:spcAft>
                      </a:pPr>
                      <a:r>
                        <a:rPr lang="en-GB" sz="1200" dirty="0">
                          <a:effectLst/>
                        </a:rPr>
                        <a:t> </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hMerge="1">
                  <a:txBody>
                    <a:bodyPr/>
                    <a:lstStyle/>
                    <a:p>
                      <a:endParaRPr lang="zh-CN" altLang="en-US"/>
                    </a:p>
                  </a:txBody>
                  <a:tcPr/>
                </a:tc>
              </a:tr>
              <a:tr h="277802">
                <a:tc>
                  <a:txBody>
                    <a:bodyPr/>
                    <a:lstStyle/>
                    <a:p>
                      <a:pPr>
                        <a:spcAft>
                          <a:spcPts val="900"/>
                        </a:spcAft>
                      </a:pPr>
                      <a:r>
                        <a:rPr lang="zh-CN" sz="1200">
                          <a:effectLst/>
                        </a:rPr>
                        <a:t> </a:t>
                      </a:r>
                      <a:endParaRPr lang="zh-CN" sz="1200">
                        <a:effectLst/>
                        <a:latin typeface="Times New Roman" panose="02020603050405020304" pitchFamily="18" charset="0"/>
                        <a:ea typeface="MS Mincho" panose="02020609040205080304" pitchFamily="49" charset="-128"/>
                      </a:endParaRPr>
                    </a:p>
                  </a:txBody>
                  <a:tcPr marL="0" marR="0" marT="0" marB="0" anchor="ctr"/>
                </a:tc>
                <a:tc>
                  <a:txBody>
                    <a:bodyPr/>
                    <a:lstStyle/>
                    <a:p>
                      <a:pPr algn="ctr" fontAlgn="base" hangingPunct="0">
                        <a:spcAft>
                          <a:spcPts val="0"/>
                        </a:spcAft>
                      </a:pPr>
                      <a:r>
                        <a:rPr lang="en-GB" sz="1200">
                          <a:effectLst/>
                        </a:rPr>
                        <a:t>K</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NRFDD_K</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n71</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NRTDD_K</a:t>
                      </a:r>
                      <a:endParaRPr lang="zh-CN" sz="1200">
                        <a:effectLst/>
                        <a:latin typeface="Times New Roman" panose="02020603050405020304" pitchFamily="18" charset="0"/>
                        <a:ea typeface="MS Mincho" panose="02020609040205080304" pitchFamily="49" charset="-128"/>
                      </a:endParaRPr>
                    </a:p>
                  </a:txBody>
                  <a:tcPr marL="68580" marR="68580" marT="0" marB="0" anchor="ctr"/>
                </a:tc>
                <a:tc gridSpan="2">
                  <a:txBody>
                    <a:bodyPr/>
                    <a:lstStyle/>
                    <a:p>
                      <a:pPr algn="ctr" fontAlgn="base" hangingPunct="0">
                        <a:spcAft>
                          <a:spcPts val="0"/>
                        </a:spcAft>
                      </a:pPr>
                      <a:r>
                        <a:rPr lang="en-GB" sz="1200" dirty="0">
                          <a:effectLst/>
                        </a:rPr>
                        <a:t> </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hMerge="1">
                  <a:txBody>
                    <a:bodyPr/>
                    <a:lstStyle/>
                    <a:p>
                      <a:endParaRPr lang="zh-CN" altLang="en-US"/>
                    </a:p>
                  </a:txBody>
                  <a:tcPr/>
                </a:tc>
              </a:tr>
              <a:tr h="277802">
                <a:tc>
                  <a:txBody>
                    <a:bodyPr/>
                    <a:lstStyle/>
                    <a:p>
                      <a:pPr>
                        <a:spcAft>
                          <a:spcPts val="900"/>
                        </a:spcAft>
                      </a:pPr>
                      <a:r>
                        <a:rPr lang="zh-CN" sz="1200">
                          <a:effectLst/>
                        </a:rPr>
                        <a:t> </a:t>
                      </a:r>
                      <a:endParaRPr lang="zh-CN" sz="1200">
                        <a:effectLst/>
                        <a:latin typeface="Times New Roman" panose="02020603050405020304" pitchFamily="18" charset="0"/>
                        <a:ea typeface="MS Mincho" panose="02020609040205080304" pitchFamily="49" charset="-128"/>
                      </a:endParaRPr>
                    </a:p>
                  </a:txBody>
                  <a:tcPr marL="0" marR="0" marT="0" marB="0" anchor="ctr"/>
                </a:tc>
                <a:tc>
                  <a:txBody>
                    <a:bodyPr/>
                    <a:lstStyle/>
                    <a:p>
                      <a:pPr algn="ctr" fontAlgn="base" hangingPunct="0">
                        <a:spcAft>
                          <a:spcPts val="0"/>
                        </a:spcAft>
                      </a:pPr>
                      <a:r>
                        <a:rPr lang="en-GB" sz="1200">
                          <a:effectLst/>
                        </a:rPr>
                        <a:t>L</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NRFDD_L</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 </a:t>
                      </a:r>
                      <a:endParaRPr lang="zh-CN" sz="12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ctr" fontAlgn="base" hangingPunct="0">
                        <a:spcAft>
                          <a:spcPts val="0"/>
                        </a:spcAft>
                      </a:pPr>
                      <a:r>
                        <a:rPr lang="en-GB" sz="1200">
                          <a:effectLst/>
                        </a:rPr>
                        <a:t>NRTDD_L</a:t>
                      </a:r>
                      <a:endParaRPr lang="zh-CN" sz="1200">
                        <a:effectLst/>
                        <a:latin typeface="Times New Roman" panose="02020603050405020304" pitchFamily="18" charset="0"/>
                        <a:ea typeface="MS Mincho" panose="02020609040205080304" pitchFamily="49" charset="-128"/>
                      </a:endParaRPr>
                    </a:p>
                  </a:txBody>
                  <a:tcPr marL="68580" marR="68580" marT="0" marB="0" anchor="ctr"/>
                </a:tc>
                <a:tc gridSpan="2">
                  <a:txBody>
                    <a:bodyPr/>
                    <a:lstStyle/>
                    <a:p>
                      <a:pPr algn="ctr" fontAlgn="base" hangingPunct="0">
                        <a:spcAft>
                          <a:spcPts val="0"/>
                        </a:spcAft>
                      </a:pPr>
                      <a:r>
                        <a:rPr lang="en-GB" sz="1200" dirty="0">
                          <a:effectLst/>
                        </a:rPr>
                        <a:t> </a:t>
                      </a:r>
                      <a:endParaRPr lang="zh-CN" sz="1200" dirty="0">
                        <a:effectLst/>
                        <a:latin typeface="Times New Roman" panose="02020603050405020304" pitchFamily="18" charset="0"/>
                        <a:ea typeface="MS Mincho" panose="02020609040205080304" pitchFamily="49" charset="-128"/>
                      </a:endParaRPr>
                    </a:p>
                  </a:txBody>
                  <a:tcPr marL="68580" marR="68580" marT="0" marB="0" anchor="ctr"/>
                </a:tc>
                <a:tc hMerge="1">
                  <a:txBody>
                    <a:bodyPr/>
                    <a:lstStyle/>
                    <a:p>
                      <a:endParaRPr lang="zh-CN" altLang="en-US"/>
                    </a:p>
                  </a:txBody>
                  <a:tcPr/>
                </a:tc>
              </a:tr>
              <a:tr h="500044">
                <a:tc gridSpan="6">
                  <a:txBody>
                    <a:bodyPr/>
                    <a:lstStyle/>
                    <a:p>
                      <a:pPr marL="540385" indent="-540385">
                        <a:spcAft>
                          <a:spcPts val="0"/>
                        </a:spcAft>
                      </a:pPr>
                      <a:r>
                        <a:rPr lang="en-GB" sz="1200" dirty="0">
                          <a:effectLst/>
                        </a:rPr>
                        <a:t>NOTE 1:	The bands within the same group have the same Io conditions in a corresponding requirement in this specification.</a:t>
                      </a:r>
                      <a:endParaRPr lang="zh-CN" sz="1200" dirty="0">
                        <a:effectLst/>
                      </a:endParaRPr>
                    </a:p>
                    <a:p>
                      <a:pPr marL="540385" indent="-540385">
                        <a:spcAft>
                          <a:spcPts val="0"/>
                        </a:spcAft>
                      </a:pPr>
                      <a:r>
                        <a:rPr lang="en-GB" sz="1200" dirty="0">
                          <a:effectLst/>
                        </a:rPr>
                        <a:t> [Editor’s note: This table is to be updated with further confirmation of REFSENS of NR bands.]</a:t>
                      </a:r>
                      <a:endParaRPr lang="zh-CN" sz="1200" dirty="0">
                        <a:effectLst/>
                        <a:latin typeface="Tms Rmn"/>
                        <a:ea typeface="MS Mincho" panose="02020609040205080304" pitchFamily="49" charset="-128"/>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spcAft>
                          <a:spcPts val="900"/>
                        </a:spcAft>
                      </a:pPr>
                      <a:r>
                        <a:rPr lang="zh-CN" sz="1200" dirty="0">
                          <a:effectLst/>
                        </a:rPr>
                        <a:t> </a:t>
                      </a:r>
                      <a:endParaRPr lang="zh-CN" sz="1200" dirty="0">
                        <a:effectLst/>
                        <a:latin typeface="Times New Roman" panose="02020603050405020304" pitchFamily="18" charset="0"/>
                        <a:ea typeface="MS Mincho" panose="02020609040205080304" pitchFamily="49" charset="-128"/>
                      </a:endParaRPr>
                    </a:p>
                  </a:txBody>
                  <a:tcPr marL="0" marR="0" marT="0" marB="0" anchor="ctr"/>
                </a:tc>
              </a:tr>
            </a:tbl>
          </a:graphicData>
        </a:graphic>
      </p:graphicFrame>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29604348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2.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Props1.xml><?xml version="1.0" encoding="utf-8"?>
<ds:datastoreItem xmlns:ds="http://schemas.openxmlformats.org/officeDocument/2006/customXml" ds:itemID="{200F65EB-5730-43A8-9AFA-15BFC5DC8F7F}">
  <ds:schemaRefs>
    <ds:schemaRef ds:uri="http://www.w3.org/XML/1998/namespace"/>
    <ds:schemaRef ds:uri="http://schemas.microsoft.com/office/2006/documentManagement/types"/>
    <ds:schemaRef ds:uri="http://purl.org/dc/terms/"/>
    <ds:schemaRef ds:uri="http://schemas.microsoft.com/office/2006/metadata/properties"/>
    <ds:schemaRef ds:uri="http://schemas.openxmlformats.org/package/2006/metadata/core-properties"/>
    <ds:schemaRef ds:uri="17c5c574-4f42-45b3-8a7f-77d8e859d074"/>
    <ds:schemaRef ds:uri="http://purl.org/dc/elements/1.1/"/>
    <ds:schemaRef ds:uri="http://purl.org/dc/dcmitype/"/>
    <ds:schemaRef ds:uri="http://schemas.microsoft.com/office/infopath/2007/PartnerControls"/>
    <ds:schemaRef ds:uri="66EEDB98-F073-460B-B9B0-9643F9FE785E"/>
  </ds:schemaRefs>
</ds:datastoreItem>
</file>

<file path=customXml/itemProps2.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docProps/app.xml><?xml version="1.0" encoding="utf-8"?>
<Properties xmlns="http://schemas.openxmlformats.org/officeDocument/2006/extended-properties" xmlns:vt="http://schemas.openxmlformats.org/officeDocument/2006/docPropsVTypes">
  <Template/>
  <TotalTime>14270</TotalTime>
  <Words>259</Words>
  <Application>Microsoft Office PowerPoint</Application>
  <PresentationFormat>宽屏</PresentationFormat>
  <Paragraphs>102</Paragraphs>
  <Slides>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vt:i4>
      </vt:variant>
    </vt:vector>
  </HeadingPairs>
  <TitlesOfParts>
    <vt:vector size="11" baseType="lpstr">
      <vt:lpstr>MS Mincho</vt:lpstr>
      <vt:lpstr>Tms Rmn</vt:lpstr>
      <vt:lpstr>宋体</vt:lpstr>
      <vt:lpstr>Arial</vt:lpstr>
      <vt:lpstr>Calibri</vt:lpstr>
      <vt:lpstr>Times New Roman</vt:lpstr>
      <vt:lpstr>Office Theme</vt:lpstr>
      <vt:lpstr>Way forward on the performance part requirement side conditions</vt:lpstr>
      <vt:lpstr>Background</vt:lpstr>
      <vt:lpstr>Way forward</vt:lpstr>
      <vt:lpstr>Annex: band groups for NR</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keywords>CTPClassification=:VisualMarkings=, CTPClassification=CTP_PUBLIC:VisualMarkings=</cp:keywords>
  <cp:lastModifiedBy>Huawei</cp:lastModifiedBy>
  <cp:revision>1113</cp:revision>
  <dcterms:created xsi:type="dcterms:W3CDTF">2013-05-13T16:02:00Z</dcterms:created>
  <dcterms:modified xsi:type="dcterms:W3CDTF">2018-04-06T12:00:28Z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2017-02-16 07:48:43Z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CTPClassification">
    <vt:lpwstr>CTP_PUBLIC</vt:lpwstr>
  </property>
  <property fmtid="{D5CDD505-2E9C-101B-9397-08002B2CF9AE}" pid="13" name="_2015_ms_pID_725343">
    <vt:lpwstr>(3)rVY+yIxnux34P+r956++cSFJrTgV0vExF5aktY2KHi5+ug0otDrDBVX/rEAGtr3tTzXfpf+o
M4PotBqC1qCVEoknMxYBujIDWLUQkKz9/HO6zCg3a1ENeAsdEQizEix8FMPAojAy2W2faapl
/QQmkFGwQ/Oh7edSGs5RhWdnrDYheUOWzydYeO31AqpC9gZNVgKNSza06jsEqdv6In0HNeh3
IQA/Mkpa10AB0GZcDf</vt:lpwstr>
  </property>
  <property fmtid="{D5CDD505-2E9C-101B-9397-08002B2CF9AE}" pid="14" name="_2015_ms_pID_7253431">
    <vt:lpwstr>nkKdkwbCnrpykISkkE8KC1VO4VU1aXMSNPWue5IY2VtGAKFGF7iQIB
ZbMoSYpx7WDviJYziJ1f3swNpCnyjDD8U2aBFAEwXW3XUip3sMb67jv7OZdZbYMiDdJ+D/l2
oX1FXiL9cC56+oanLVcoZ+pA6vsGJMBaSDH2KjAVHSAeTfJeKUF+qVTpG3k7drxCENVCjDNv
66JvMg5p9xIXq7UzPn/FrbDQOq9ISYUDH5wb</vt:lpwstr>
  </property>
  <property fmtid="{D5CDD505-2E9C-101B-9397-08002B2CF9AE}" pid="15" name="_2015_ms_pID_7253432">
    <vt:lpwstr>Gw==</vt:lpwstr>
  </property>
  <property fmtid="{D5CDD505-2E9C-101B-9397-08002B2CF9AE}" pid="16" name="_readonly">
    <vt:lpwstr/>
  </property>
  <property fmtid="{D5CDD505-2E9C-101B-9397-08002B2CF9AE}" pid="17" name="_change">
    <vt:lpwstr/>
  </property>
  <property fmtid="{D5CDD505-2E9C-101B-9397-08002B2CF9AE}" pid="18" name="_full-control">
    <vt:lpwstr/>
  </property>
  <property fmtid="{D5CDD505-2E9C-101B-9397-08002B2CF9AE}" pid="19" name="sflag">
    <vt:lpwstr>1523016017</vt:lpwstr>
  </property>
</Properties>
</file>