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8"/>
  </p:notesMasterIdLst>
  <p:sldIdLst>
    <p:sldId id="256" r:id="rId5"/>
    <p:sldId id="378" r:id="rId6"/>
    <p:sldId id="377" r:id="rId7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hangmeng (WN)" initials="Z(" lastIdx="5" clrIdx="0">
    <p:extLst>
      <p:ext uri="{19B8F6BF-5375-455C-9EA6-DF929625EA0E}">
        <p15:presenceInfo xmlns:p15="http://schemas.microsoft.com/office/powerpoint/2012/main" userId="S-1-5-21-147214757-305610072-1517763936-512399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7234" autoAdjust="0"/>
  </p:normalViewPr>
  <p:slideViewPr>
    <p:cSldViewPr>
      <p:cViewPr varScale="1">
        <p:scale>
          <a:sx n="74" d="100"/>
          <a:sy n="74" d="100"/>
        </p:scale>
        <p:origin x="55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06.04.2018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4/6/2018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4/6/2018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4/6/2018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4/6/2018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4/6/2018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4/6/2018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4/6/2018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4/6/2018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4/6/2018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4/6/2018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4/6/2018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219201"/>
            <a:ext cx="109728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4/6/2018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2209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sv-SE" altLang="zh-CN" sz="4000" dirty="0"/>
              <a:t>Way forward </a:t>
            </a:r>
            <a:r>
              <a:rPr lang="en-US" altLang="zh-CN" sz="4000" dirty="0"/>
              <a:t>on </a:t>
            </a:r>
            <a:r>
              <a:rPr lang="en-US" altLang="zh-CN" sz="4000" dirty="0" smtClean="0"/>
              <a:t>new gaps for </a:t>
            </a:r>
            <a:r>
              <a:rPr lang="en-US" altLang="zh-CN" sz="4000" dirty="0" err="1" smtClean="0"/>
              <a:t>eFeMTC</a:t>
            </a:r>
            <a:r>
              <a:rPr lang="en-US" altLang="zh-CN" sz="4000" dirty="0" smtClean="0"/>
              <a:t> dense PRS configuration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2057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zh-CN" sz="2800" dirty="0">
                <a:solidFill>
                  <a:srgbClr val="898989"/>
                </a:solidFill>
              </a:rPr>
              <a:t>Huawei, HiSilicon, </a:t>
            </a:r>
            <a:r>
              <a:rPr lang="en-US" altLang="zh-CN" sz="2800" dirty="0" smtClean="0">
                <a:solidFill>
                  <a:srgbClr val="898989"/>
                </a:solidFill>
              </a:rPr>
              <a:t>…</a:t>
            </a:r>
            <a:endParaRPr lang="en-US" altLang="en-US" sz="2800" dirty="0">
              <a:solidFill>
                <a:srgbClr val="898989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304800" y="298076"/>
            <a:ext cx="4373698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#</a:t>
            </a:r>
            <a:r>
              <a:rPr lang="ru-RU" altLang="zh-CN" sz="1800" b="1" dirty="0" smtClean="0"/>
              <a:t>8</a:t>
            </a:r>
            <a:r>
              <a:rPr lang="en-US" altLang="zh-CN" sz="1800" b="1" dirty="0" smtClean="0"/>
              <a:t>6bis</a:t>
            </a:r>
            <a:r>
              <a:rPr lang="en-US" altLang="zh-CN" sz="1800" b="1" dirty="0"/>
              <a:t/>
            </a:r>
            <a:br>
              <a:rPr lang="en-US" altLang="zh-CN" sz="1800" b="1" dirty="0"/>
            </a:br>
            <a:r>
              <a:rPr lang="en-US" sz="1800" b="1" dirty="0" smtClean="0"/>
              <a:t>Melbourne, Australia, 16</a:t>
            </a:r>
            <a:r>
              <a:rPr lang="en-US" sz="1800" b="1" baseline="30000" dirty="0" smtClean="0"/>
              <a:t>th</a:t>
            </a:r>
            <a:r>
              <a:rPr lang="en-US" sz="1800" b="1" dirty="0" smtClean="0"/>
              <a:t> – 20</a:t>
            </a:r>
            <a:r>
              <a:rPr lang="en-US" sz="1800" b="1" baseline="30000" dirty="0" smtClean="0"/>
              <a:t>th</a:t>
            </a:r>
            <a:r>
              <a:rPr lang="en-US" sz="1800" b="1" dirty="0" smtClean="0"/>
              <a:t> April, 2018</a:t>
            </a:r>
          </a:p>
          <a:p>
            <a:pPr>
              <a:buNone/>
            </a:pPr>
            <a:r>
              <a:rPr lang="en-US" sz="1800" b="1" dirty="0" smtClean="0"/>
              <a:t>Agenda item: 6.18.4.4</a:t>
            </a:r>
            <a:endParaRPr lang="en-GB" sz="1800" b="1" dirty="0"/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10667999" y="298076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smtClean="0"/>
              <a:t>R4-1804733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2955" y="365125"/>
            <a:ext cx="11573302" cy="1325563"/>
          </a:xfrm>
        </p:spPr>
        <p:txBody>
          <a:bodyPr/>
          <a:lstStyle/>
          <a:p>
            <a:r>
              <a:rPr lang="en-GB" dirty="0" smtClean="0"/>
              <a:t>Background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182" y="1877398"/>
            <a:ext cx="11955439" cy="4700826"/>
          </a:xfrm>
        </p:spPr>
        <p:txBody>
          <a:bodyPr>
            <a:normAutofit fontScale="92500" lnSpcReduction="20000"/>
          </a:bodyPr>
          <a:lstStyle/>
          <a:p>
            <a:r>
              <a:rPr lang="sv-SE" dirty="0"/>
              <a:t>More than one new measurement gap pattern are introduced to support dense PRS</a:t>
            </a:r>
          </a:p>
          <a:p>
            <a:pPr lvl="1"/>
            <a:r>
              <a:rPr lang="sv-SE" dirty="0"/>
              <a:t>FFS wether the same gap patterns can be used for both FDD and TDD</a:t>
            </a:r>
          </a:p>
          <a:p>
            <a:r>
              <a:rPr lang="sv-SE" dirty="0"/>
              <a:t>The new measurement gap patterns are specified in 36.133</a:t>
            </a:r>
          </a:p>
          <a:p>
            <a:r>
              <a:rPr lang="sv-SE" dirty="0"/>
              <a:t>Gap pattern ID is signalled to the UE</a:t>
            </a:r>
          </a:p>
          <a:p>
            <a:r>
              <a:rPr lang="sv-SE" dirty="0"/>
              <a:t>New measurement gap patterns are characterized by:</a:t>
            </a:r>
          </a:p>
          <a:p>
            <a:pPr lvl="1"/>
            <a:r>
              <a:rPr lang="sv-SE" dirty="0"/>
              <a:t>MGL &gt; 6</a:t>
            </a:r>
          </a:p>
          <a:p>
            <a:pPr lvl="1"/>
            <a:r>
              <a:rPr lang="sv-SE" dirty="0"/>
              <a:t>MGL not longer than the number of PRS subframes needed to meet RSTD requirements + 2 subframes for switching</a:t>
            </a:r>
          </a:p>
          <a:p>
            <a:pPr lvl="1"/>
            <a:r>
              <a:rPr lang="sv-SE" dirty="0"/>
              <a:t>MGL/MGRP &lt; X, X is TBD</a:t>
            </a:r>
          </a:p>
          <a:p>
            <a:r>
              <a:rPr lang="sv-SE" dirty="0"/>
              <a:t>UE may indicate a preferred measurement gap pattern ID</a:t>
            </a:r>
          </a:p>
          <a:p>
            <a:pPr lvl="1"/>
            <a:r>
              <a:rPr lang="sv-SE" dirty="0"/>
              <a:t>A measurement gap pattern with a longer MGL may be indicated for CEModeB and a shorter MGL for CEModeA</a:t>
            </a:r>
          </a:p>
          <a:p>
            <a:r>
              <a:rPr lang="sv-SE" dirty="0"/>
              <a:t>RAN4 to discuss and specify applicable requirements also for UE configured with both a measurement gap pattern for RRM measurements and a new measurement gap pattern for RSTD measurements</a:t>
            </a:r>
          </a:p>
          <a:p>
            <a:r>
              <a:rPr lang="sv-SE" dirty="0"/>
              <a:t>RAN4 to discuss the impact of new measurement gap patterns on RLM</a:t>
            </a:r>
          </a:p>
          <a:p>
            <a:pPr lvl="1"/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620805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125A4C6-85EB-4151-B27F-C85BDE8B3B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1C6C1391-3214-495D-89DC-F801A095E9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New gap patterns are introduced as the following combinations of {MGL, MGRP},</a:t>
            </a:r>
          </a:p>
          <a:p>
            <a:pPr lvl="1"/>
            <a:r>
              <a:rPr lang="en-US" altLang="zh-CN" dirty="0" smtClean="0"/>
              <a:t>{TBD}</a:t>
            </a:r>
          </a:p>
          <a:p>
            <a:r>
              <a:rPr lang="en-US" altLang="zh-CN" dirty="0" smtClean="0"/>
              <a:t>Upon </a:t>
            </a:r>
            <a:r>
              <a:rPr lang="en-US" altLang="zh-CN" dirty="0"/>
              <a:t>receiving RSTD measurement configuration</a:t>
            </a:r>
          </a:p>
          <a:p>
            <a:pPr lvl="1"/>
            <a:r>
              <a:rPr lang="en-US" altLang="zh-CN" dirty="0"/>
              <a:t>UE should report to the eNB whether it needs gap or not</a:t>
            </a:r>
          </a:p>
          <a:p>
            <a:pPr lvl="1"/>
            <a:r>
              <a:rPr lang="en-US" altLang="zh-CN" dirty="0"/>
              <a:t>UE should report to the eNB the proper gap pattern if gaps are </a:t>
            </a:r>
            <a:r>
              <a:rPr lang="en-US" altLang="zh-CN" dirty="0" smtClean="0"/>
              <a:t>needed</a:t>
            </a:r>
          </a:p>
          <a:p>
            <a:pPr lvl="1"/>
            <a:r>
              <a:rPr lang="en-US" altLang="zh-CN" dirty="0"/>
              <a:t>UE should suspend or delay RRM measurement report</a:t>
            </a:r>
          </a:p>
          <a:p>
            <a:r>
              <a:rPr lang="en-US" altLang="zh-CN" dirty="0" smtClean="0"/>
              <a:t>Enhance </a:t>
            </a:r>
            <a:r>
              <a:rPr lang="en-US" altLang="zh-CN" dirty="0"/>
              <a:t>RLM requirement as long as new gaps for dense PRS configuration are introduced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75714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3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Props1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00F65EB-5730-43A8-9AFA-15BFC5DC8F7F}">
  <ds:schemaRefs>
    <ds:schemaRef ds:uri="http://www.w3.org/XML/1998/namespace"/>
    <ds:schemaRef ds:uri="http://schemas.microsoft.com/office/2006/documentManagement/types"/>
    <ds:schemaRef ds:uri="http://purl.org/dc/terms/"/>
    <ds:schemaRef ds:uri="http://schemas.microsoft.com/office/2006/metadata/properties"/>
    <ds:schemaRef ds:uri="http://schemas.openxmlformats.org/package/2006/metadata/core-properties"/>
    <ds:schemaRef ds:uri="17c5c574-4f42-45b3-8a7f-77d8e859d074"/>
    <ds:schemaRef ds:uri="http://purl.org/dc/elements/1.1/"/>
    <ds:schemaRef ds:uri="http://purl.org/dc/dcmitype/"/>
    <ds:schemaRef ds:uri="http://schemas.microsoft.com/office/infopath/2007/PartnerControls"/>
    <ds:schemaRef ds:uri="66EEDB98-F073-460B-B9B0-9643F9FE785E"/>
  </ds:schemaRefs>
</ds:datastoreItem>
</file>

<file path=customXml/itemProps3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14228</TotalTime>
  <Words>248</Words>
  <Application>Microsoft Office PowerPoint</Application>
  <PresentationFormat>宽屏</PresentationFormat>
  <Paragraphs>27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宋体</vt:lpstr>
      <vt:lpstr>Arial</vt:lpstr>
      <vt:lpstr>Calibri</vt:lpstr>
      <vt:lpstr>Office Theme</vt:lpstr>
      <vt:lpstr>Way forward on new gaps for eFeMTC dense PRS configuration</vt:lpstr>
      <vt:lpstr>Background</vt:lpstr>
      <vt:lpstr>Way forward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Huawei</dc:creator>
  <cp:keywords>CTPClassification=:VisualMarkings=, CTPClassification=CTP_PUBLIC:VisualMarkings=</cp:keywords>
  <cp:lastModifiedBy>Huawei</cp:lastModifiedBy>
  <cp:revision>1093</cp:revision>
  <dcterms:created xsi:type="dcterms:W3CDTF">2013-05-13T16:02:00Z</dcterms:created>
  <dcterms:modified xsi:type="dcterms:W3CDTF">2018-04-06T11:46:09Z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0755fb4a-e43a-4d5c-80d1-f6e170670078</vt:lpwstr>
  </property>
  <property fmtid="{D5CDD505-2E9C-101B-9397-08002B2CF9AE}" pid="7" name="CTP_TimeStamp">
    <vt:lpwstr>2017-02-16 07:48:43Z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CTPClassification">
    <vt:lpwstr>CTP_PUBLIC</vt:lpwstr>
  </property>
  <property fmtid="{D5CDD505-2E9C-101B-9397-08002B2CF9AE}" pid="13" name="_2015_ms_pID_725343">
    <vt:lpwstr>(3)oT5UG2yGBvhwG+cvIv87DQ765LUochHMlMraRVBwHYkn63HQBVDl/cFW09bBjsqUHxx1UgkP
QnNthny94cJncKOYlQg5yJN4igzjvfmLqmiiS4KWDeCpmE5rLqnpbXOfZbk+wr+RHpgoP/m4
IEt2bdUXPIbXPYQjM9IWszMgjlt1dp5R2GxeiU794+I1F5eAmYlSonshFCkd+PH14KqLpuZC
Ird841XQ1XIgGJ4S3U</vt:lpwstr>
  </property>
  <property fmtid="{D5CDD505-2E9C-101B-9397-08002B2CF9AE}" pid="14" name="_2015_ms_pID_7253431">
    <vt:lpwstr>k49uHriL0f7OC/gCGXBLgMJ4Qjn41C8wtMtluFzoc1T+0uGNXZPT/j
NFDc6+fbIa7AspcYYEhSajz2DOGcRew/SNfnipNSOusUDXOKC8bAyjl7UmSK9uClyVfTSY3/
4JMXrIgCWUB3fnNzcF/0L7ZWClyVvh0JbeOsK0k5I/Moc9eXCrO6qtwXGR5t0pxAEAF8YA3x
I8GTJ0QR623RXZIQY4bBakXQgekFbWJp28+7</vt:lpwstr>
  </property>
  <property fmtid="{D5CDD505-2E9C-101B-9397-08002B2CF9AE}" pid="15" name="_2015_ms_pID_7253432">
    <vt:lpwstr>Jw==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1523015154</vt:lpwstr>
  </property>
</Properties>
</file>