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3" r:id="rId3"/>
    <p:sldId id="285"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2" d="100"/>
          <a:sy n="72" d="100"/>
        </p:scale>
        <p:origin x="660"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4/6/2018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4/6/2018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4/6/2018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4/6/2018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4/6/2018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4/6/2018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4/6/2018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4/6/2018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4/6/2018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369" y="1640986"/>
            <a:ext cx="11345839" cy="2739945"/>
          </a:xfrm>
        </p:spPr>
        <p:txBody>
          <a:bodyPr>
            <a:normAutofit/>
          </a:bodyPr>
          <a:lstStyle/>
          <a:p>
            <a:r>
              <a:rPr lang="en-US" dirty="0"/>
              <a:t>WF on </a:t>
            </a:r>
            <a:br>
              <a:rPr lang="en-US" dirty="0"/>
            </a:br>
            <a:r>
              <a:rPr lang="en-US" dirty="0"/>
              <a:t>measurement gaps for dense PRS</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Ericsson</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#86bis	                                                                                                                        R4-1804697</a:t>
            </a:r>
            <a:endParaRPr lang="en-US" b="1" dirty="0"/>
          </a:p>
          <a:p>
            <a:pPr hangingPunct="0"/>
            <a:r>
              <a:rPr lang="en-US" b="1" dirty="0"/>
              <a:t>Melbourne, Australia, 16th - 20th April, 2018</a:t>
            </a:r>
            <a:endParaRPr lang="en-GB" b="1" dirty="0"/>
          </a:p>
          <a:p>
            <a:pPr hangingPunct="0"/>
            <a:r>
              <a:rPr lang="en-GB" b="1" dirty="0"/>
              <a:t>Agenda Item: 6.18.4.4</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Proposals</a:t>
            </a:r>
          </a:p>
        </p:txBody>
      </p:sp>
      <p:sp>
        <p:nvSpPr>
          <p:cNvPr id="3" name="Content Placeholder 2"/>
          <p:cNvSpPr>
            <a:spLocks noGrp="1"/>
          </p:cNvSpPr>
          <p:nvPr>
            <p:ph idx="1"/>
          </p:nvPr>
        </p:nvSpPr>
        <p:spPr>
          <a:xfrm>
            <a:off x="109182" y="1877398"/>
            <a:ext cx="11955439" cy="4700826"/>
          </a:xfrm>
        </p:spPr>
        <p:txBody>
          <a:bodyPr>
            <a:normAutofit fontScale="70000" lnSpcReduction="20000"/>
          </a:bodyPr>
          <a:lstStyle/>
          <a:p>
            <a:pPr lvl="0"/>
            <a:r>
              <a:rPr lang="en-US" dirty="0"/>
              <a:t>The existing UE Cat M1 and Cat M2 accuracy requirements for RSTD measurements in gaps shall also apply with the new gaps</a:t>
            </a:r>
            <a:endParaRPr lang="sv-SE" dirty="0"/>
          </a:p>
          <a:p>
            <a:pPr lvl="0"/>
            <a:r>
              <a:rPr lang="en-US" dirty="0"/>
              <a:t>The existing UE Cat M1 and Cat M2 measurement period requirements (generically formulated with respect to MGL and MGRP) for RSTD measurements in gaps shall also apply with the new gaps</a:t>
            </a:r>
            <a:endParaRPr lang="sv-SE" dirty="0"/>
          </a:p>
          <a:p>
            <a:pPr lvl="0"/>
            <a:r>
              <a:rPr lang="en-US" dirty="0"/>
              <a:t>The applicable measurement gap patterns need to be clarified in the RSTD requirements</a:t>
            </a:r>
          </a:p>
          <a:p>
            <a:pPr lvl="0"/>
            <a:r>
              <a:rPr lang="en-US" dirty="0"/>
              <a:t>Observations:</a:t>
            </a:r>
          </a:p>
          <a:p>
            <a:pPr lvl="1"/>
            <a:r>
              <a:rPr lang="en-US" dirty="0"/>
              <a:t>Unlike in legacy case where only one measurement gap pattern (#0) was used for RSTD and the UE could therefore indicate only the offset and the frequency for which RSTD measurements are to be performed, with the introduction of the new gaps the UE should have a possibility to also indicate the preferred measurement gap pattern (corresponding to their MGL and MGRP specified in 36.133) including the new ones</a:t>
            </a:r>
          </a:p>
          <a:p>
            <a:pPr lvl="1"/>
            <a:r>
              <a:rPr lang="en-US" dirty="0"/>
              <a:t>Legacy measurement gap pattern #0 can be used for RRM and RSTD</a:t>
            </a:r>
            <a:endParaRPr lang="sv-SE" sz="1600" dirty="0"/>
          </a:p>
          <a:p>
            <a:pPr lvl="1"/>
            <a:r>
              <a:rPr lang="en-US" dirty="0"/>
              <a:t>The new measurement gap patterns may not be suitable for inter-frequency or inter-RAT RRM measurements</a:t>
            </a:r>
            <a:endParaRPr lang="sv-SE" sz="1600" dirty="0"/>
          </a:p>
          <a:p>
            <a:pPr lvl="0"/>
            <a:r>
              <a:rPr lang="en-US" dirty="0"/>
              <a:t>The new measurement gaps can be configured only for UE performing RSTD measurements requiring such gaps and shall be stopped upon completing these measurements</a:t>
            </a:r>
            <a:endParaRPr lang="sv-SE" dirty="0"/>
          </a:p>
          <a:p>
            <a:pPr lvl="0"/>
            <a:r>
              <a:rPr lang="en-US" dirty="0"/>
              <a:t>Option 1b is considered, while capturing in TS 36.133 the impact on RRM requirements during the RSTD measurement period</a:t>
            </a:r>
            <a:endParaRPr lang="sv-SE" dirty="0"/>
          </a:p>
          <a:p>
            <a:pPr lvl="0"/>
            <a:r>
              <a:rPr lang="en-US" dirty="0"/>
              <a:t>The existing RLM requirements for UE Cat M1 and Cat M2 can be met, provided there is no overlap between the new measurement gaps and MPDCCH subframes configured for UE monitoring</a:t>
            </a:r>
            <a:endParaRPr lang="sv-SE" dirty="0"/>
          </a:p>
          <a:p>
            <a:pPr lvl="0"/>
            <a:endParaRPr lang="sv-SE" dirty="0"/>
          </a:p>
        </p:txBody>
      </p:sp>
    </p:spTree>
    <p:extLst>
      <p:ext uri="{BB962C8B-B14F-4D97-AF65-F5344CB8AC3E}">
        <p14:creationId xmlns:p14="http://schemas.microsoft.com/office/powerpoint/2010/main" val="34139459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Proposals (cont.)</a:t>
            </a:r>
          </a:p>
        </p:txBody>
      </p:sp>
      <p:sp>
        <p:nvSpPr>
          <p:cNvPr id="3" name="Content Placeholder 2"/>
          <p:cNvSpPr>
            <a:spLocks noGrp="1"/>
          </p:cNvSpPr>
          <p:nvPr>
            <p:ph idx="1"/>
          </p:nvPr>
        </p:nvSpPr>
        <p:spPr>
          <a:xfrm>
            <a:off x="118280" y="1690688"/>
            <a:ext cx="11955439" cy="4700826"/>
          </a:xfrm>
        </p:spPr>
        <p:txBody>
          <a:bodyPr>
            <a:normAutofit/>
          </a:bodyPr>
          <a:lstStyle/>
          <a:p>
            <a:pPr lvl="0"/>
            <a:r>
              <a:rPr lang="sv-SE" sz="2000" dirty="0"/>
              <a:t>New measurement gaps:</a:t>
            </a:r>
          </a:p>
          <a:p>
            <a:pPr marL="0" lvl="0" indent="0">
              <a:buNone/>
            </a:pPr>
            <a:endParaRPr lang="sv-SE" sz="1600" dirty="0"/>
          </a:p>
        </p:txBody>
      </p:sp>
      <p:graphicFrame>
        <p:nvGraphicFramePr>
          <p:cNvPr id="4" name="Table 3">
            <a:extLst>
              <a:ext uri="{FF2B5EF4-FFF2-40B4-BE49-F238E27FC236}">
                <a16:creationId xmlns:a16="http://schemas.microsoft.com/office/drawing/2014/main" id="{3ED0DF71-08CB-4E26-9F07-328E2002D707}"/>
              </a:ext>
            </a:extLst>
          </p:cNvPr>
          <p:cNvGraphicFramePr>
            <a:graphicFrameLocks noGrp="1"/>
          </p:cNvGraphicFramePr>
          <p:nvPr>
            <p:extLst>
              <p:ext uri="{D42A27DB-BD31-4B8C-83A1-F6EECF244321}">
                <p14:modId xmlns:p14="http://schemas.microsoft.com/office/powerpoint/2010/main" val="50857051"/>
              </p:ext>
            </p:extLst>
          </p:nvPr>
        </p:nvGraphicFramePr>
        <p:xfrm>
          <a:off x="308162" y="2247291"/>
          <a:ext cx="11502887" cy="4330933"/>
        </p:xfrm>
        <a:graphic>
          <a:graphicData uri="http://schemas.openxmlformats.org/drawingml/2006/table">
            <a:tbl>
              <a:tblPr>
                <a:tableStyleId>{5C22544A-7EE6-4342-B048-85BDC9FD1C3A}</a:tableStyleId>
              </a:tblPr>
              <a:tblGrid>
                <a:gridCol w="1258956">
                  <a:extLst>
                    <a:ext uri="{9D8B030D-6E8A-4147-A177-3AD203B41FA5}">
                      <a16:colId xmlns:a16="http://schemas.microsoft.com/office/drawing/2014/main" val="2722432689"/>
                    </a:ext>
                  </a:extLst>
                </a:gridCol>
                <a:gridCol w="2729948">
                  <a:extLst>
                    <a:ext uri="{9D8B030D-6E8A-4147-A177-3AD203B41FA5}">
                      <a16:colId xmlns:a16="http://schemas.microsoft.com/office/drawing/2014/main" val="1408339167"/>
                    </a:ext>
                  </a:extLst>
                </a:gridCol>
                <a:gridCol w="3180522">
                  <a:extLst>
                    <a:ext uri="{9D8B030D-6E8A-4147-A177-3AD203B41FA5}">
                      <a16:colId xmlns:a16="http://schemas.microsoft.com/office/drawing/2014/main" val="3685950717"/>
                    </a:ext>
                  </a:extLst>
                </a:gridCol>
                <a:gridCol w="4333461">
                  <a:extLst>
                    <a:ext uri="{9D8B030D-6E8A-4147-A177-3AD203B41FA5}">
                      <a16:colId xmlns:a16="http://schemas.microsoft.com/office/drawing/2014/main" val="3938195218"/>
                    </a:ext>
                  </a:extLst>
                </a:gridCol>
              </a:tblGrid>
              <a:tr h="224824">
                <a:tc>
                  <a:txBody>
                    <a:bodyPr/>
                    <a:lstStyle/>
                    <a:p>
                      <a:pPr algn="ctr">
                        <a:spcAft>
                          <a:spcPts val="0"/>
                        </a:spcAft>
                      </a:pPr>
                      <a:r>
                        <a:rPr lang="en-US" sz="1200">
                          <a:effectLst/>
                          <a:latin typeface="Arial" panose="020B0604020202020204" pitchFamily="34" charset="0"/>
                          <a:cs typeface="Arial" panose="020B0604020202020204" pitchFamily="34" charset="0"/>
                        </a:rPr>
                        <a:t>Gap Pattern Id</a:t>
                      </a:r>
                      <a:endParaRPr lang="sv-SE" sz="1200" b="1">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MGL (</a:t>
                      </a:r>
                      <a:r>
                        <a:rPr lang="en-US" sz="1200" dirty="0" err="1">
                          <a:effectLst/>
                          <a:latin typeface="Arial" panose="020B0604020202020204" pitchFamily="34" charset="0"/>
                          <a:cs typeface="Arial" panose="020B0604020202020204" pitchFamily="34" charset="0"/>
                        </a:rPr>
                        <a:t>ms</a:t>
                      </a:r>
                      <a:r>
                        <a:rPr lang="en-US" sz="1200" dirty="0">
                          <a:effectLst/>
                          <a:latin typeface="Arial" panose="020B0604020202020204" pitchFamily="34" charset="0"/>
                          <a:cs typeface="Arial" panose="020B0604020202020204" pitchFamily="34" charset="0"/>
                        </a:rPr>
                        <a:t>)</a:t>
                      </a:r>
                      <a:endParaRPr lang="sv-SE" sz="1200" b="1"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MGRP (</a:t>
                      </a:r>
                      <a:r>
                        <a:rPr lang="en-US" sz="1200" dirty="0" err="1">
                          <a:effectLst/>
                          <a:latin typeface="Arial" panose="020B0604020202020204" pitchFamily="34" charset="0"/>
                          <a:cs typeface="Arial" panose="020B0604020202020204" pitchFamily="34" charset="0"/>
                        </a:rPr>
                        <a:t>ms</a:t>
                      </a:r>
                      <a:r>
                        <a:rPr lang="en-US" sz="1200" dirty="0">
                          <a:effectLst/>
                          <a:latin typeface="Arial" panose="020B0604020202020204" pitchFamily="34" charset="0"/>
                          <a:cs typeface="Arial" panose="020B0604020202020204" pitchFamily="34" charset="0"/>
                        </a:rPr>
                        <a:t>)</a:t>
                      </a:r>
                      <a:endParaRPr lang="sv-SE" sz="1200" b="1"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Applicability</a:t>
                      </a:r>
                      <a:endParaRPr lang="sv-SE" sz="1200" b="1">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031643566"/>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6</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Only for CE Mode A</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523000821"/>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863508627"/>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rstd2</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160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417063390"/>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rstd3</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320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513077810"/>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rstd4</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640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498666939"/>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rstd5</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1280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491154867"/>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rstd6</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160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869903670"/>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rstd7</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320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36889244"/>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rstd8</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640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081786425"/>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rstd9</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1280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981715659"/>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32</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320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Only for CE Mode B</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738830767"/>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rstd11</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32</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640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Only for CE Mode B</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63595977"/>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rstd12</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32</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1280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Only for CE Mode B</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377840341"/>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rstd13</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54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640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Only for TDD with CE Mode B</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10552728"/>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rstd14</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54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1280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Only for TDD with CE Mode B</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73963924"/>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rstd15</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64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640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Only for measuring a cell based on two PRS configurations</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713367877"/>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rstd16</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64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1280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Only for measuring a cell based on two PRS configurations</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570899881"/>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rstd17</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80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640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Only for measuring a cell based on three PRS configurations </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599689178"/>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rstd18</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1280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Only for measuring a cell based on three PRS configurations</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351027120"/>
                  </a:ext>
                </a:extLst>
              </a:tr>
              <a:tr h="391058">
                <a:tc gridSpan="4">
                  <a:txBody>
                    <a:bodyPr/>
                    <a:lstStyle/>
                    <a:p>
                      <a:pPr algn="l">
                        <a:spcAft>
                          <a:spcPts val="0"/>
                        </a:spcAft>
                      </a:pPr>
                      <a:r>
                        <a:rPr lang="en-US" sz="1200" dirty="0">
                          <a:effectLst/>
                          <a:latin typeface="Arial" panose="020B0604020202020204" pitchFamily="34" charset="0"/>
                          <a:cs typeface="Arial" panose="020B0604020202020204" pitchFamily="34" charset="0"/>
                        </a:rPr>
                        <a:t>NOTE 1: Gap patterns rstd0-rstd18 can only be used during the corresponding RSTD measurement period and only for measuring on the carrier frequencies for which the UE is configured via LPP [24] to perform RSTD measurements requiring gaps.</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536344361"/>
                  </a:ext>
                </a:extLst>
              </a:tr>
            </a:tbl>
          </a:graphicData>
        </a:graphic>
      </p:graphicFrame>
    </p:spTree>
    <p:extLst>
      <p:ext uri="{BB962C8B-B14F-4D97-AF65-F5344CB8AC3E}">
        <p14:creationId xmlns:p14="http://schemas.microsoft.com/office/powerpoint/2010/main" val="26768366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4995</TotalTime>
  <Words>451</Words>
  <Application>Microsoft Office PowerPoint</Application>
  <PresentationFormat>Widescreen</PresentationFormat>
  <Paragraphs>99</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SimSun</vt:lpstr>
      <vt:lpstr>Arial</vt:lpstr>
      <vt:lpstr>Calibri</vt:lpstr>
      <vt:lpstr>Calibri Light</vt:lpstr>
      <vt:lpstr>Office Theme</vt:lpstr>
      <vt:lpstr>WF on  measurement gaps for dense PRS</vt:lpstr>
      <vt:lpstr>Proposals</vt:lpstr>
      <vt:lpstr>Proposals (cont.)</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lastModifiedBy>Iana Siomina</cp:lastModifiedBy>
  <cp:revision>385</cp:revision>
  <dcterms:created xsi:type="dcterms:W3CDTF">2016-04-13T15:12:29Z</dcterms:created>
  <dcterms:modified xsi:type="dcterms:W3CDTF">2018-04-06T14:58:51Z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ies>
</file>